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000"/>
    <a:srgbClr val="33CC33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84" autoAdjust="0"/>
    <p:restoredTop sz="94660"/>
  </p:normalViewPr>
  <p:slideViewPr>
    <p:cSldViewPr snapToGrid="0">
      <p:cViewPr varScale="1">
        <p:scale>
          <a:sx n="69" d="100"/>
          <a:sy n="69" d="100"/>
        </p:scale>
        <p:origin x="4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FA1B-9C9D-4C60-B68C-C6ED36508A05}" type="datetimeFigureOut">
              <a:rPr kumimoji="1" lang="ja-JP" altLang="en-US" smtClean="0"/>
              <a:t>2022/4/4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22A0-B4E8-4C73-B544-937F1B1F911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74797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FA1B-9C9D-4C60-B68C-C6ED36508A05}" type="datetimeFigureOut">
              <a:rPr kumimoji="1" lang="ja-JP" altLang="en-US" smtClean="0"/>
              <a:t>2022/4/4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22A0-B4E8-4C73-B544-937F1B1F911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17603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FA1B-9C9D-4C60-B68C-C6ED36508A05}" type="datetimeFigureOut">
              <a:rPr kumimoji="1" lang="ja-JP" altLang="en-US" smtClean="0"/>
              <a:t>2022/4/4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22A0-B4E8-4C73-B544-937F1B1F911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3382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FA1B-9C9D-4C60-B68C-C6ED36508A05}" type="datetimeFigureOut">
              <a:rPr kumimoji="1" lang="ja-JP" altLang="en-US" smtClean="0"/>
              <a:t>2022/4/4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22A0-B4E8-4C73-B544-937F1B1F911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5999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FA1B-9C9D-4C60-B68C-C6ED36508A05}" type="datetimeFigureOut">
              <a:rPr kumimoji="1" lang="ja-JP" altLang="en-US" smtClean="0"/>
              <a:t>2022/4/4</a:t>
            </a:fld>
            <a:endParaRPr kumimoji="1" lang="ja-JP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22A0-B4E8-4C73-B544-937F1B1F911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96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FA1B-9C9D-4C60-B68C-C6ED36508A05}" type="datetimeFigureOut">
              <a:rPr kumimoji="1" lang="ja-JP" altLang="en-US" smtClean="0"/>
              <a:t>2022/4/4</a:t>
            </a:fld>
            <a:endParaRPr kumimoji="1" lang="ja-JP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22A0-B4E8-4C73-B544-937F1B1F911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6727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FA1B-9C9D-4C60-B68C-C6ED36508A05}" type="datetimeFigureOut">
              <a:rPr kumimoji="1" lang="ja-JP" altLang="en-US" smtClean="0"/>
              <a:t>2022/4/4</a:t>
            </a:fld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22A0-B4E8-4C73-B544-937F1B1F911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1308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FA1B-9C9D-4C60-B68C-C6ED36508A05}" type="datetimeFigureOut">
              <a:rPr kumimoji="1" lang="ja-JP" altLang="en-US" smtClean="0"/>
              <a:t>2022/4/4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22A0-B4E8-4C73-B544-937F1B1F911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8271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dirty="0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FA1B-9C9D-4C60-B68C-C6ED36508A05}" type="datetimeFigureOut">
              <a:rPr kumimoji="1" lang="ja-JP" altLang="en-US" smtClean="0"/>
              <a:t>2022/4/4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22A0-B4E8-4C73-B544-937F1B1F911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65510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FA1B-9C9D-4C60-B68C-C6ED36508A05}" type="datetimeFigureOut">
              <a:rPr kumimoji="1" lang="ja-JP" altLang="en-US" smtClean="0"/>
              <a:t>2022/4/4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22A0-B4E8-4C73-B544-937F1B1F911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50110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EFA1B-9C9D-4C60-B68C-C6ED36508A05}" type="datetimeFigureOut">
              <a:rPr kumimoji="1" lang="ja-JP" altLang="en-US" smtClean="0"/>
              <a:t>2022/4/4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22A0-B4E8-4C73-B544-937F1B1F911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54391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EFA1B-9C9D-4C60-B68C-C6ED36508A05}" type="datetimeFigureOut">
              <a:rPr kumimoji="1" lang="ja-JP" altLang="en-US" smtClean="0"/>
              <a:t>2022/4/4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722A0-B4E8-4C73-B544-937F1B1F911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9540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15387" y="1542197"/>
            <a:ext cx="86998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 and prospects of the Japanese group</a:t>
            </a:r>
            <a:endParaRPr kumimoji="1" lang="ja-JP" altLang="en-US" sz="32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988156" y="3345975"/>
            <a:ext cx="2284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Hideki Iimura</a:t>
            </a:r>
            <a:endParaRPr kumimoji="1" lang="ja-JP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45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1192954" y="641026"/>
            <a:ext cx="6586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Members of the Japanese group</a:t>
            </a:r>
            <a:endParaRPr lang="ja-JP" altLang="en-US" sz="28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79333" y="1561264"/>
            <a:ext cx="8841982" cy="4234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roup leader</a:t>
            </a:r>
          </a:p>
          <a:p>
            <a:pPr>
              <a:lnSpc>
                <a:spcPts val="4000"/>
              </a:lnSpc>
            </a:pP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Hideki Iimura		 former affiliation: Japan Atomic Energy Agency</a:t>
            </a:r>
          </a:p>
          <a:p>
            <a:pPr>
              <a:lnSpc>
                <a:spcPts val="4000"/>
              </a:lnSpc>
            </a:pPr>
            <a:endParaRPr lang="en-US" altLang="ja-JP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4000"/>
              </a:lnSpc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embers</a:t>
            </a: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4000"/>
              </a:lnSpc>
            </a:pP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Masa-</a:t>
            </a:r>
            <a:r>
              <a:rPr lang="en-US" altLang="ja-JP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aki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Kanbe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	former affiliation: Tokyo City University</a:t>
            </a:r>
          </a:p>
          <a:p>
            <a:pPr>
              <a:lnSpc>
                <a:spcPts val="4300"/>
              </a:lnSpc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Jun-</a:t>
            </a:r>
            <a:r>
              <a:rPr lang="en-US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ichi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Katakura	former affiliation: Nagaoka University of Technology</a:t>
            </a:r>
          </a:p>
          <a:p>
            <a:pPr>
              <a:lnSpc>
                <a:spcPts val="4000"/>
              </a:lnSpc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Susumu </a:t>
            </a:r>
            <a:r>
              <a:rPr lang="en-US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Ohya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		former affiliation: Niigata University</a:t>
            </a:r>
          </a:p>
          <a:p>
            <a:pPr>
              <a:lnSpc>
                <a:spcPts val="4000"/>
              </a:lnSpc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Hiroyuki Koura		Japan Atomic Energy Agency. </a:t>
            </a:r>
            <a:endParaRPr lang="en-US" altLang="ja-JP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46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88844" y="826386"/>
            <a:ext cx="8825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 chains for which Japanese group is responsible </a:t>
            </a:r>
            <a:endParaRPr lang="ja-JP" altLang="en-US" sz="28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851438"/>
              </p:ext>
            </p:extLst>
          </p:nvPr>
        </p:nvGraphicFramePr>
        <p:xfrm>
          <a:off x="450307" y="1849749"/>
          <a:ext cx="8244113" cy="418339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3012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370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4176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6408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4755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Mass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Last NDS Publication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7551">
                <a:tc>
                  <a:txBody>
                    <a:bodyPr/>
                    <a:lstStyle/>
                    <a:p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Year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Evaluators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755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2002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Kitao</a:t>
                      </a:r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1" lang="en-US" altLang="ja-JP" sz="18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Tendow</a:t>
                      </a:r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1" lang="en-US" altLang="ja-JP" sz="18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Hashizume</a:t>
                      </a:r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evaluating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755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2010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Ohya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755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2007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Tamura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755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Chen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4755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2008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Katakura, Wu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evaluating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4755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2011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Katakura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4755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Iimura, Katakura</a:t>
                      </a:r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1" lang="en-US" altLang="ja-JP" sz="18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Ohya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4755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2011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Hashizume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4755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128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Elekes</a:t>
                      </a:r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1" lang="en-US" altLang="ja-JP" sz="18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US" altLang="ja-JP" sz="18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Timar</a:t>
                      </a:r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4755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Timar</a:t>
                      </a:r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1" lang="en-US" altLang="ja-JP" sz="18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Elekes</a:t>
                      </a:r>
                      <a:r>
                        <a:rPr kumimoji="1" lang="en-US" altLang="ja-JP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1" lang="en-US" altLang="ja-JP" sz="18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Singh</a:t>
                      </a:r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295" marR="74295" marT="37148" marB="3714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13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534691" y="1123463"/>
            <a:ext cx="6466924" cy="458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200"/>
              </a:lnSpc>
              <a:buFont typeface="Arial" charset="0"/>
              <a:buChar char="•"/>
            </a:pPr>
            <a:r>
              <a:rPr lang="en-US" altLang="ja-JP" sz="20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 </a:t>
            </a:r>
            <a:r>
              <a:rPr lang="en-US" altLang="ja-JP" sz="20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chain </a:t>
            </a:r>
            <a:r>
              <a:rPr lang="en-US" altLang="ja-JP" sz="20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recently being published </a:t>
            </a:r>
            <a:endParaRPr lang="ja-JP" altLang="en-US" sz="20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20670" y="1807871"/>
            <a:ext cx="7585932" cy="458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1331913" algn="l"/>
              </a:tabLst>
            </a:pPr>
            <a:r>
              <a:rPr lang="en-US" altLang="ja-JP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A=126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:	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Iimura, Katakura, and </a:t>
            </a:r>
            <a:r>
              <a:rPr lang="en-US" altLang="ja-JP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Ohya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NDS 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180, 1 (2022)</a:t>
            </a:r>
            <a:endParaRPr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="" xmlns:a16="http://schemas.microsoft.com/office/drawing/2014/main" id="{E4D2D706-B20A-174E-B541-1C250940EB27}"/>
              </a:ext>
            </a:extLst>
          </p:cNvPr>
          <p:cNvSpPr txBox="1"/>
          <p:nvPr/>
        </p:nvSpPr>
        <p:spPr>
          <a:xfrm>
            <a:off x="545449" y="2968211"/>
            <a:ext cx="6466924" cy="458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200"/>
              </a:lnSpc>
              <a:buFont typeface="Arial" charset="0"/>
              <a:buChar char="•"/>
            </a:pPr>
            <a:r>
              <a:rPr lang="en-US" altLang="ja-JP" sz="20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 chains now being evaluated</a:t>
            </a:r>
            <a:endParaRPr lang="ja-JP" altLang="en-US" sz="20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="" xmlns:a16="http://schemas.microsoft.com/office/drawing/2014/main" id="{39DF7FAF-D935-CB4E-84A0-FEB21A1197B5}"/>
              </a:ext>
            </a:extLst>
          </p:cNvPr>
          <p:cNvSpPr txBox="1"/>
          <p:nvPr/>
        </p:nvSpPr>
        <p:spPr>
          <a:xfrm>
            <a:off x="709913" y="3695649"/>
            <a:ext cx="7538748" cy="1528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  <a:tabLst>
                <a:tab pos="1331913" algn="l"/>
              </a:tabLst>
            </a:pPr>
            <a:r>
              <a:rPr lang="en-US" altLang="ja-JP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A=120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:	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Iimura, </a:t>
            </a:r>
            <a:r>
              <a:rPr lang="en-US" altLang="ja-JP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Kanbe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, Katakura and </a:t>
            </a:r>
            <a:r>
              <a:rPr lang="en-US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Ohya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responsible.</a:t>
            </a:r>
            <a:endParaRPr lang="en-US" altLang="ja-JP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400"/>
              </a:lnSpc>
              <a:tabLst>
                <a:tab pos="1331913" algn="l"/>
              </a:tabLst>
            </a:pP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200"/>
              </a:lnSpc>
              <a:tabLst>
                <a:tab pos="1331913" algn="l"/>
              </a:tabLst>
            </a:pPr>
            <a:r>
              <a:rPr lang="en-US" altLang="ja-JP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A=124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:	Koura is 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responsible. </a:t>
            </a: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400"/>
              </a:lnSpc>
              <a:tabLst>
                <a:tab pos="1331913" algn="l"/>
              </a:tabLst>
            </a:pP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37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xmlns="" id="{86B01A59-FA0C-2541-82ED-87FEA9E1D55B}"/>
              </a:ext>
            </a:extLst>
          </p:cNvPr>
          <p:cNvSpPr txBox="1"/>
          <p:nvPr/>
        </p:nvSpPr>
        <p:spPr>
          <a:xfrm>
            <a:off x="1163575" y="857752"/>
            <a:ext cx="6325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 of each member</a:t>
            </a:r>
            <a:endParaRPr lang="ja-JP" altLang="en-US" sz="28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xmlns="" id="{687C729B-9056-8C47-A6B6-84A503F65032}"/>
              </a:ext>
            </a:extLst>
          </p:cNvPr>
          <p:cNvSpPr/>
          <p:nvPr/>
        </p:nvSpPr>
        <p:spPr>
          <a:xfrm>
            <a:off x="770859" y="1920301"/>
            <a:ext cx="7418986" cy="4196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ja-JP" sz="2000" kern="100" dirty="0" smtClean="0">
                <a:latin typeface="Arial" panose="020B0604020202020204" pitchFamily="34" charset="0"/>
                <a:ea typeface="平成明朝"/>
                <a:cs typeface="Arial" panose="020B0604020202020204" pitchFamily="34" charset="0"/>
              </a:rPr>
              <a:t>Iimura:  He has retired from </a:t>
            </a:r>
            <a:r>
              <a:rPr lang="en-US" altLang="ja-JP" sz="2000" kern="100" dirty="0">
                <a:latin typeface="Arial" panose="020B0604020202020204" pitchFamily="34" charset="0"/>
                <a:ea typeface="平成明朝"/>
                <a:cs typeface="Arial" panose="020B0604020202020204" pitchFamily="34" charset="0"/>
              </a:rPr>
              <a:t>JAEA in Mar. 2022. </a:t>
            </a:r>
            <a:r>
              <a:rPr lang="en-US" altLang="ja-JP" sz="2000" kern="100" dirty="0" smtClean="0">
                <a:latin typeface="Arial" panose="020B0604020202020204" pitchFamily="34" charset="0"/>
                <a:ea typeface="平成明朝"/>
                <a:cs typeface="Arial" panose="020B0604020202020204" pitchFamily="34" charset="0"/>
              </a:rPr>
              <a:t>If a financial </a:t>
            </a:r>
          </a:p>
          <a:p>
            <a:pPr>
              <a:lnSpc>
                <a:spcPts val="3200"/>
              </a:lnSpc>
            </a:pPr>
            <a:r>
              <a:rPr lang="en-US" altLang="ja-JP" sz="2000" kern="100" dirty="0">
                <a:latin typeface="Arial" panose="020B0604020202020204" pitchFamily="34" charset="0"/>
                <a:ea typeface="平成明朝"/>
                <a:cs typeface="Arial" panose="020B0604020202020204" pitchFamily="34" charset="0"/>
              </a:rPr>
              <a:t> </a:t>
            </a:r>
            <a:r>
              <a:rPr lang="en-US" altLang="ja-JP" sz="2000" kern="100" dirty="0" smtClean="0">
                <a:latin typeface="Arial" panose="020B0604020202020204" pitchFamily="34" charset="0"/>
                <a:ea typeface="平成明朝"/>
                <a:cs typeface="Arial" panose="020B0604020202020204" pitchFamily="34" charset="0"/>
              </a:rPr>
              <a:t>            support is obtained, he can continue the evaluation. </a:t>
            </a:r>
          </a:p>
          <a:p>
            <a:pPr>
              <a:lnSpc>
                <a:spcPts val="3200"/>
              </a:lnSpc>
            </a:pPr>
            <a:endParaRPr lang="en-US" altLang="ja-JP" sz="2000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200"/>
              </a:lnSpc>
            </a:pP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Katakura, </a:t>
            </a:r>
            <a:r>
              <a:rPr lang="en-US" altLang="ja-JP" sz="2000" kern="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Kanbe</a:t>
            </a: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ja-JP" sz="2000" kern="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Ohya</a:t>
            </a: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:  They are old.  If Iimura quits the </a:t>
            </a:r>
          </a:p>
          <a:p>
            <a:pPr>
              <a:lnSpc>
                <a:spcPts val="3200"/>
              </a:lnSpc>
            </a:pPr>
            <a:r>
              <a:rPr lang="en-US" altLang="ja-JP" sz="2000" kern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evaluation, they will also quit.</a:t>
            </a:r>
          </a:p>
          <a:p>
            <a:pPr>
              <a:lnSpc>
                <a:spcPts val="3200"/>
              </a:lnSpc>
            </a:pPr>
            <a:r>
              <a:rPr lang="en-US" altLang="ja-JP" sz="2000" kern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endParaRPr lang="en-US" altLang="ja-JP" sz="2000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200"/>
              </a:lnSpc>
            </a:pP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Koura:  Although he is busy with </a:t>
            </a: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administrative </a:t>
            </a: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work at JAEA,</a:t>
            </a:r>
          </a:p>
          <a:p>
            <a:pPr>
              <a:lnSpc>
                <a:spcPts val="3200"/>
              </a:lnSpc>
            </a:pP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kern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he will continue the evaluation of A=124. But he is not</a:t>
            </a:r>
          </a:p>
          <a:p>
            <a:pPr>
              <a:lnSpc>
                <a:spcPts val="3200"/>
              </a:lnSpc>
            </a:pP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sure if he can continue the evaluation after A=124 is </a:t>
            </a:r>
          </a:p>
          <a:p>
            <a:pPr>
              <a:lnSpc>
                <a:spcPts val="3200"/>
              </a:lnSpc>
            </a:pPr>
            <a:r>
              <a:rPr lang="en-US" altLang="ja-JP" sz="2000" kern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revised. 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4919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xmlns="" id="{86B01A59-FA0C-2541-82ED-87FEA9E1D55B}"/>
              </a:ext>
            </a:extLst>
          </p:cNvPr>
          <p:cNvSpPr txBox="1"/>
          <p:nvPr/>
        </p:nvSpPr>
        <p:spPr>
          <a:xfrm>
            <a:off x="1163575" y="557502"/>
            <a:ext cx="6325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Discussions about financial</a:t>
            </a:r>
            <a:r>
              <a:rPr lang="ja-JP" altLang="en-US" sz="28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8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  <a:endParaRPr lang="ja-JP" altLang="en-US" sz="28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xmlns="" id="{687C729B-9056-8C47-A6B6-84A503F65032}"/>
              </a:ext>
            </a:extLst>
          </p:cNvPr>
          <p:cNvSpPr/>
          <p:nvPr/>
        </p:nvSpPr>
        <p:spPr>
          <a:xfrm>
            <a:off x="798154" y="1524516"/>
            <a:ext cx="741898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ja-JP" sz="2000" kern="100" dirty="0" smtClean="0">
                <a:latin typeface="Arial" panose="020B0604020202020204" pitchFamily="34" charset="0"/>
                <a:ea typeface="平成明朝"/>
                <a:cs typeface="Arial" panose="020B0604020202020204" pitchFamily="34" charset="0"/>
              </a:rPr>
              <a:t>Followings are the results of discussions with responsible people at RIKEN and JAEA.</a:t>
            </a:r>
          </a:p>
          <a:p>
            <a:pPr>
              <a:lnSpc>
                <a:spcPts val="3200"/>
              </a:lnSpc>
            </a:pPr>
            <a:endParaRPr lang="en-US" altLang="ja-JP" sz="2000" kern="100" dirty="0">
              <a:solidFill>
                <a:srgbClr val="33CC33"/>
              </a:solidFill>
              <a:latin typeface="Arial" panose="020B0604020202020204" pitchFamily="34" charset="0"/>
              <a:ea typeface="平成明朝"/>
              <a:cs typeface="Arial" panose="020B0604020202020204" pitchFamily="34" charset="0"/>
            </a:endParaRPr>
          </a:p>
          <a:p>
            <a:pPr>
              <a:lnSpc>
                <a:spcPts val="3200"/>
              </a:lnSpc>
            </a:pPr>
            <a:r>
              <a:rPr lang="en-US" altLang="ja-JP" sz="2000" kern="100" dirty="0" smtClean="0">
                <a:solidFill>
                  <a:srgbClr val="C00000"/>
                </a:solidFill>
                <a:latin typeface="Arial" panose="020B0604020202020204" pitchFamily="34" charset="0"/>
                <a:ea typeface="平成明朝"/>
                <a:cs typeface="Arial" panose="020B0604020202020204" pitchFamily="34" charset="0"/>
              </a:rPr>
              <a:t>RIKEN</a:t>
            </a:r>
            <a:r>
              <a:rPr lang="en-US" altLang="ja-JP" sz="2000" kern="100" dirty="0" smtClean="0">
                <a:latin typeface="Arial" panose="020B0604020202020204" pitchFamily="34" charset="0"/>
                <a:ea typeface="平成明朝"/>
                <a:cs typeface="Arial" panose="020B0604020202020204" pitchFamily="34" charset="0"/>
              </a:rPr>
              <a:t>:  Laboratories of RIKEN can not hire an evaluator, </a:t>
            </a:r>
          </a:p>
          <a:p>
            <a:pPr>
              <a:lnSpc>
                <a:spcPts val="3200"/>
              </a:lnSpc>
            </a:pPr>
            <a:r>
              <a:rPr lang="en-US" altLang="ja-JP" sz="2000" kern="100" dirty="0">
                <a:latin typeface="Arial" panose="020B0604020202020204" pitchFamily="34" charset="0"/>
                <a:ea typeface="平成明朝"/>
                <a:cs typeface="Arial" panose="020B0604020202020204" pitchFamily="34" charset="0"/>
              </a:rPr>
              <a:t> </a:t>
            </a:r>
            <a:r>
              <a:rPr lang="en-US" altLang="ja-JP" sz="2000" kern="100" dirty="0" smtClean="0">
                <a:latin typeface="Arial" panose="020B0604020202020204" pitchFamily="34" charset="0"/>
                <a:ea typeface="平成明朝"/>
                <a:cs typeface="Arial" panose="020B0604020202020204" pitchFamily="34" charset="0"/>
              </a:rPr>
              <a:t>             because employees of RIKEN have to work on </a:t>
            </a:r>
          </a:p>
          <a:p>
            <a:pPr>
              <a:lnSpc>
                <a:spcPts val="3200"/>
              </a:lnSpc>
            </a:pPr>
            <a:r>
              <a:rPr lang="en-US" altLang="ja-JP" sz="2000" kern="100" dirty="0">
                <a:latin typeface="Arial" panose="020B0604020202020204" pitchFamily="34" charset="0"/>
                <a:ea typeface="平成明朝"/>
                <a:cs typeface="Arial" panose="020B0604020202020204" pitchFamily="34" charset="0"/>
              </a:rPr>
              <a:t> </a:t>
            </a:r>
            <a:r>
              <a:rPr lang="en-US" altLang="ja-JP" sz="2000" kern="100" dirty="0" smtClean="0">
                <a:latin typeface="Arial" panose="020B0604020202020204" pitchFamily="34" charset="0"/>
                <a:ea typeface="平成明朝"/>
                <a:cs typeface="Arial" panose="020B0604020202020204" pitchFamily="34" charset="0"/>
              </a:rPr>
              <a:t>             scientific research. </a:t>
            </a:r>
          </a:p>
          <a:p>
            <a:pPr>
              <a:lnSpc>
                <a:spcPts val="3200"/>
              </a:lnSpc>
            </a:pPr>
            <a:endParaRPr lang="en-US" altLang="ja-JP" sz="2000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200"/>
              </a:lnSpc>
            </a:pPr>
            <a:r>
              <a:rPr lang="en-US" altLang="ja-JP" sz="2000" kern="1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JAEA</a:t>
            </a: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: Nuclear Data Laboratory is not going to support</a:t>
            </a:r>
          </a:p>
          <a:p>
            <a:pPr>
              <a:lnSpc>
                <a:spcPts val="3200"/>
              </a:lnSpc>
            </a:pP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financially the evaluation for ENSDF.</a:t>
            </a:r>
          </a:p>
          <a:p>
            <a:pPr>
              <a:lnSpc>
                <a:spcPts val="3200"/>
              </a:lnSpc>
            </a:pPr>
            <a:r>
              <a:rPr lang="en-US" altLang="ja-JP" sz="2000" kern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Nuclear Energy Safety Division </a:t>
            </a: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is positive to support the</a:t>
            </a:r>
            <a:endParaRPr lang="en-US" altLang="ja-JP" sz="2000" kern="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200"/>
              </a:lnSpc>
            </a:pP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evaluation </a:t>
            </a: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because </a:t>
            </a:r>
            <a:r>
              <a:rPr lang="en-US" altLang="ja-JP" sz="2000" kern="100" dirty="0">
                <a:latin typeface="Arial" panose="020B0604020202020204" pitchFamily="34" charset="0"/>
                <a:cs typeface="Arial" panose="020B0604020202020204" pitchFamily="34" charset="0"/>
              </a:rPr>
              <a:t>ENSDF </a:t>
            </a: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is related </a:t>
            </a: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the decay </a:t>
            </a: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heat</a:t>
            </a:r>
          </a:p>
          <a:p>
            <a:pPr>
              <a:lnSpc>
                <a:spcPts val="3200"/>
              </a:lnSpc>
            </a:pP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of </a:t>
            </a: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nuclear fuel.  </a:t>
            </a:r>
            <a:endParaRPr lang="en-US" altLang="ja-JP" sz="2000" kern="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49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="" xmlns:a16="http://schemas.microsoft.com/office/drawing/2014/main" id="{86B01A59-FA0C-2541-82ED-87FEA9E1D55B}"/>
              </a:ext>
            </a:extLst>
          </p:cNvPr>
          <p:cNvSpPr txBox="1"/>
          <p:nvPr/>
        </p:nvSpPr>
        <p:spPr>
          <a:xfrm>
            <a:off x="1368947" y="869747"/>
            <a:ext cx="5677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 after this meeting</a:t>
            </a:r>
            <a:endParaRPr lang="ja-JP" altLang="en-US" sz="28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="" xmlns:a16="http://schemas.microsoft.com/office/drawing/2014/main" id="{687C729B-9056-8C47-A6B6-84A503F65032}"/>
              </a:ext>
            </a:extLst>
          </p:cNvPr>
          <p:cNvSpPr/>
          <p:nvPr/>
        </p:nvSpPr>
        <p:spPr>
          <a:xfrm>
            <a:off x="770859" y="1920301"/>
            <a:ext cx="741898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en-US" altLang="ja-JP" sz="2000" kern="100" dirty="0" smtClean="0">
                <a:latin typeface="Arial" panose="020B0604020202020204" pitchFamily="34" charset="0"/>
                <a:ea typeface="平成明朝"/>
                <a:cs typeface="Arial" panose="020B0604020202020204" pitchFamily="34" charset="0"/>
              </a:rPr>
              <a:t>I will pursue the possibility of obtaining the financial support from the nuclear energy safety division in JAEA. </a:t>
            </a:r>
            <a:endParaRPr lang="en-US" altLang="ja-JP" sz="2000" kern="100" dirty="0">
              <a:latin typeface="Arial" panose="020B0604020202020204" pitchFamily="34" charset="0"/>
              <a:ea typeface="平成明朝"/>
              <a:cs typeface="Arial" panose="020B0604020202020204" pitchFamily="34" charset="0"/>
            </a:endParaRPr>
          </a:p>
          <a:p>
            <a:pPr marL="342900" indent="-342900">
              <a:lnSpc>
                <a:spcPts val="3200"/>
              </a:lnSpc>
              <a:buFont typeface="Arial" panose="020B0604020202020204" pitchFamily="34" charset="0"/>
              <a:buChar char="•"/>
            </a:pPr>
            <a:endParaRPr lang="en-US" altLang="ja-JP" sz="2000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en-US" altLang="ja-JP" sz="2000" kern="100" dirty="0">
                <a:latin typeface="Arial" panose="020B0604020202020204" pitchFamily="34" charset="0"/>
                <a:ea typeface="平成明朝"/>
                <a:cs typeface="Arial" panose="020B0604020202020204" pitchFamily="34" charset="0"/>
              </a:rPr>
              <a:t>It will </a:t>
            </a:r>
            <a:r>
              <a:rPr lang="en-US" altLang="ja-JP" sz="2000" kern="100" dirty="0" smtClean="0">
                <a:latin typeface="Arial" panose="020B0604020202020204" pitchFamily="34" charset="0"/>
                <a:ea typeface="平成明朝"/>
                <a:cs typeface="Arial" panose="020B0604020202020204" pitchFamily="34" charset="0"/>
              </a:rPr>
              <a:t>be clear in a few month whether I can obtain the financial support or not. I </a:t>
            </a:r>
            <a:r>
              <a:rPr lang="en-US" altLang="ja-JP" sz="2000" kern="100" dirty="0" smtClean="0">
                <a:latin typeface="Arial" panose="020B0604020202020204" pitchFamily="34" charset="0"/>
                <a:ea typeface="平成明朝"/>
                <a:cs typeface="Arial" panose="020B0604020202020204" pitchFamily="34" charset="0"/>
              </a:rPr>
              <a:t>will inform IAEA of the result.</a:t>
            </a:r>
          </a:p>
          <a:p>
            <a:pPr marL="342900" indent="-342900">
              <a:lnSpc>
                <a:spcPts val="3200"/>
              </a:lnSpc>
              <a:buFont typeface="Arial" panose="020B0604020202020204" pitchFamily="34" charset="0"/>
              <a:buChar char="•"/>
            </a:pPr>
            <a:endParaRPr lang="en-US" altLang="ja-JP" sz="2000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If I fail to obtain the financial support, I will give </a:t>
            </a: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up continuation </a:t>
            </a: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the Japanese </a:t>
            </a:r>
            <a:r>
              <a:rPr lang="en-US" altLang="ja-JP" sz="20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group. I will discuss with NNDC how to transfer the responsible mass chains to other centers. 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4579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1275</TotalTime>
  <Words>356</Words>
  <Application>Microsoft Office PowerPoint</Application>
  <PresentationFormat>画面に合わせる (4:3)</PresentationFormat>
  <Paragraphs>84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3" baseType="lpstr">
      <vt:lpstr>ＭＳ Ｐゴシック</vt:lpstr>
      <vt:lpstr>平成明朝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iimura hideki</dc:creator>
  <cp:lastModifiedBy>iimura hideki</cp:lastModifiedBy>
  <cp:revision>64</cp:revision>
  <dcterms:created xsi:type="dcterms:W3CDTF">2022-04-01T13:50:43Z</dcterms:created>
  <dcterms:modified xsi:type="dcterms:W3CDTF">2022-04-04T08:24:47Z</dcterms:modified>
</cp:coreProperties>
</file>