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7" r:id="rId2"/>
    <p:sldId id="677" r:id="rId3"/>
    <p:sldId id="648" r:id="rId4"/>
    <p:sldId id="657" r:id="rId5"/>
    <p:sldId id="674" r:id="rId6"/>
    <p:sldId id="640" r:id="rId7"/>
    <p:sldId id="675" r:id="rId8"/>
    <p:sldId id="643" r:id="rId9"/>
    <p:sldId id="679" r:id="rId10"/>
    <p:sldId id="678" r:id="rId11"/>
    <p:sldId id="680" r:id="rId12"/>
    <p:sldId id="644" r:id="rId13"/>
    <p:sldId id="681" r:id="rId14"/>
    <p:sldId id="683" r:id="rId15"/>
    <p:sldId id="562" r:id="rId16"/>
    <p:sldId id="645" r:id="rId17"/>
    <p:sldId id="687" r:id="rId18"/>
    <p:sldId id="688" r:id="rId19"/>
    <p:sldId id="647" r:id="rId20"/>
    <p:sldId id="686" r:id="rId21"/>
    <p:sldId id="676" r:id="rId22"/>
    <p:sldId id="682" r:id="rId23"/>
    <p:sldId id="684" r:id="rId24"/>
    <p:sldId id="685" r:id="rId25"/>
    <p:sldId id="492" r:id="rId26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99"/>
    <a:srgbClr val="008000"/>
    <a:srgbClr val="FFCCFF"/>
    <a:srgbClr val="FFCCCC"/>
    <a:srgbClr val="FF66CC"/>
    <a:srgbClr val="CCECFF"/>
    <a:srgbClr val="000000"/>
    <a:srgbClr val="280CFA"/>
    <a:srgbClr val="5034F6"/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53" autoAdjust="0"/>
    <p:restoredTop sz="94571" autoAdjust="0"/>
  </p:normalViewPr>
  <p:slideViewPr>
    <p:cSldViewPr showGuides="1">
      <p:cViewPr varScale="1">
        <p:scale>
          <a:sx n="57" d="100"/>
          <a:sy n="57" d="100"/>
        </p:scale>
        <p:origin x="608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5" Type="http://schemas.openxmlformats.org/officeDocument/2006/relationships/image" Target="../media/image15.wmf"/><Relationship Id="rId4" Type="http://schemas.openxmlformats.org/officeDocument/2006/relationships/image" Target="../media/image14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8DEE92-B8D4-4575-8C0F-18A811F4D957}" type="datetimeFigureOut">
              <a:rPr lang="de-AT" smtClean="0"/>
              <a:pPr/>
              <a:t>20.06.2022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63DD29-3611-4568-8BEA-FF0958C4EE74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70874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3DD29-3611-4568-8BEA-FF0958C4EE74}" type="slidenum">
              <a:rPr lang="de-AT" smtClean="0"/>
              <a:pPr/>
              <a:t>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257302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3DD29-3611-4568-8BEA-FF0958C4EE74}" type="slidenum">
              <a:rPr lang="de-AT" smtClean="0"/>
              <a:pPr/>
              <a:t>2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641567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3DD29-3611-4568-8BEA-FF0958C4EE74}" type="slidenum">
              <a:rPr lang="de-AT" smtClean="0"/>
              <a:pPr/>
              <a:t>3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641567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3DD29-3611-4568-8BEA-FF0958C4EE74}" type="slidenum">
              <a:rPr lang="de-AT" smtClean="0"/>
              <a:pPr/>
              <a:t>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41567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3DD29-3611-4568-8BEA-FF0958C4EE74}" type="slidenum">
              <a:rPr lang="de-AT" smtClean="0"/>
              <a:pPr/>
              <a:t>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41567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3DD29-3611-4568-8BEA-FF0958C4EE74}" type="slidenum">
              <a:rPr lang="de-AT" smtClean="0"/>
              <a:pPr/>
              <a:t>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41567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3DD29-3611-4568-8BEA-FF0958C4EE74}" type="slidenum">
              <a:rPr lang="de-AT" smtClean="0"/>
              <a:pPr/>
              <a:t>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951695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3DD29-3611-4568-8BEA-FF0958C4EE74}" type="slidenum">
              <a:rPr lang="de-AT" smtClean="0"/>
              <a:pPr/>
              <a:t>9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41567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3DD29-3611-4568-8BEA-FF0958C4EE74}" type="slidenum">
              <a:rPr lang="de-AT" smtClean="0"/>
              <a:pPr/>
              <a:t>10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41567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3DD29-3611-4568-8BEA-FF0958C4EE74}" type="slidenum">
              <a:rPr lang="de-AT" smtClean="0"/>
              <a:pPr/>
              <a:t>11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41567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3DD29-3611-4568-8BEA-FF0958C4EE74}" type="slidenum">
              <a:rPr lang="de-AT" smtClean="0"/>
              <a:pPr/>
              <a:t>13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41567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3DD29-3611-4568-8BEA-FF0958C4EE74}" type="slidenum">
              <a:rPr lang="de-AT" smtClean="0"/>
              <a:pPr/>
              <a:t>14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41567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3DD29-3611-4568-8BEA-FF0958C4EE74}" type="slidenum">
              <a:rPr lang="de-AT" smtClean="0"/>
              <a:pPr/>
              <a:t>15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41567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3DD29-3611-4568-8BEA-FF0958C4EE74}" type="slidenum">
              <a:rPr lang="de-AT" smtClean="0"/>
              <a:pPr/>
              <a:t>22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41567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3DD29-3611-4568-8BEA-FF0958C4EE74}" type="slidenum">
              <a:rPr lang="de-AT" smtClean="0"/>
              <a:pPr/>
              <a:t>23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41567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3DD29-3611-4568-8BEA-FF0958C4EE74}" type="slidenum">
              <a:rPr lang="de-AT" smtClean="0"/>
              <a:pPr/>
              <a:t>24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41567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3DD29-3611-4568-8BEA-FF0958C4EE74}" type="slidenum">
              <a:rPr lang="de-AT" smtClean="0"/>
              <a:pPr/>
              <a:t>25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41567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6699"/>
                </a:solidFill>
              </a:defRPr>
            </a:lvl1pPr>
          </a:lstStyle>
          <a:p>
            <a:r>
              <a:rPr lang="de-DE"/>
              <a:t>H. Leeb June 17/18, 2010 </a:t>
            </a:r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6699"/>
                </a:solidFill>
              </a:defRPr>
            </a:lvl1pPr>
          </a:lstStyle>
          <a:p>
            <a:r>
              <a:rPr lang="en-US"/>
              <a:t>Task 2.2 Covariance Tool Development Kick-Off Meeting ANDES, CIEMAT, Madrid</a:t>
            </a:r>
            <a:endParaRPr lang="de-AT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6699"/>
                </a:solidFill>
              </a:defRPr>
            </a:lvl1pPr>
          </a:lstStyle>
          <a:p>
            <a:fld id="{30BFE1F4-0864-4028-A398-A3791DF09977}" type="slidenum">
              <a:rPr lang="de-AT" smtClean="0"/>
              <a:pPr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H. Leeb June 17/18, 2010 </a:t>
            </a:r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Task 2.2 Covariance Tool Development Kick-Off Meeting ANDES, CIEMAT, Madrid</a:t>
            </a:r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E1F4-0864-4028-A398-A3791DF09977}" type="slidenum">
              <a:rPr lang="de-AT" smtClean="0"/>
              <a:pPr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H. Leeb June 17/18, 2010 </a:t>
            </a:r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Task 2.2 Covariance Tool Development Kick-Off Meeting ANDES, CIEMAT, Madrid</a:t>
            </a:r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E1F4-0864-4028-A398-A3791DF09977}" type="slidenum">
              <a:rPr lang="de-AT" smtClean="0"/>
              <a:pPr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H. Leeb June 17/18, 2010 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Task 2.2 Covariance Tool Development Kick-Off Meeting ANDES, CIEMAT, Madrid</a:t>
            </a:r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E1F4-0864-4028-A398-A3791DF09977}" type="slidenum">
              <a:rPr lang="de-AT" smtClean="0"/>
              <a:pPr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H. Leeb June 17/18, 2010 </a:t>
            </a:r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Task 2.2 Covariance Tool Development Kick-Off Meeting ANDES, CIEMAT, Madrid</a:t>
            </a:r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E1F4-0864-4028-A398-A3791DF09977}" type="slidenum">
              <a:rPr lang="de-AT" smtClean="0"/>
              <a:pPr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15616" y="116632"/>
            <a:ext cx="7056784" cy="720080"/>
          </a:xfrm>
        </p:spPr>
        <p:txBody>
          <a:bodyPr>
            <a:noAutofit/>
          </a:bodyPr>
          <a:lstStyle>
            <a:lvl1pPr>
              <a:defRPr sz="4000" b="1">
                <a:solidFill>
                  <a:srgbClr val="00669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  <a:endParaRPr lang="de-AT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448251"/>
            <a:ext cx="2133600" cy="365125"/>
          </a:xfrm>
        </p:spPr>
        <p:txBody>
          <a:bodyPr/>
          <a:lstStyle/>
          <a:p>
            <a:fld id="{30BFE1F4-0864-4028-A398-A3791DF09977}" type="slidenum">
              <a:rPr lang="de-AT" smtClean="0"/>
              <a:pPr/>
              <a:t>‹Nr.›</a:t>
            </a:fld>
            <a:endParaRPr lang="de-AT"/>
          </a:p>
        </p:txBody>
      </p:sp>
      <p:pic>
        <p:nvPicPr>
          <p:cNvPr id="6" name="Grafik 6" descr="TU-Signet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3900" y="71438"/>
            <a:ext cx="642938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7" descr="atilogo.jp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71438"/>
            <a:ext cx="931863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hteck 10"/>
          <p:cNvSpPr/>
          <p:nvPr userDrawn="1"/>
        </p:nvSpPr>
        <p:spPr>
          <a:xfrm>
            <a:off x="323528" y="1052736"/>
            <a:ext cx="45719" cy="5688632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2" name="Rechteck 11"/>
          <p:cNvSpPr/>
          <p:nvPr userDrawn="1"/>
        </p:nvSpPr>
        <p:spPr>
          <a:xfrm rot="5400000">
            <a:off x="4387376" y="1993953"/>
            <a:ext cx="45719" cy="8820471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0" name="Datumsplatzhalter 2"/>
          <p:cNvSpPr>
            <a:spLocks noGrp="1"/>
          </p:cNvSpPr>
          <p:nvPr>
            <p:ph type="dt" sz="half" idx="4294967295"/>
          </p:nvPr>
        </p:nvSpPr>
        <p:spPr>
          <a:xfrm>
            <a:off x="467544" y="6448251"/>
            <a:ext cx="1800200" cy="365125"/>
          </a:xfrm>
        </p:spPr>
        <p:txBody>
          <a:bodyPr/>
          <a:lstStyle/>
          <a:p>
            <a:r>
              <a:rPr lang="de-DE" dirty="0"/>
              <a:t>H. Leeb, EFFDOC-1225</a:t>
            </a:r>
          </a:p>
          <a:p>
            <a:r>
              <a:rPr lang="de-DE" dirty="0"/>
              <a:t>April 23, 2014 </a:t>
            </a:r>
            <a:endParaRPr lang="de-AT" dirty="0"/>
          </a:p>
        </p:txBody>
      </p:sp>
      <p:sp>
        <p:nvSpPr>
          <p:cNvPr id="13" name="Fußzeilenplatzhalter 3"/>
          <p:cNvSpPr>
            <a:spLocks noGrp="1"/>
          </p:cNvSpPr>
          <p:nvPr>
            <p:ph type="ftr" sz="quarter" idx="4294967295"/>
          </p:nvPr>
        </p:nvSpPr>
        <p:spPr>
          <a:xfrm>
            <a:off x="2332112" y="6448251"/>
            <a:ext cx="5192216" cy="365125"/>
          </a:xfrm>
        </p:spPr>
        <p:txBody>
          <a:bodyPr/>
          <a:lstStyle/>
          <a:p>
            <a:r>
              <a:rPr lang="de-AT" dirty="0"/>
              <a:t>Evaluation </a:t>
            </a:r>
            <a:r>
              <a:rPr lang="de-AT" dirty="0" err="1"/>
              <a:t>of</a:t>
            </a:r>
            <a:r>
              <a:rPr lang="de-AT" dirty="0"/>
              <a:t> </a:t>
            </a:r>
            <a:r>
              <a:rPr lang="de-AT" dirty="0" err="1"/>
              <a:t>neutron-induced</a:t>
            </a:r>
            <a:r>
              <a:rPr lang="de-AT" dirty="0"/>
              <a:t> </a:t>
            </a:r>
            <a:r>
              <a:rPr lang="de-AT" dirty="0" err="1"/>
              <a:t>reactions</a:t>
            </a:r>
            <a:r>
              <a:rPr lang="de-AT" dirty="0"/>
              <a:t> </a:t>
            </a:r>
            <a:r>
              <a:rPr lang="de-AT" dirty="0" err="1"/>
              <a:t>of</a:t>
            </a:r>
            <a:r>
              <a:rPr lang="de-AT" dirty="0"/>
              <a:t> </a:t>
            </a:r>
            <a:r>
              <a:rPr lang="de-AT" baseline="30000" dirty="0"/>
              <a:t>181</a:t>
            </a:r>
            <a:r>
              <a:rPr lang="de-AT" dirty="0"/>
              <a:t>Ta</a:t>
            </a:r>
            <a:r>
              <a:rPr lang="en-US" dirty="0"/>
              <a:t> </a:t>
            </a:r>
            <a:endParaRPr lang="de-AT" dirty="0"/>
          </a:p>
          <a:p>
            <a:r>
              <a:rPr lang="de-AT" dirty="0"/>
              <a:t>JEFF, Fusion Working Group, NEA, Paris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H. Leeb June 17/18, 2010 </a:t>
            </a:r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Task 2.2 Covariance Tool Development Kick-Off Meeting ANDES, CIEMAT, Madrid</a:t>
            </a:r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E1F4-0864-4028-A398-A3791DF09977}" type="slidenum">
              <a:rPr lang="de-AT" smtClean="0"/>
              <a:pPr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H. Leeb June 17/18, 2010 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Task 2.2 Covariance Tool Development Kick-Off Meeting ANDES, CIEMAT, Madrid</a:t>
            </a:r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E1F4-0864-4028-A398-A3791DF09977}" type="slidenum">
              <a:rPr lang="de-AT" smtClean="0"/>
              <a:pPr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H. Leeb June 17/18, 2010 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Task 2.2 Covariance Tool Development Kick-Off Meeting ANDES, CIEMAT, Madrid</a:t>
            </a:r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E1F4-0864-4028-A398-A3791DF09977}" type="slidenum">
              <a:rPr lang="de-AT" smtClean="0"/>
              <a:pPr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H. Leeb June 17/18, 2010 </a:t>
            </a:r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Task 2.2 Covariance Tool Development Kick-Off Meeting ANDES, CIEMAT, Madrid</a:t>
            </a:r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E1F4-0864-4028-A398-A3791DF09977}" type="slidenum">
              <a:rPr lang="de-AT" smtClean="0"/>
              <a:pPr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H. Leeb June 17/18, 2010 </a:t>
            </a:r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Task 2.2 Covariance Tool Development Kick-Off Meeting ANDES, CIEMAT, Madrid</a:t>
            </a:r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E1F4-0864-4028-A398-A3791DF09977}" type="slidenum">
              <a:rPr lang="de-AT" smtClean="0"/>
              <a:pPr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H. Leeb June 17/18, 2010 </a:t>
            </a:r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Task 2.2 Covariance Tool Development Kick-Off Meeting ANDES, CIEMAT, Madrid</a:t>
            </a:r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BFE1F4-0864-4028-A398-A3791DF09977}" type="slidenum">
              <a:rPr lang="de-AT" smtClean="0"/>
              <a:pPr/>
              <a:t>‹Nr.›</a:t>
            </a:fld>
            <a:endParaRPr lang="de-A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2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3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0.wmf"/><Relationship Id="rId4" Type="http://schemas.openxmlformats.org/officeDocument/2006/relationships/oleObject" Target="../embeddings/oleObject4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12" Type="http://schemas.openxmlformats.org/officeDocument/2006/relationships/image" Target="../media/image15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2.wmf"/><Relationship Id="rId11" Type="http://schemas.openxmlformats.org/officeDocument/2006/relationships/oleObject" Target="../embeddings/oleObject9.bin"/><Relationship Id="rId5" Type="http://schemas.openxmlformats.org/officeDocument/2006/relationships/oleObject" Target="../embeddings/oleObject6.bin"/><Relationship Id="rId10" Type="http://schemas.openxmlformats.org/officeDocument/2006/relationships/image" Target="../media/image14.wmf"/><Relationship Id="rId4" Type="http://schemas.openxmlformats.org/officeDocument/2006/relationships/image" Target="../media/image11.wmf"/><Relationship Id="rId9" Type="http://schemas.openxmlformats.org/officeDocument/2006/relationships/oleObject" Target="../embeddings/oleObject8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6.wmf"/><Relationship Id="rId4" Type="http://schemas.openxmlformats.org/officeDocument/2006/relationships/oleObject" Target="../embeddings/oleObject10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2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31.w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7596336" y="404664"/>
            <a:ext cx="1422000" cy="142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1599768"/>
            <a:ext cx="8458200" cy="1717519"/>
          </a:xfrm>
        </p:spPr>
        <p:txBody>
          <a:bodyPr>
            <a:noAutofit/>
          </a:bodyPr>
          <a:lstStyle/>
          <a:p>
            <a:r>
              <a:rPr lang="de-AT" sz="3200" b="1" cap="small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 in </a:t>
            </a:r>
            <a:r>
              <a:rPr lang="de-AT" sz="3200" b="1" cap="small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</a:t>
            </a:r>
            <a:r>
              <a:rPr lang="de-AT" sz="3200" b="1" cap="small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3200" b="1" cap="small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reduced</a:t>
            </a:r>
            <a:r>
              <a:rPr lang="de-AT" sz="3200" b="1" cap="small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R-Matrix </a:t>
            </a:r>
            <a:r>
              <a:rPr lang="de-AT" sz="3200" b="1" cap="small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theory</a:t>
            </a:r>
            <a:r>
              <a:rPr lang="de-AT" sz="2400" cap="small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400" cap="small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5536" y="3404776"/>
            <a:ext cx="8607298" cy="108012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de-AT" sz="2400" i="1" dirty="0" smtClean="0">
                <a:solidFill>
                  <a:srgbClr val="006699"/>
                </a:solidFill>
              </a:rPr>
              <a:t>Atominstitut</a:t>
            </a:r>
            <a:r>
              <a:rPr lang="de-AT" sz="2400" i="1" dirty="0">
                <a:solidFill>
                  <a:srgbClr val="006699"/>
                </a:solidFill>
              </a:rPr>
              <a:t>, TU Wien: </a:t>
            </a:r>
          </a:p>
          <a:p>
            <a:pPr>
              <a:spcBef>
                <a:spcPts val="0"/>
              </a:spcBef>
            </a:pPr>
            <a:r>
              <a:rPr lang="de-AT" sz="2400" i="1" dirty="0">
                <a:solidFill>
                  <a:srgbClr val="006699"/>
                </a:solidFill>
              </a:rPr>
              <a:t> </a:t>
            </a:r>
            <a:r>
              <a:rPr lang="de-AT" sz="2400" i="1" dirty="0" smtClean="0">
                <a:solidFill>
                  <a:srgbClr val="006699"/>
                </a:solidFill>
              </a:rPr>
              <a:t>H. Leeb, </a:t>
            </a:r>
            <a:r>
              <a:rPr lang="de-AT" sz="2400" i="1" dirty="0" err="1" smtClean="0">
                <a:solidFill>
                  <a:srgbClr val="006699"/>
                </a:solidFill>
              </a:rPr>
              <a:t>Th</a:t>
            </a:r>
            <a:r>
              <a:rPr lang="de-AT" sz="2400" i="1" dirty="0" smtClean="0">
                <a:solidFill>
                  <a:srgbClr val="006699"/>
                </a:solidFill>
              </a:rPr>
              <a:t>. </a:t>
            </a:r>
            <a:r>
              <a:rPr lang="de-AT" sz="2400" i="1" dirty="0" err="1" smtClean="0">
                <a:solidFill>
                  <a:srgbClr val="006699"/>
                </a:solidFill>
              </a:rPr>
              <a:t>Srdinko</a:t>
            </a:r>
            <a:r>
              <a:rPr lang="de-AT" sz="2400" i="1" dirty="0" smtClean="0">
                <a:solidFill>
                  <a:srgbClr val="006699"/>
                </a:solidFill>
              </a:rPr>
              <a:t>, T. </a:t>
            </a:r>
            <a:r>
              <a:rPr lang="de-AT" sz="2400" i="1" dirty="0" err="1" smtClean="0">
                <a:solidFill>
                  <a:srgbClr val="006699"/>
                </a:solidFill>
              </a:rPr>
              <a:t>Stary</a:t>
            </a:r>
            <a:endParaRPr lang="de-AT" sz="1800" dirty="0">
              <a:solidFill>
                <a:srgbClr val="006699"/>
              </a:solidFill>
            </a:endParaRPr>
          </a:p>
          <a:p>
            <a:endParaRPr lang="de-AT" sz="1800" dirty="0">
              <a:solidFill>
                <a:srgbClr val="006699"/>
              </a:solidFill>
            </a:endParaRPr>
          </a:p>
        </p:txBody>
      </p:sp>
      <p:pic>
        <p:nvPicPr>
          <p:cNvPr id="4" name="Picture 3" descr="TU_Signet_CMYK.eps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00392" y="407750"/>
            <a:ext cx="880624" cy="882011"/>
          </a:xfrm>
          <a:prstGeom prst="rect">
            <a:avLst/>
          </a:prstGeom>
        </p:spPr>
      </p:pic>
      <p:pic>
        <p:nvPicPr>
          <p:cNvPr id="5" name="Picture 4" descr="atilog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5536" y="354120"/>
            <a:ext cx="1224136" cy="844232"/>
          </a:xfrm>
          <a:prstGeom prst="rect">
            <a:avLst/>
          </a:prstGeom>
        </p:spPr>
      </p:pic>
      <p:cxnSp>
        <p:nvCxnSpPr>
          <p:cNvPr id="10" name="Gerade Verbindung 9"/>
          <p:cNvCxnSpPr/>
          <p:nvPr/>
        </p:nvCxnSpPr>
        <p:spPr>
          <a:xfrm rot="5400000">
            <a:off x="-2928990" y="3356768"/>
            <a:ext cx="6286544" cy="1588"/>
          </a:xfrm>
          <a:prstGeom prst="line">
            <a:avLst/>
          </a:prstGeom>
          <a:ln w="349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/>
          <p:cNvSpPr txBox="1">
            <a:spLocks/>
          </p:cNvSpPr>
          <p:nvPr/>
        </p:nvSpPr>
        <p:spPr>
          <a:xfrm>
            <a:off x="1864162" y="5589240"/>
            <a:ext cx="4364022" cy="5040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de-AT" sz="1400" dirty="0" err="1">
                <a:solidFill>
                  <a:schemeClr val="tx1"/>
                </a:solidFill>
              </a:rPr>
              <a:t>supported</a:t>
            </a:r>
            <a:r>
              <a:rPr lang="de-AT" sz="1400" dirty="0">
                <a:solidFill>
                  <a:schemeClr val="tx1"/>
                </a:solidFill>
              </a:rPr>
              <a:t> </a:t>
            </a:r>
            <a:r>
              <a:rPr lang="de-AT" sz="1400" dirty="0" err="1">
                <a:solidFill>
                  <a:schemeClr val="tx1"/>
                </a:solidFill>
              </a:rPr>
              <a:t>by</a:t>
            </a:r>
            <a:r>
              <a:rPr lang="de-AT" sz="1400" dirty="0">
                <a:solidFill>
                  <a:schemeClr val="tx1"/>
                </a:solidFill>
              </a:rPr>
              <a:t> </a:t>
            </a:r>
            <a:r>
              <a:rPr lang="de-AT" sz="1400" dirty="0" err="1">
                <a:solidFill>
                  <a:schemeClr val="tx1"/>
                </a:solidFill>
              </a:rPr>
              <a:t>the</a:t>
            </a:r>
            <a:r>
              <a:rPr lang="de-AT" sz="1400" dirty="0">
                <a:solidFill>
                  <a:schemeClr val="tx1"/>
                </a:solidFill>
              </a:rPr>
              <a:t> KKKÖ </a:t>
            </a:r>
            <a:r>
              <a:rPr lang="de-AT" sz="1400" dirty="0" err="1">
                <a:solidFill>
                  <a:schemeClr val="tx1"/>
                </a:solidFill>
              </a:rPr>
              <a:t>Matching</a:t>
            </a:r>
            <a:r>
              <a:rPr lang="de-AT" sz="1400" dirty="0">
                <a:solidFill>
                  <a:schemeClr val="tx1"/>
                </a:solidFill>
              </a:rPr>
              <a:t> Grant MG 2020-7 </a:t>
            </a:r>
            <a:r>
              <a:rPr lang="de-AT" sz="1400" dirty="0" err="1">
                <a:solidFill>
                  <a:schemeClr val="tx1"/>
                </a:solidFill>
              </a:rPr>
              <a:t>of</a:t>
            </a:r>
            <a:endParaRPr lang="de-AT" sz="140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</a:pPr>
            <a:r>
              <a:rPr lang="de-AT" sz="1400" dirty="0" err="1">
                <a:solidFill>
                  <a:schemeClr val="tx1"/>
                </a:solidFill>
              </a:rPr>
              <a:t>the</a:t>
            </a:r>
            <a:r>
              <a:rPr lang="de-AT" sz="1400" dirty="0">
                <a:solidFill>
                  <a:schemeClr val="tx1"/>
                </a:solidFill>
              </a:rPr>
              <a:t> Austrian Academy </a:t>
            </a:r>
            <a:r>
              <a:rPr lang="de-AT" sz="1400" dirty="0" err="1">
                <a:solidFill>
                  <a:schemeClr val="tx1"/>
                </a:solidFill>
              </a:rPr>
              <a:t>of</a:t>
            </a:r>
            <a:r>
              <a:rPr lang="de-AT" sz="1400" dirty="0">
                <a:solidFill>
                  <a:schemeClr val="tx1"/>
                </a:solidFill>
              </a:rPr>
              <a:t> </a:t>
            </a:r>
            <a:r>
              <a:rPr lang="de-AT" sz="1400" dirty="0" err="1">
                <a:solidFill>
                  <a:schemeClr val="tx1"/>
                </a:solidFill>
              </a:rPr>
              <a:t>Sciences</a:t>
            </a:r>
            <a:r>
              <a:rPr lang="de-AT" sz="1400" dirty="0">
                <a:solidFill>
                  <a:schemeClr val="tx1"/>
                </a:solidFill>
              </a:rPr>
              <a:t> </a:t>
            </a:r>
            <a:r>
              <a:rPr lang="de-AT" sz="1400" dirty="0" err="1">
                <a:solidFill>
                  <a:schemeClr val="tx1"/>
                </a:solidFill>
              </a:rPr>
              <a:t>is</a:t>
            </a:r>
            <a:r>
              <a:rPr lang="de-AT" sz="1400" dirty="0">
                <a:solidFill>
                  <a:schemeClr val="tx1"/>
                </a:solidFill>
              </a:rPr>
              <a:t> </a:t>
            </a:r>
            <a:r>
              <a:rPr lang="de-AT" sz="1400" dirty="0" err="1">
                <a:solidFill>
                  <a:schemeClr val="tx1"/>
                </a:solidFill>
              </a:rPr>
              <a:t>acknowledged</a:t>
            </a:r>
            <a:r>
              <a:rPr lang="de-AT" sz="1400" dirty="0">
                <a:solidFill>
                  <a:schemeClr val="tx1"/>
                </a:solidFill>
              </a:rPr>
              <a:t>.</a:t>
            </a:r>
          </a:p>
          <a:p>
            <a:pPr>
              <a:spcBef>
                <a:spcPts val="0"/>
              </a:spcBef>
            </a:pPr>
            <a:endParaRPr lang="de-AT" sz="1400" dirty="0">
              <a:solidFill>
                <a:schemeClr val="tx1"/>
              </a:solidFill>
            </a:endParaRPr>
          </a:p>
        </p:txBody>
      </p:sp>
      <p:pic>
        <p:nvPicPr>
          <p:cNvPr id="13" name="Picture 2" descr="C:\Users\hleeb\Documents\Conferences\ND2019\Presentations\flag_europe(1)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476015"/>
            <a:ext cx="1295400" cy="87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feld 14"/>
          <p:cNvSpPr txBox="1"/>
          <p:nvPr/>
        </p:nvSpPr>
        <p:spPr>
          <a:xfrm>
            <a:off x="1857085" y="4437112"/>
            <a:ext cx="68407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dirty="0"/>
              <a:t>This work has been carried out within the framework of the </a:t>
            </a:r>
            <a:r>
              <a:rPr lang="en-US" sz="1400" dirty="0" err="1"/>
              <a:t>EUROfusion</a:t>
            </a:r>
            <a:r>
              <a:rPr lang="en-US" sz="1400" dirty="0"/>
              <a:t> Consortium and has received funding from the </a:t>
            </a:r>
            <a:r>
              <a:rPr lang="en-US" sz="1400" dirty="0" err="1"/>
              <a:t>Euratom</a:t>
            </a:r>
            <a:r>
              <a:rPr lang="en-US" sz="1400" dirty="0"/>
              <a:t> research and training </a:t>
            </a:r>
            <a:r>
              <a:rPr lang="en-US" sz="1400" dirty="0" err="1"/>
              <a:t>programme</a:t>
            </a:r>
            <a:r>
              <a:rPr lang="en-US" sz="1400" dirty="0"/>
              <a:t> 2014-2018 and 2019-2020 under grant agreement No 633053. The views and opinions expressed herein do not necessarily reflect those of the European Commission.</a:t>
            </a:r>
            <a:endParaRPr lang="de-AT" sz="1400" dirty="0"/>
          </a:p>
        </p:txBody>
      </p:sp>
      <p:pic>
        <p:nvPicPr>
          <p:cNvPr id="16" name="Picture 3" descr="C:\Users\hleeb\Documents\Conferences\ND2019\Presentations\logo-lang-de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595" y="5589240"/>
            <a:ext cx="1330357" cy="570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Datumsplatzhalter 2">
            <a:extLst>
              <a:ext uri="{FF2B5EF4-FFF2-40B4-BE49-F238E27FC236}">
                <a16:creationId xmlns:a16="http://schemas.microsoft.com/office/drawing/2014/main" id="{B95123C4-6309-4C9D-B077-32208FC9EF75}"/>
              </a:ext>
            </a:extLst>
          </p:cNvPr>
          <p:cNvSpPr txBox="1">
            <a:spLocks/>
          </p:cNvSpPr>
          <p:nvPr/>
        </p:nvSpPr>
        <p:spPr>
          <a:xfrm>
            <a:off x="467544" y="6433737"/>
            <a:ext cx="18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rgbClr val="006699"/>
                </a:solidFill>
              </a:rPr>
              <a:t>H. Leeb</a:t>
            </a:r>
          </a:p>
          <a:p>
            <a:r>
              <a:rPr lang="de-DE" dirty="0" smtClean="0">
                <a:solidFill>
                  <a:srgbClr val="006699"/>
                </a:solidFill>
              </a:rPr>
              <a:t>June 23, 2022</a:t>
            </a:r>
            <a:endParaRPr lang="de-AT" dirty="0">
              <a:solidFill>
                <a:srgbClr val="006699"/>
              </a:solidFill>
            </a:endParaRPr>
          </a:p>
        </p:txBody>
      </p:sp>
      <p:sp>
        <p:nvSpPr>
          <p:cNvPr id="18" name="Fußzeilenplatzhalter 3">
            <a:extLst>
              <a:ext uri="{FF2B5EF4-FFF2-40B4-BE49-F238E27FC236}">
                <a16:creationId xmlns:a16="http://schemas.microsoft.com/office/drawing/2014/main" id="{73E73017-4212-4EAF-A7AE-8A6E5F0A9759}"/>
              </a:ext>
            </a:extLst>
          </p:cNvPr>
          <p:cNvSpPr txBox="1">
            <a:spLocks/>
          </p:cNvSpPr>
          <p:nvPr/>
        </p:nvSpPr>
        <p:spPr>
          <a:xfrm>
            <a:off x="2072056" y="6387846"/>
            <a:ext cx="5164240" cy="4569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dirty="0" smtClean="0">
                <a:solidFill>
                  <a:schemeClr val="accent1">
                    <a:lumMod val="75000"/>
                  </a:schemeClr>
                </a:solidFill>
              </a:rPr>
              <a:t>Progress in </a:t>
            </a:r>
            <a:r>
              <a:rPr lang="de-AT" dirty="0" err="1" smtClean="0">
                <a:solidFill>
                  <a:schemeClr val="accent1">
                    <a:lumMod val="75000"/>
                  </a:schemeClr>
                </a:solidFill>
              </a:rPr>
              <a:t>new</a:t>
            </a:r>
            <a:r>
              <a:rPr lang="de-AT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AT" dirty="0" err="1" smtClean="0">
                <a:solidFill>
                  <a:schemeClr val="accent1">
                    <a:lumMod val="75000"/>
                  </a:schemeClr>
                </a:solidFill>
              </a:rPr>
              <a:t>reduced</a:t>
            </a:r>
            <a:r>
              <a:rPr lang="de-AT" dirty="0" smtClean="0">
                <a:solidFill>
                  <a:schemeClr val="accent1">
                    <a:lumMod val="75000"/>
                  </a:schemeClr>
                </a:solidFill>
              </a:rPr>
              <a:t> R-matrix </a:t>
            </a:r>
            <a:r>
              <a:rPr lang="de-AT" dirty="0" err="1" smtClean="0">
                <a:solidFill>
                  <a:schemeClr val="accent1">
                    <a:lumMod val="75000"/>
                  </a:schemeClr>
                </a:solidFill>
              </a:rPr>
              <a:t>theory</a:t>
            </a:r>
            <a:endParaRPr lang="de-AT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de-AT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Dotum" panose="020B0503020000020004" pitchFamily="34" charset="-127"/>
                <a:cs typeface="Calibri" panose="020F0502020204030204" pitchFamily="34" charset="0"/>
              </a:rPr>
              <a:t>TM INDEN_LE, IAEA</a:t>
            </a:r>
            <a:endParaRPr lang="en-GB" dirty="0">
              <a:latin typeface="Calibri" panose="020F0502020204030204" pitchFamily="34" charset="0"/>
              <a:ea typeface="Dotum" panose="020B0503020000020004" pitchFamily="34" charset="-127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99592" y="116632"/>
            <a:ext cx="7416824" cy="720080"/>
          </a:xfrm>
        </p:spPr>
        <p:txBody>
          <a:bodyPr/>
          <a:lstStyle/>
          <a:p>
            <a:r>
              <a:rPr lang="de-AT" sz="2800" dirty="0" smtClean="0"/>
              <a:t>The </a:t>
            </a:r>
            <a:r>
              <a:rPr lang="de-AT" sz="2800" dirty="0" err="1" smtClean="0"/>
              <a:t>Nuclear</a:t>
            </a:r>
            <a:r>
              <a:rPr lang="de-AT" sz="2800" dirty="0" smtClean="0"/>
              <a:t> Data Group at TU </a:t>
            </a:r>
            <a:r>
              <a:rPr lang="de-AT" sz="2800" dirty="0"/>
              <a:t>Wien</a:t>
            </a:r>
            <a:br>
              <a:rPr lang="de-AT" sz="2800" dirty="0"/>
            </a:br>
            <a:r>
              <a:rPr lang="de-AT" sz="2000" dirty="0" err="1" smtClean="0"/>
              <a:t>Activities</a:t>
            </a:r>
            <a:r>
              <a:rPr lang="de-AT" sz="2000" dirty="0"/>
              <a:t> </a:t>
            </a:r>
            <a:r>
              <a:rPr lang="de-AT" sz="2000" dirty="0" smtClean="0"/>
              <a:t>in </a:t>
            </a:r>
            <a:r>
              <a:rPr lang="de-AT" sz="2000" dirty="0" err="1" smtClean="0"/>
              <a:t>Nuclear</a:t>
            </a:r>
            <a:r>
              <a:rPr lang="de-AT" sz="2000" dirty="0" smtClean="0"/>
              <a:t> Data </a:t>
            </a:r>
            <a:r>
              <a:rPr lang="de-AT" sz="2000" dirty="0" err="1" smtClean="0"/>
              <a:t>Issues</a:t>
            </a:r>
            <a:endParaRPr lang="de-AT" sz="2000" dirty="0"/>
          </a:p>
        </p:txBody>
      </p:sp>
      <p:sp>
        <p:nvSpPr>
          <p:cNvPr id="8" name="Foliennummernplatzhalter 10"/>
          <p:cNvSpPr>
            <a:spLocks noGrp="1"/>
          </p:cNvSpPr>
          <p:nvPr>
            <p:ph type="sldNum" sz="quarter" idx="12"/>
          </p:nvPr>
        </p:nvSpPr>
        <p:spPr>
          <a:xfrm>
            <a:off x="8540704" y="6422851"/>
            <a:ext cx="398384" cy="365125"/>
          </a:xfrm>
        </p:spPr>
        <p:txBody>
          <a:bodyPr/>
          <a:lstStyle/>
          <a:p>
            <a:fld id="{30BFE1F4-0864-4028-A398-A3791DF09977}" type="slidenum">
              <a:rPr lang="de-AT" sz="1100" smtClean="0">
                <a:solidFill>
                  <a:schemeClr val="bg1">
                    <a:lumMod val="50000"/>
                  </a:schemeClr>
                </a:solidFill>
              </a:rPr>
              <a:pPr/>
              <a:t>2</a:t>
            </a:fld>
            <a:endParaRPr lang="de-AT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416844" y="1077704"/>
            <a:ext cx="856895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b="1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Activities</a:t>
            </a:r>
            <a:r>
              <a:rPr lang="de-AT" b="1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b="1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AT" b="1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b="1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AT" b="1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b="1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nuclear</a:t>
            </a:r>
            <a:r>
              <a:rPr lang="de-AT" b="1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b="1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  <a:r>
              <a:rPr lang="de-AT" b="1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b="1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group</a:t>
            </a:r>
            <a:r>
              <a:rPr lang="de-AT" b="1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at TU Wien:</a:t>
            </a:r>
          </a:p>
          <a:p>
            <a:r>
              <a:rPr lang="de-AT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Current</a:t>
            </a:r>
            <a:r>
              <a:rPr lang="de-AT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focus</a:t>
            </a:r>
            <a:r>
              <a:rPr lang="de-AT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AT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AT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evaluation</a:t>
            </a:r>
            <a:r>
              <a:rPr lang="de-AT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AT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reactions</a:t>
            </a:r>
            <a:r>
              <a:rPr lang="de-AT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AT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light </a:t>
            </a:r>
            <a:r>
              <a:rPr lang="de-AT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nuclear</a:t>
            </a:r>
            <a:r>
              <a:rPr lang="de-AT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systems</a:t>
            </a:r>
            <a:r>
              <a:rPr lang="de-AT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>
              <a:spcBef>
                <a:spcPts val="1200"/>
              </a:spcBef>
            </a:pPr>
            <a:r>
              <a:rPr lang="de-AT" b="1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Major </a:t>
            </a:r>
            <a:r>
              <a:rPr lang="de-AT" b="1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effort</a:t>
            </a:r>
            <a:r>
              <a:rPr lang="de-AT" b="1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de-AT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AT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Development </a:t>
            </a:r>
            <a:r>
              <a:rPr lang="de-AT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AT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proper </a:t>
            </a:r>
            <a:r>
              <a:rPr lang="de-AT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tools</a:t>
            </a:r>
            <a:r>
              <a:rPr lang="de-AT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AT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 </a:t>
            </a:r>
            <a:r>
              <a:rPr lang="de-AT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improved</a:t>
            </a:r>
            <a:r>
              <a:rPr lang="de-AT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description</a:t>
            </a:r>
            <a:r>
              <a:rPr lang="de-AT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AT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</a:t>
            </a:r>
            <a:r>
              <a:rPr lang="de-AT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</a:t>
            </a:r>
            <a:r>
              <a:rPr lang="de-AT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reactions</a:t>
            </a:r>
            <a:r>
              <a:rPr lang="de-AT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light </a:t>
            </a:r>
            <a:r>
              <a:rPr lang="de-AT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nuclear</a:t>
            </a:r>
            <a:r>
              <a:rPr lang="de-AT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systems</a:t>
            </a:r>
            <a:r>
              <a:rPr lang="de-AT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416844" y="2780928"/>
            <a:ext cx="8352928" cy="34470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AT" b="1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Status</a:t>
            </a:r>
            <a:r>
              <a:rPr lang="de-AT" b="1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b="1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AT" b="1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b="1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evaluations</a:t>
            </a:r>
            <a:r>
              <a:rPr lang="de-AT" b="1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b="1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AT" b="1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b="1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reaction</a:t>
            </a:r>
            <a:r>
              <a:rPr lang="de-AT" b="1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b="1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  <a:r>
              <a:rPr lang="de-AT" b="1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b="1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AT" b="1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light </a:t>
            </a:r>
            <a:r>
              <a:rPr lang="de-AT" b="1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nuclear</a:t>
            </a:r>
            <a:r>
              <a:rPr lang="de-AT" b="1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b="1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systems</a:t>
            </a:r>
            <a:r>
              <a:rPr lang="de-AT" b="1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de-AT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de-AT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description</a:t>
            </a:r>
            <a:r>
              <a:rPr lang="de-AT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AT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reaction</a:t>
            </a:r>
            <a:r>
              <a:rPr lang="de-AT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  <a:r>
              <a:rPr lang="de-AT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AT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several</a:t>
            </a:r>
            <a:r>
              <a:rPr lang="de-AT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light </a:t>
            </a:r>
            <a:r>
              <a:rPr lang="de-AT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nuclear</a:t>
            </a:r>
            <a:r>
              <a:rPr lang="de-AT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systems</a:t>
            </a:r>
            <a:r>
              <a:rPr lang="de-AT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de-AT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not </a:t>
            </a:r>
            <a:r>
              <a:rPr lang="de-AT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satisfactory</a:t>
            </a:r>
            <a:r>
              <a:rPr lang="de-AT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at </a:t>
            </a:r>
            <a:r>
              <a:rPr lang="de-AT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</a:t>
            </a:r>
            <a:endParaRPr lang="de-AT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200"/>
              </a:spcBef>
            </a:pPr>
            <a:r>
              <a:rPr lang="de-AT" b="1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Technological </a:t>
            </a:r>
            <a:r>
              <a:rPr lang="de-AT" b="1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importance</a:t>
            </a:r>
            <a:r>
              <a:rPr lang="de-AT" b="1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de-AT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Oxygen</a:t>
            </a:r>
            <a:r>
              <a:rPr lang="de-AT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Carbon, Beryllium, Lithium </a:t>
            </a:r>
            <a:r>
              <a:rPr lang="de-AT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AT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others</a:t>
            </a:r>
            <a:r>
              <a:rPr lang="de-AT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play</a:t>
            </a:r>
            <a:r>
              <a:rPr lang="de-AT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important</a:t>
            </a:r>
            <a:r>
              <a:rPr lang="de-AT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roles</a:t>
            </a:r>
            <a:r>
              <a:rPr lang="de-AT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br>
              <a:rPr lang="de-AT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AT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fusion</a:t>
            </a:r>
            <a:r>
              <a:rPr lang="de-AT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</a:t>
            </a:r>
            <a:r>
              <a:rPr lang="de-AT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AT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nuclear</a:t>
            </a:r>
            <a:r>
              <a:rPr lang="de-AT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technology</a:t>
            </a:r>
            <a:r>
              <a:rPr lang="de-AT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AT" b="1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200"/>
              </a:spcBef>
            </a:pPr>
            <a:r>
              <a:rPr lang="de-AT" b="1" dirty="0" smtClean="0">
                <a:latin typeface="Arial" panose="020B0604020202020204" pitchFamily="34" charset="0"/>
                <a:cs typeface="Arial" panose="020B0604020202020204" pitchFamily="34" charset="0"/>
              </a:rPr>
              <a:t>Major </a:t>
            </a:r>
            <a:r>
              <a:rPr lang="de-AT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problems</a:t>
            </a:r>
            <a:r>
              <a:rPr lang="de-AT" b="1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AT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AT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AT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de-A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extended</a:t>
            </a:r>
            <a:r>
              <a:rPr lang="de-A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resonance</a:t>
            </a:r>
            <a:r>
              <a:rPr lang="de-A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range</a:t>
            </a:r>
            <a:r>
              <a:rPr lang="de-AT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AT" dirty="0" smtClean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AT" dirty="0" smtClean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AT" dirty="0" smtClean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de-AT" dirty="0" err="1" smtClean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de-AT" dirty="0" smtClean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quantitative </a:t>
            </a:r>
            <a:r>
              <a:rPr lang="de-AT" dirty="0" err="1" smtClean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microscopic</a:t>
            </a:r>
            <a:r>
              <a:rPr lang="de-AT" dirty="0" smtClean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 smtClean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models</a:t>
            </a:r>
            <a:r>
              <a:rPr lang="de-AT" dirty="0" smtClean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smtClean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de-AT" b="1" dirty="0" smtClean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R-matrix </a:t>
            </a:r>
            <a:r>
              <a:rPr lang="de-AT" b="1" dirty="0" err="1" smtClean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theory</a:t>
            </a:r>
            <a:r>
              <a:rPr lang="de-AT" b="1" dirty="0" smtClean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de-AT" b="1" dirty="0" err="1" smtClean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usually</a:t>
            </a:r>
            <a:r>
              <a:rPr lang="de-AT" b="1" dirty="0" smtClean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de-AT" b="1" dirty="0" err="1" smtClean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applied</a:t>
            </a:r>
            <a:r>
              <a:rPr lang="de-AT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AT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AT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de-AT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occurence</a:t>
            </a:r>
            <a:r>
              <a:rPr lang="de-AT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AT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dominant non-</a:t>
            </a:r>
            <a:r>
              <a:rPr lang="de-AT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binary</a:t>
            </a:r>
            <a:r>
              <a:rPr lang="de-AT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channels</a:t>
            </a:r>
            <a:r>
              <a:rPr lang="de-AT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at </a:t>
            </a:r>
            <a:r>
              <a:rPr lang="de-AT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</a:t>
            </a:r>
            <a:r>
              <a:rPr lang="de-AT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</a:t>
            </a:r>
            <a:r>
              <a:rPr lang="de-AT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AT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AT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de-AT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extension</a:t>
            </a:r>
            <a:r>
              <a:rPr lang="de-AT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AT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R-matrix </a:t>
            </a:r>
            <a:r>
              <a:rPr lang="de-AT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theory</a:t>
            </a:r>
            <a:r>
              <a:rPr lang="de-AT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AT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non-</a:t>
            </a:r>
            <a:r>
              <a:rPr lang="de-AT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binary</a:t>
            </a:r>
            <a:r>
              <a:rPr lang="de-AT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channels </a:t>
            </a:r>
            <a:endParaRPr lang="de-AT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Datumsplatzhalter 2">
            <a:extLst>
              <a:ext uri="{FF2B5EF4-FFF2-40B4-BE49-F238E27FC236}">
                <a16:creationId xmlns:a16="http://schemas.microsoft.com/office/drawing/2014/main" id="{B95123C4-6309-4C9D-B077-32208FC9EF75}"/>
              </a:ext>
            </a:extLst>
          </p:cNvPr>
          <p:cNvSpPr txBox="1">
            <a:spLocks/>
          </p:cNvSpPr>
          <p:nvPr/>
        </p:nvSpPr>
        <p:spPr>
          <a:xfrm>
            <a:off x="467544" y="6433737"/>
            <a:ext cx="18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rgbClr val="006699"/>
                </a:solidFill>
              </a:rPr>
              <a:t>H. Leeb</a:t>
            </a:r>
          </a:p>
          <a:p>
            <a:r>
              <a:rPr lang="de-DE" dirty="0" smtClean="0">
                <a:solidFill>
                  <a:srgbClr val="006699"/>
                </a:solidFill>
              </a:rPr>
              <a:t>June 23, 2022</a:t>
            </a:r>
            <a:endParaRPr lang="de-AT" dirty="0">
              <a:solidFill>
                <a:srgbClr val="006699"/>
              </a:solidFill>
            </a:endParaRPr>
          </a:p>
        </p:txBody>
      </p:sp>
      <p:sp>
        <p:nvSpPr>
          <p:cNvPr id="10" name="Fußzeilenplatzhalter 3">
            <a:extLst>
              <a:ext uri="{FF2B5EF4-FFF2-40B4-BE49-F238E27FC236}">
                <a16:creationId xmlns:a16="http://schemas.microsoft.com/office/drawing/2014/main" id="{73E73017-4212-4EAF-A7AE-8A6E5F0A9759}"/>
              </a:ext>
            </a:extLst>
          </p:cNvPr>
          <p:cNvSpPr txBox="1">
            <a:spLocks/>
          </p:cNvSpPr>
          <p:nvPr/>
        </p:nvSpPr>
        <p:spPr>
          <a:xfrm>
            <a:off x="2072056" y="6387846"/>
            <a:ext cx="5164240" cy="4569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dirty="0" smtClean="0">
                <a:solidFill>
                  <a:schemeClr val="accent1">
                    <a:lumMod val="75000"/>
                  </a:schemeClr>
                </a:solidFill>
              </a:rPr>
              <a:t>Progress in </a:t>
            </a:r>
            <a:r>
              <a:rPr lang="de-AT" dirty="0" err="1" smtClean="0">
                <a:solidFill>
                  <a:schemeClr val="accent1">
                    <a:lumMod val="75000"/>
                  </a:schemeClr>
                </a:solidFill>
              </a:rPr>
              <a:t>new</a:t>
            </a:r>
            <a:r>
              <a:rPr lang="de-AT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AT" dirty="0" err="1" smtClean="0">
                <a:solidFill>
                  <a:schemeClr val="accent1">
                    <a:lumMod val="75000"/>
                  </a:schemeClr>
                </a:solidFill>
              </a:rPr>
              <a:t>reduced</a:t>
            </a:r>
            <a:r>
              <a:rPr lang="de-AT" dirty="0" smtClean="0">
                <a:solidFill>
                  <a:schemeClr val="accent1">
                    <a:lumMod val="75000"/>
                  </a:schemeClr>
                </a:solidFill>
              </a:rPr>
              <a:t> R-matrix </a:t>
            </a:r>
            <a:r>
              <a:rPr lang="de-AT" dirty="0" err="1" smtClean="0">
                <a:solidFill>
                  <a:schemeClr val="accent1">
                    <a:lumMod val="75000"/>
                  </a:schemeClr>
                </a:solidFill>
              </a:rPr>
              <a:t>theory</a:t>
            </a:r>
            <a:endParaRPr lang="de-AT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de-AT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Dotum" panose="020B0503020000020004" pitchFamily="34" charset="-127"/>
                <a:cs typeface="Calibri" panose="020F0502020204030204" pitchFamily="34" charset="0"/>
              </a:rPr>
              <a:t>TM INDEN_LE, IAEA</a:t>
            </a:r>
            <a:endParaRPr lang="en-GB" dirty="0">
              <a:latin typeface="Calibri" panose="020F0502020204030204" pitchFamily="34" charset="0"/>
              <a:ea typeface="Dotum" panose="020B0503020000020004" pitchFamily="34" charset="-12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3599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99592" y="116632"/>
            <a:ext cx="7416824" cy="720080"/>
          </a:xfrm>
        </p:spPr>
        <p:txBody>
          <a:bodyPr/>
          <a:lstStyle/>
          <a:p>
            <a:r>
              <a:rPr lang="de-AT" sz="2800" dirty="0" smtClean="0"/>
              <a:t>R-matrix  </a:t>
            </a:r>
            <a:r>
              <a:rPr lang="de-AT" sz="2800" dirty="0" err="1" smtClean="0"/>
              <a:t>based</a:t>
            </a:r>
            <a:r>
              <a:rPr lang="de-AT" sz="2800" dirty="0" smtClean="0"/>
              <a:t> </a:t>
            </a:r>
            <a:r>
              <a:rPr lang="de-AT" sz="2800" dirty="0" err="1" smtClean="0"/>
              <a:t>calculations</a:t>
            </a:r>
            <a:r>
              <a:rPr lang="de-AT" sz="2800" dirty="0" smtClean="0"/>
              <a:t> on light </a:t>
            </a:r>
            <a:r>
              <a:rPr lang="de-AT" sz="2800" dirty="0" err="1" smtClean="0"/>
              <a:t>nuclear</a:t>
            </a:r>
            <a:r>
              <a:rPr lang="de-AT" sz="2800" dirty="0" smtClean="0"/>
              <a:t> </a:t>
            </a:r>
            <a:r>
              <a:rPr lang="de-AT" sz="2800" dirty="0" err="1" smtClean="0"/>
              <a:t>systems</a:t>
            </a:r>
            <a:endParaRPr lang="de-AT" sz="2800" dirty="0"/>
          </a:p>
        </p:txBody>
      </p:sp>
      <p:sp>
        <p:nvSpPr>
          <p:cNvPr id="8" name="Foliennummernplatzhalter 10"/>
          <p:cNvSpPr>
            <a:spLocks noGrp="1"/>
          </p:cNvSpPr>
          <p:nvPr>
            <p:ph type="sldNum" sz="quarter" idx="12"/>
          </p:nvPr>
        </p:nvSpPr>
        <p:spPr>
          <a:xfrm>
            <a:off x="8540704" y="6422851"/>
            <a:ext cx="398384" cy="365125"/>
          </a:xfrm>
        </p:spPr>
        <p:txBody>
          <a:bodyPr/>
          <a:lstStyle/>
          <a:p>
            <a:fld id="{30BFE1F4-0864-4028-A398-A3791DF09977}" type="slidenum">
              <a:rPr lang="de-AT" sz="1100" smtClean="0"/>
              <a:pPr/>
              <a:t>3</a:t>
            </a:fld>
            <a:endParaRPr lang="de-AT" sz="1100" dirty="0"/>
          </a:p>
        </p:txBody>
      </p:sp>
      <p:sp>
        <p:nvSpPr>
          <p:cNvPr id="3" name="Rechteck 2"/>
          <p:cNvSpPr/>
          <p:nvPr/>
        </p:nvSpPr>
        <p:spPr>
          <a:xfrm>
            <a:off x="401934" y="4556414"/>
            <a:ext cx="8568952" cy="9361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Textfeld 5"/>
          <p:cNvSpPr txBox="1"/>
          <p:nvPr/>
        </p:nvSpPr>
        <p:spPr>
          <a:xfrm>
            <a:off x="401934" y="3284984"/>
            <a:ext cx="8568952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de-AT" dirty="0" smtClean="0">
                <a:solidFill>
                  <a:srgbClr val="006699"/>
                </a:solidFill>
              </a:rPr>
              <a:t>The R-matrix </a:t>
            </a:r>
            <a:r>
              <a:rPr lang="de-AT" dirty="0" err="1" smtClean="0">
                <a:solidFill>
                  <a:srgbClr val="006699"/>
                </a:solidFill>
              </a:rPr>
              <a:t>theory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is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well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suited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for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the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description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of</a:t>
            </a:r>
            <a:r>
              <a:rPr lang="de-AT" dirty="0" smtClean="0">
                <a:solidFill>
                  <a:srgbClr val="006699"/>
                </a:solidFill>
              </a:rPr>
              <a:t> resonant </a:t>
            </a:r>
            <a:r>
              <a:rPr lang="de-AT" dirty="0" err="1" smtClean="0">
                <a:solidFill>
                  <a:srgbClr val="006699"/>
                </a:solidFill>
              </a:rPr>
              <a:t>cross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sections</a:t>
            </a:r>
            <a:r>
              <a:rPr lang="de-AT" dirty="0" smtClean="0">
                <a:solidFill>
                  <a:srgbClr val="006699"/>
                </a:solidFill>
              </a:rPr>
              <a:t/>
            </a:r>
            <a:br>
              <a:rPr lang="de-AT" dirty="0" smtClean="0">
                <a:solidFill>
                  <a:srgbClr val="006699"/>
                </a:solidFill>
              </a:rPr>
            </a:br>
            <a:r>
              <a:rPr lang="de-AT" dirty="0" smtClean="0">
                <a:solidFill>
                  <a:srgbClr val="006699"/>
                </a:solidFill>
              </a:rPr>
              <a:t>at </a:t>
            </a:r>
            <a:r>
              <a:rPr lang="de-AT" dirty="0" err="1" smtClean="0">
                <a:solidFill>
                  <a:srgbClr val="006699"/>
                </a:solidFill>
              </a:rPr>
              <a:t>low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energies</a:t>
            </a:r>
            <a:r>
              <a:rPr lang="de-AT" dirty="0" smtClean="0">
                <a:solidFill>
                  <a:srgbClr val="006699"/>
                </a:solidFill>
              </a:rPr>
              <a:t>, but </a:t>
            </a:r>
            <a:r>
              <a:rPr lang="de-AT" dirty="0" err="1" smtClean="0">
                <a:solidFill>
                  <a:srgbClr val="006699"/>
                </a:solidFill>
              </a:rPr>
              <a:t>is</a:t>
            </a:r>
            <a:r>
              <a:rPr lang="de-AT" dirty="0" smtClean="0">
                <a:solidFill>
                  <a:srgbClr val="006699"/>
                </a:solidFill>
              </a:rPr>
              <a:t> limited </a:t>
            </a:r>
            <a:r>
              <a:rPr lang="de-AT" dirty="0" err="1" smtClean="0">
                <a:solidFill>
                  <a:srgbClr val="006699"/>
                </a:solidFill>
              </a:rPr>
              <a:t>to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binary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channels</a:t>
            </a:r>
            <a:r>
              <a:rPr lang="de-AT" dirty="0" smtClean="0">
                <a:solidFill>
                  <a:srgbClr val="006699"/>
                </a:solidFill>
              </a:rPr>
              <a:t>. Thus </a:t>
            </a:r>
            <a:r>
              <a:rPr lang="de-AT" dirty="0" err="1" smtClean="0">
                <a:solidFill>
                  <a:srgbClr val="006699"/>
                </a:solidFill>
              </a:rPr>
              <a:t>the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occurence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of</a:t>
            </a:r>
            <a:r>
              <a:rPr lang="de-AT" dirty="0" smtClean="0">
                <a:solidFill>
                  <a:srgbClr val="006699"/>
                </a:solidFill>
              </a:rPr>
              <a:t> dominant non-</a:t>
            </a:r>
            <a:r>
              <a:rPr lang="de-AT" dirty="0" err="1" smtClean="0">
                <a:solidFill>
                  <a:srgbClr val="006699"/>
                </a:solidFill>
              </a:rPr>
              <a:t>binary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channels</a:t>
            </a:r>
            <a:r>
              <a:rPr lang="de-AT" dirty="0" smtClean="0">
                <a:solidFill>
                  <a:srgbClr val="006699"/>
                </a:solidFill>
              </a:rPr>
              <a:t> at </a:t>
            </a:r>
            <a:r>
              <a:rPr lang="de-AT" dirty="0" err="1" smtClean="0">
                <a:solidFill>
                  <a:srgbClr val="006699"/>
                </a:solidFill>
              </a:rPr>
              <a:t>low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energies</a:t>
            </a:r>
            <a:r>
              <a:rPr lang="de-AT" dirty="0" smtClean="0">
                <a:solidFill>
                  <a:srgbClr val="006699"/>
                </a:solidFill>
              </a:rPr>
              <a:t> in light </a:t>
            </a:r>
            <a:r>
              <a:rPr lang="de-AT" dirty="0" err="1" smtClean="0">
                <a:solidFill>
                  <a:srgbClr val="006699"/>
                </a:solidFill>
              </a:rPr>
              <a:t>nuclear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systems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limits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the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applicability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of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the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standard</a:t>
            </a:r>
            <a:r>
              <a:rPr lang="de-AT" dirty="0" smtClean="0">
                <a:solidFill>
                  <a:srgbClr val="006699"/>
                </a:solidFill>
              </a:rPr>
              <a:t> R-matrix </a:t>
            </a:r>
            <a:r>
              <a:rPr lang="de-AT" dirty="0" err="1" smtClean="0">
                <a:solidFill>
                  <a:srgbClr val="006699"/>
                </a:solidFill>
              </a:rPr>
              <a:t>formalism</a:t>
            </a:r>
            <a:r>
              <a:rPr lang="de-AT" dirty="0" smtClean="0">
                <a:solidFill>
                  <a:srgbClr val="006699"/>
                </a:solidFill>
              </a:rPr>
              <a:t>.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AT" dirty="0" err="1" smtClean="0">
                <a:solidFill>
                  <a:srgbClr val="C00000"/>
                </a:solidFill>
              </a:rPr>
              <a:t>Reduced</a:t>
            </a:r>
            <a:r>
              <a:rPr lang="de-AT" dirty="0" smtClean="0">
                <a:solidFill>
                  <a:srgbClr val="C00000"/>
                </a:solidFill>
              </a:rPr>
              <a:t> R-matrix </a:t>
            </a:r>
            <a:r>
              <a:rPr lang="de-AT" dirty="0" err="1" smtClean="0">
                <a:solidFill>
                  <a:srgbClr val="C00000"/>
                </a:solidFill>
              </a:rPr>
              <a:t>analysis</a:t>
            </a:r>
            <a:r>
              <a:rPr lang="de-AT" dirty="0" smtClean="0">
                <a:solidFill>
                  <a:srgbClr val="C00000"/>
                </a:solidFill>
              </a:rPr>
              <a:t> </a:t>
            </a:r>
            <a:r>
              <a:rPr lang="de-AT" dirty="0" err="1" smtClean="0">
                <a:solidFill>
                  <a:srgbClr val="C00000"/>
                </a:solidFill>
              </a:rPr>
              <a:t>of</a:t>
            </a:r>
            <a:r>
              <a:rPr lang="de-AT" dirty="0" smtClean="0">
                <a:solidFill>
                  <a:srgbClr val="C00000"/>
                </a:solidFill>
              </a:rPr>
              <a:t> </a:t>
            </a:r>
            <a:r>
              <a:rPr lang="de-AT" dirty="0" err="1" smtClean="0">
                <a:solidFill>
                  <a:srgbClr val="C00000"/>
                </a:solidFill>
              </a:rPr>
              <a:t>neutron-induced</a:t>
            </a:r>
            <a:r>
              <a:rPr lang="de-AT" dirty="0" smtClean="0">
                <a:solidFill>
                  <a:srgbClr val="C00000"/>
                </a:solidFill>
              </a:rPr>
              <a:t> </a:t>
            </a:r>
            <a:r>
              <a:rPr lang="de-AT" dirty="0" err="1" smtClean="0">
                <a:solidFill>
                  <a:srgbClr val="C00000"/>
                </a:solidFill>
              </a:rPr>
              <a:t>reaction</a:t>
            </a:r>
            <a:r>
              <a:rPr lang="de-AT" dirty="0" smtClean="0">
                <a:solidFill>
                  <a:srgbClr val="C00000"/>
                </a:solidFill>
              </a:rPr>
              <a:t> </a:t>
            </a:r>
            <a:r>
              <a:rPr lang="de-AT" dirty="0" err="1" smtClean="0">
                <a:solidFill>
                  <a:srgbClr val="C00000"/>
                </a:solidFill>
              </a:rPr>
              <a:t>cross</a:t>
            </a:r>
            <a:r>
              <a:rPr lang="de-AT" dirty="0" smtClean="0">
                <a:solidFill>
                  <a:srgbClr val="C00000"/>
                </a:solidFill>
              </a:rPr>
              <a:t> </a:t>
            </a:r>
            <a:r>
              <a:rPr lang="de-AT" dirty="0" err="1" smtClean="0">
                <a:solidFill>
                  <a:srgbClr val="C00000"/>
                </a:solidFill>
              </a:rPr>
              <a:t>sections</a:t>
            </a:r>
            <a:r>
              <a:rPr lang="de-AT" dirty="0" smtClean="0">
                <a:solidFill>
                  <a:srgbClr val="C00000"/>
                </a:solidFill>
              </a:rPr>
              <a:t> </a:t>
            </a:r>
            <a:r>
              <a:rPr lang="de-AT" dirty="0" err="1" smtClean="0">
                <a:solidFill>
                  <a:srgbClr val="C00000"/>
                </a:solidFill>
              </a:rPr>
              <a:t>of</a:t>
            </a:r>
            <a:r>
              <a:rPr lang="de-AT" dirty="0" smtClean="0">
                <a:solidFill>
                  <a:srgbClr val="C00000"/>
                </a:solidFill>
              </a:rPr>
              <a:t> </a:t>
            </a:r>
            <a:r>
              <a:rPr lang="de-AT" baseline="30000" dirty="0" smtClean="0">
                <a:solidFill>
                  <a:srgbClr val="C00000"/>
                </a:solidFill>
              </a:rPr>
              <a:t>9</a:t>
            </a:r>
            <a:r>
              <a:rPr lang="de-AT" dirty="0" smtClean="0">
                <a:solidFill>
                  <a:srgbClr val="C00000"/>
                </a:solidFill>
              </a:rPr>
              <a:t>Be </a:t>
            </a:r>
            <a:r>
              <a:rPr lang="de-AT" dirty="0" err="1" smtClean="0">
                <a:solidFill>
                  <a:srgbClr val="C00000"/>
                </a:solidFill>
              </a:rPr>
              <a:t>up</a:t>
            </a:r>
            <a:r>
              <a:rPr lang="de-AT" dirty="0" smtClean="0">
                <a:solidFill>
                  <a:srgbClr val="C00000"/>
                </a:solidFill>
              </a:rPr>
              <a:t> </a:t>
            </a:r>
            <a:r>
              <a:rPr lang="de-AT" dirty="0" err="1" smtClean="0">
                <a:solidFill>
                  <a:srgbClr val="C00000"/>
                </a:solidFill>
              </a:rPr>
              <a:t>to</a:t>
            </a:r>
            <a:r>
              <a:rPr lang="de-AT" dirty="0" smtClean="0">
                <a:solidFill>
                  <a:srgbClr val="C00000"/>
                </a:solidFill>
              </a:rPr>
              <a:t> </a:t>
            </a:r>
            <a:r>
              <a:rPr lang="de-AT" dirty="0" err="1">
                <a:solidFill>
                  <a:srgbClr val="C00000"/>
                </a:solidFill>
              </a:rPr>
              <a:t>e</a:t>
            </a:r>
            <a:r>
              <a:rPr lang="de-AT" dirty="0" err="1" smtClean="0">
                <a:solidFill>
                  <a:srgbClr val="C00000"/>
                </a:solidFill>
              </a:rPr>
              <a:t>nergies</a:t>
            </a:r>
            <a:r>
              <a:rPr lang="de-AT" dirty="0" smtClean="0">
                <a:solidFill>
                  <a:srgbClr val="C00000"/>
                </a:solidFill>
              </a:rPr>
              <a:t> </a:t>
            </a:r>
            <a:r>
              <a:rPr lang="de-AT" dirty="0" err="1" smtClean="0">
                <a:solidFill>
                  <a:srgbClr val="C00000"/>
                </a:solidFill>
              </a:rPr>
              <a:t>about</a:t>
            </a:r>
            <a:r>
              <a:rPr lang="de-AT" dirty="0" smtClean="0">
                <a:solidFill>
                  <a:srgbClr val="C00000"/>
                </a:solidFill>
              </a:rPr>
              <a:t> 25 </a:t>
            </a:r>
            <a:r>
              <a:rPr lang="de-AT" dirty="0" err="1" smtClean="0">
                <a:solidFill>
                  <a:srgbClr val="C00000"/>
                </a:solidFill>
              </a:rPr>
              <a:t>MeV</a:t>
            </a:r>
            <a:r>
              <a:rPr lang="de-AT" dirty="0" smtClean="0">
                <a:solidFill>
                  <a:srgbClr val="C00000"/>
                </a:solidFill>
              </a:rPr>
              <a:t>. In </a:t>
            </a:r>
            <a:r>
              <a:rPr lang="de-AT" dirty="0" err="1" smtClean="0">
                <a:solidFill>
                  <a:srgbClr val="C00000"/>
                </a:solidFill>
              </a:rPr>
              <a:t>this</a:t>
            </a:r>
            <a:r>
              <a:rPr lang="de-AT" dirty="0" smtClean="0">
                <a:solidFill>
                  <a:srgbClr val="C00000"/>
                </a:solidFill>
              </a:rPr>
              <a:t> </a:t>
            </a:r>
            <a:r>
              <a:rPr lang="de-AT" dirty="0" err="1" smtClean="0">
                <a:solidFill>
                  <a:srgbClr val="C00000"/>
                </a:solidFill>
              </a:rPr>
              <a:t>evaluation</a:t>
            </a:r>
            <a:r>
              <a:rPr lang="de-AT" dirty="0" smtClean="0">
                <a:solidFill>
                  <a:srgbClr val="C00000"/>
                </a:solidFill>
              </a:rPr>
              <a:t> </a:t>
            </a:r>
            <a:r>
              <a:rPr lang="de-AT" dirty="0" err="1" smtClean="0">
                <a:solidFill>
                  <a:srgbClr val="C00000"/>
                </a:solidFill>
              </a:rPr>
              <a:t>many</a:t>
            </a:r>
            <a:r>
              <a:rPr lang="de-AT" dirty="0" smtClean="0">
                <a:solidFill>
                  <a:srgbClr val="C00000"/>
                </a:solidFill>
              </a:rPr>
              <a:t>-body </a:t>
            </a:r>
            <a:r>
              <a:rPr lang="de-AT" dirty="0" err="1" smtClean="0">
                <a:solidFill>
                  <a:srgbClr val="C00000"/>
                </a:solidFill>
              </a:rPr>
              <a:t>breakup</a:t>
            </a:r>
            <a:r>
              <a:rPr lang="de-AT" dirty="0">
                <a:solidFill>
                  <a:srgbClr val="C00000"/>
                </a:solidFill>
              </a:rPr>
              <a:t> </a:t>
            </a:r>
            <a:r>
              <a:rPr lang="de-AT" dirty="0" err="1" smtClean="0">
                <a:solidFill>
                  <a:srgbClr val="C00000"/>
                </a:solidFill>
              </a:rPr>
              <a:t>channels</a:t>
            </a:r>
            <a:r>
              <a:rPr lang="de-AT" dirty="0" smtClean="0">
                <a:solidFill>
                  <a:srgbClr val="C00000"/>
                </a:solidFill>
              </a:rPr>
              <a:t> will </a:t>
            </a:r>
            <a:r>
              <a:rPr lang="de-AT" dirty="0" err="1" smtClean="0">
                <a:solidFill>
                  <a:srgbClr val="C00000"/>
                </a:solidFill>
              </a:rPr>
              <a:t>be</a:t>
            </a:r>
            <a:r>
              <a:rPr lang="de-AT" dirty="0" smtClean="0">
                <a:solidFill>
                  <a:srgbClr val="C00000"/>
                </a:solidFill>
              </a:rPr>
              <a:t> </a:t>
            </a:r>
            <a:r>
              <a:rPr lang="de-AT" dirty="0" err="1" smtClean="0">
                <a:solidFill>
                  <a:srgbClr val="C00000"/>
                </a:solidFill>
              </a:rPr>
              <a:t>taken</a:t>
            </a:r>
            <a:r>
              <a:rPr lang="de-AT" dirty="0" smtClean="0">
                <a:solidFill>
                  <a:srgbClr val="C00000"/>
                </a:solidFill>
              </a:rPr>
              <a:t> </a:t>
            </a:r>
            <a:r>
              <a:rPr lang="de-AT" dirty="0" err="1" smtClean="0">
                <a:solidFill>
                  <a:srgbClr val="C00000"/>
                </a:solidFill>
              </a:rPr>
              <a:t>into</a:t>
            </a:r>
            <a:r>
              <a:rPr lang="de-AT" dirty="0" smtClean="0">
                <a:solidFill>
                  <a:srgbClr val="C00000"/>
                </a:solidFill>
              </a:rPr>
              <a:t> </a:t>
            </a:r>
            <a:r>
              <a:rPr lang="de-AT" dirty="0" err="1" smtClean="0">
                <a:solidFill>
                  <a:srgbClr val="C00000"/>
                </a:solidFill>
              </a:rPr>
              <a:t>account</a:t>
            </a:r>
            <a:r>
              <a:rPr lang="de-AT" dirty="0" smtClean="0">
                <a:solidFill>
                  <a:srgbClr val="C00000"/>
                </a:solidFill>
              </a:rPr>
              <a:t> </a:t>
            </a:r>
            <a:r>
              <a:rPr lang="de-AT" dirty="0" err="1" smtClean="0">
                <a:solidFill>
                  <a:srgbClr val="C00000"/>
                </a:solidFill>
              </a:rPr>
              <a:t>globally</a:t>
            </a:r>
            <a:r>
              <a:rPr lang="de-AT" dirty="0" smtClean="0">
                <a:solidFill>
                  <a:srgbClr val="C00000"/>
                </a:solidFill>
              </a:rPr>
              <a:t>. </a:t>
            </a:r>
          </a:p>
          <a:p>
            <a:pPr marL="285750" indent="-28575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de-AT" dirty="0" err="1">
                <a:solidFill>
                  <a:srgbClr val="006699"/>
                </a:solidFill>
              </a:rPr>
              <a:t>Application</a:t>
            </a:r>
            <a:r>
              <a:rPr lang="de-AT" dirty="0">
                <a:solidFill>
                  <a:srgbClr val="006699"/>
                </a:solidFill>
              </a:rPr>
              <a:t> </a:t>
            </a:r>
            <a:r>
              <a:rPr lang="de-AT" dirty="0" err="1">
                <a:solidFill>
                  <a:srgbClr val="006699"/>
                </a:solidFill>
              </a:rPr>
              <a:t>and</a:t>
            </a:r>
            <a:r>
              <a:rPr lang="de-AT" dirty="0">
                <a:solidFill>
                  <a:srgbClr val="006699"/>
                </a:solidFill>
              </a:rPr>
              <a:t> </a:t>
            </a:r>
            <a:r>
              <a:rPr lang="de-AT" dirty="0" err="1">
                <a:solidFill>
                  <a:srgbClr val="006699"/>
                </a:solidFill>
              </a:rPr>
              <a:t>associated</a:t>
            </a:r>
            <a:r>
              <a:rPr lang="de-AT" dirty="0">
                <a:solidFill>
                  <a:srgbClr val="006699"/>
                </a:solidFill>
              </a:rPr>
              <a:t> </a:t>
            </a:r>
            <a:r>
              <a:rPr lang="de-AT" dirty="0" err="1">
                <a:solidFill>
                  <a:srgbClr val="006699"/>
                </a:solidFill>
              </a:rPr>
              <a:t>extension</a:t>
            </a:r>
            <a:r>
              <a:rPr lang="de-AT" dirty="0">
                <a:solidFill>
                  <a:srgbClr val="006699"/>
                </a:solidFill>
              </a:rPr>
              <a:t> </a:t>
            </a:r>
            <a:r>
              <a:rPr lang="de-AT" dirty="0" err="1">
                <a:solidFill>
                  <a:srgbClr val="006699"/>
                </a:solidFill>
              </a:rPr>
              <a:t>of</a:t>
            </a:r>
            <a:r>
              <a:rPr lang="de-AT" dirty="0">
                <a:solidFill>
                  <a:srgbClr val="006699"/>
                </a:solidFill>
              </a:rPr>
              <a:t> </a:t>
            </a:r>
            <a:r>
              <a:rPr lang="de-AT" dirty="0" err="1">
                <a:solidFill>
                  <a:srgbClr val="006699"/>
                </a:solidFill>
              </a:rPr>
              <a:t>the</a:t>
            </a:r>
            <a:r>
              <a:rPr lang="de-AT" dirty="0">
                <a:solidFill>
                  <a:srgbClr val="006699"/>
                </a:solidFill>
              </a:rPr>
              <a:t> </a:t>
            </a:r>
            <a:r>
              <a:rPr lang="de-AT" dirty="0" err="1">
                <a:solidFill>
                  <a:srgbClr val="006699"/>
                </a:solidFill>
              </a:rPr>
              <a:t>modified</a:t>
            </a:r>
            <a:r>
              <a:rPr lang="de-AT" dirty="0">
                <a:solidFill>
                  <a:srgbClr val="006699"/>
                </a:solidFill>
              </a:rPr>
              <a:t> R-matrix </a:t>
            </a:r>
            <a:r>
              <a:rPr lang="de-AT" dirty="0" err="1">
                <a:solidFill>
                  <a:srgbClr val="006699"/>
                </a:solidFill>
              </a:rPr>
              <a:t>formalism</a:t>
            </a:r>
            <a:r>
              <a:rPr lang="de-AT" dirty="0">
                <a:solidFill>
                  <a:srgbClr val="006699"/>
                </a:solidFill>
              </a:rPr>
              <a:t> </a:t>
            </a:r>
            <a:r>
              <a:rPr lang="de-AT" dirty="0" err="1">
                <a:solidFill>
                  <a:srgbClr val="006699"/>
                </a:solidFill>
              </a:rPr>
              <a:t>of</a:t>
            </a:r>
            <a:r>
              <a:rPr lang="de-AT" dirty="0">
                <a:solidFill>
                  <a:srgbClr val="006699"/>
                </a:solidFill>
              </a:rPr>
              <a:t> </a:t>
            </a:r>
            <a:r>
              <a:rPr lang="de-AT" dirty="0" err="1">
                <a:solidFill>
                  <a:srgbClr val="006699"/>
                </a:solidFill>
              </a:rPr>
              <a:t>Glöckle</a:t>
            </a:r>
            <a:r>
              <a:rPr lang="de-AT" dirty="0">
                <a:solidFill>
                  <a:srgbClr val="006699"/>
                </a:solidFill>
              </a:rPr>
              <a:t> </a:t>
            </a:r>
            <a:r>
              <a:rPr lang="de-AT" dirty="0" err="1">
                <a:solidFill>
                  <a:srgbClr val="006699"/>
                </a:solidFill>
              </a:rPr>
              <a:t>to</a:t>
            </a:r>
            <a:r>
              <a:rPr lang="de-AT" dirty="0">
                <a:solidFill>
                  <a:srgbClr val="006699"/>
                </a:solidFill>
              </a:rPr>
              <a:t> </a:t>
            </a:r>
            <a:r>
              <a:rPr lang="de-AT" dirty="0" err="1">
                <a:solidFill>
                  <a:srgbClr val="006699"/>
                </a:solidFill>
              </a:rPr>
              <a:t>neutron-induced</a:t>
            </a:r>
            <a:r>
              <a:rPr lang="de-AT" dirty="0">
                <a:solidFill>
                  <a:srgbClr val="006699"/>
                </a:solidFill>
              </a:rPr>
              <a:t> </a:t>
            </a:r>
            <a:r>
              <a:rPr lang="de-AT" dirty="0" err="1">
                <a:solidFill>
                  <a:srgbClr val="006699"/>
                </a:solidFill>
              </a:rPr>
              <a:t>reaction</a:t>
            </a:r>
            <a:r>
              <a:rPr lang="de-AT" dirty="0">
                <a:solidFill>
                  <a:srgbClr val="006699"/>
                </a:solidFill>
              </a:rPr>
              <a:t> </a:t>
            </a:r>
            <a:r>
              <a:rPr lang="de-AT" dirty="0" err="1">
                <a:solidFill>
                  <a:srgbClr val="006699"/>
                </a:solidFill>
              </a:rPr>
              <a:t>cross</a:t>
            </a:r>
            <a:r>
              <a:rPr lang="de-AT" dirty="0">
                <a:solidFill>
                  <a:srgbClr val="006699"/>
                </a:solidFill>
              </a:rPr>
              <a:t> </a:t>
            </a:r>
            <a:r>
              <a:rPr lang="de-AT" dirty="0" err="1">
                <a:solidFill>
                  <a:srgbClr val="006699"/>
                </a:solidFill>
              </a:rPr>
              <a:t>sections</a:t>
            </a:r>
            <a:r>
              <a:rPr lang="de-AT" dirty="0">
                <a:solidFill>
                  <a:srgbClr val="006699"/>
                </a:solidFill>
              </a:rPr>
              <a:t> </a:t>
            </a:r>
            <a:r>
              <a:rPr lang="de-AT" dirty="0" err="1">
                <a:solidFill>
                  <a:srgbClr val="006699"/>
                </a:solidFill>
              </a:rPr>
              <a:t>of</a:t>
            </a:r>
            <a:r>
              <a:rPr lang="de-AT" dirty="0">
                <a:solidFill>
                  <a:srgbClr val="006699"/>
                </a:solidFill>
              </a:rPr>
              <a:t> </a:t>
            </a:r>
            <a:r>
              <a:rPr lang="de-AT" baseline="30000" dirty="0">
                <a:solidFill>
                  <a:srgbClr val="006699"/>
                </a:solidFill>
              </a:rPr>
              <a:t>9</a:t>
            </a:r>
            <a:r>
              <a:rPr lang="de-AT" dirty="0">
                <a:solidFill>
                  <a:srgbClr val="006699"/>
                </a:solidFill>
              </a:rPr>
              <a:t>Be </a:t>
            </a:r>
            <a:r>
              <a:rPr lang="de-AT" dirty="0" err="1">
                <a:solidFill>
                  <a:srgbClr val="006699"/>
                </a:solidFill>
              </a:rPr>
              <a:t>up</a:t>
            </a:r>
            <a:r>
              <a:rPr lang="de-AT" dirty="0">
                <a:solidFill>
                  <a:srgbClr val="006699"/>
                </a:solidFill>
              </a:rPr>
              <a:t> </a:t>
            </a:r>
            <a:r>
              <a:rPr lang="de-AT" dirty="0" err="1">
                <a:solidFill>
                  <a:srgbClr val="006699"/>
                </a:solidFill>
              </a:rPr>
              <a:t>to</a:t>
            </a:r>
            <a:r>
              <a:rPr lang="de-AT" dirty="0">
                <a:solidFill>
                  <a:srgbClr val="006699"/>
                </a:solidFill>
              </a:rPr>
              <a:t> </a:t>
            </a:r>
            <a:r>
              <a:rPr lang="de-AT" dirty="0" err="1">
                <a:solidFill>
                  <a:srgbClr val="006699"/>
                </a:solidFill>
              </a:rPr>
              <a:t>neutron</a:t>
            </a:r>
            <a:r>
              <a:rPr lang="de-AT" dirty="0">
                <a:solidFill>
                  <a:srgbClr val="006699"/>
                </a:solidFill>
              </a:rPr>
              <a:t> </a:t>
            </a:r>
            <a:r>
              <a:rPr lang="de-AT" dirty="0" err="1">
                <a:solidFill>
                  <a:srgbClr val="006699"/>
                </a:solidFill>
              </a:rPr>
              <a:t>energy</a:t>
            </a:r>
            <a:r>
              <a:rPr lang="de-AT" dirty="0">
                <a:solidFill>
                  <a:srgbClr val="006699"/>
                </a:solidFill>
              </a:rPr>
              <a:t> </a:t>
            </a:r>
            <a:r>
              <a:rPr lang="de-AT" dirty="0" err="1">
                <a:solidFill>
                  <a:srgbClr val="006699"/>
                </a:solidFill>
              </a:rPr>
              <a:t>of</a:t>
            </a:r>
            <a:r>
              <a:rPr lang="de-AT" dirty="0">
                <a:solidFill>
                  <a:srgbClr val="006699"/>
                </a:solidFill>
              </a:rPr>
              <a:t> 8 </a:t>
            </a:r>
            <a:r>
              <a:rPr lang="de-AT" dirty="0" err="1">
                <a:solidFill>
                  <a:srgbClr val="006699"/>
                </a:solidFill>
              </a:rPr>
              <a:t>MeV</a:t>
            </a:r>
            <a:r>
              <a:rPr lang="de-AT" dirty="0" smtClean="0">
                <a:solidFill>
                  <a:srgbClr val="006699"/>
                </a:solidFill>
              </a:rPr>
              <a:t>.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611560" y="1052736"/>
            <a:ext cx="8352928" cy="203132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AT" b="1" dirty="0" err="1" smtClean="0">
                <a:solidFill>
                  <a:srgbClr val="006699"/>
                </a:solidFill>
              </a:rPr>
              <a:t>Important</a:t>
            </a:r>
            <a:r>
              <a:rPr lang="de-AT" b="1" dirty="0" smtClean="0">
                <a:solidFill>
                  <a:srgbClr val="006699"/>
                </a:solidFill>
              </a:rPr>
              <a:t> </a:t>
            </a:r>
            <a:r>
              <a:rPr lang="de-AT" b="1" dirty="0" err="1" smtClean="0">
                <a:solidFill>
                  <a:srgbClr val="006699"/>
                </a:solidFill>
              </a:rPr>
              <a:t>Role</a:t>
            </a:r>
            <a:r>
              <a:rPr lang="de-AT" b="1" dirty="0" smtClean="0">
                <a:solidFill>
                  <a:srgbClr val="006699"/>
                </a:solidFill>
              </a:rPr>
              <a:t> </a:t>
            </a:r>
            <a:r>
              <a:rPr lang="de-AT" b="1" dirty="0" err="1" smtClean="0">
                <a:solidFill>
                  <a:srgbClr val="006699"/>
                </a:solidFill>
              </a:rPr>
              <a:t>of</a:t>
            </a:r>
            <a:r>
              <a:rPr lang="de-AT" b="1" dirty="0" smtClean="0">
                <a:solidFill>
                  <a:srgbClr val="006699"/>
                </a:solidFill>
              </a:rPr>
              <a:t> </a:t>
            </a:r>
            <a:r>
              <a:rPr lang="de-AT" b="1" dirty="0" err="1">
                <a:solidFill>
                  <a:srgbClr val="006699"/>
                </a:solidFill>
              </a:rPr>
              <a:t>r</a:t>
            </a:r>
            <a:r>
              <a:rPr lang="de-AT" b="1" dirty="0" err="1" smtClean="0">
                <a:solidFill>
                  <a:srgbClr val="006699"/>
                </a:solidFill>
              </a:rPr>
              <a:t>eaction</a:t>
            </a:r>
            <a:r>
              <a:rPr lang="de-AT" b="1" dirty="0" smtClean="0">
                <a:solidFill>
                  <a:srgbClr val="006699"/>
                </a:solidFill>
              </a:rPr>
              <a:t> </a:t>
            </a:r>
            <a:r>
              <a:rPr lang="de-AT" b="1" dirty="0" err="1" smtClean="0">
                <a:solidFill>
                  <a:srgbClr val="006699"/>
                </a:solidFill>
              </a:rPr>
              <a:t>data</a:t>
            </a:r>
            <a:r>
              <a:rPr lang="de-AT" b="1" dirty="0" smtClean="0">
                <a:solidFill>
                  <a:srgbClr val="006699"/>
                </a:solidFill>
              </a:rPr>
              <a:t> </a:t>
            </a:r>
            <a:r>
              <a:rPr lang="de-AT" b="1" dirty="0" err="1" smtClean="0">
                <a:solidFill>
                  <a:srgbClr val="006699"/>
                </a:solidFill>
              </a:rPr>
              <a:t>of</a:t>
            </a:r>
            <a:r>
              <a:rPr lang="de-AT" b="1" dirty="0" smtClean="0">
                <a:solidFill>
                  <a:srgbClr val="006699"/>
                </a:solidFill>
              </a:rPr>
              <a:t> </a:t>
            </a:r>
            <a:r>
              <a:rPr lang="de-AT" b="1" dirty="0" err="1" smtClean="0">
                <a:solidFill>
                  <a:srgbClr val="006699"/>
                </a:solidFill>
              </a:rPr>
              <a:t>several</a:t>
            </a:r>
            <a:r>
              <a:rPr lang="de-AT" b="1" dirty="0" smtClean="0">
                <a:solidFill>
                  <a:srgbClr val="006699"/>
                </a:solidFill>
              </a:rPr>
              <a:t> light </a:t>
            </a:r>
            <a:r>
              <a:rPr lang="de-AT" b="1" dirty="0" err="1" smtClean="0">
                <a:solidFill>
                  <a:srgbClr val="006699"/>
                </a:solidFill>
              </a:rPr>
              <a:t>nuclear</a:t>
            </a:r>
            <a:r>
              <a:rPr lang="de-AT" b="1" dirty="0" smtClean="0">
                <a:solidFill>
                  <a:srgbClr val="006699"/>
                </a:solidFill>
              </a:rPr>
              <a:t> </a:t>
            </a:r>
            <a:r>
              <a:rPr lang="de-AT" b="1" dirty="0" err="1" smtClean="0">
                <a:solidFill>
                  <a:srgbClr val="006699"/>
                </a:solidFill>
              </a:rPr>
              <a:t>systems</a:t>
            </a:r>
            <a:r>
              <a:rPr lang="de-AT" b="1" dirty="0" smtClean="0">
                <a:solidFill>
                  <a:srgbClr val="006699"/>
                </a:solidFill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e-AT" dirty="0" smtClean="0">
                <a:solidFill>
                  <a:srgbClr val="006699"/>
                </a:solidFill>
              </a:rPr>
              <a:t>Oxygen, Carbon, Beryllium, Lithium </a:t>
            </a:r>
            <a:r>
              <a:rPr lang="de-AT" dirty="0" err="1" smtClean="0">
                <a:solidFill>
                  <a:srgbClr val="006699"/>
                </a:solidFill>
              </a:rPr>
              <a:t>and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others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play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important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roles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for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fusion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and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fission</a:t>
            </a:r>
            <a:r>
              <a:rPr lang="de-AT" dirty="0" smtClean="0">
                <a:solidFill>
                  <a:srgbClr val="006699"/>
                </a:solidFill>
              </a:rPr>
              <a:t>  </a:t>
            </a:r>
            <a:r>
              <a:rPr lang="de-AT" dirty="0" err="1" smtClean="0">
                <a:solidFill>
                  <a:srgbClr val="006699"/>
                </a:solidFill>
              </a:rPr>
              <a:t>research</a:t>
            </a:r>
            <a:endParaRPr lang="de-AT" b="1" dirty="0" smtClean="0">
              <a:solidFill>
                <a:srgbClr val="006699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e-AT" dirty="0" smtClean="0">
                <a:solidFill>
                  <a:srgbClr val="C00000"/>
                </a:solidFill>
              </a:rPr>
              <a:t>The </a:t>
            </a:r>
            <a:r>
              <a:rPr lang="de-AT" dirty="0" err="1" smtClean="0">
                <a:solidFill>
                  <a:srgbClr val="C00000"/>
                </a:solidFill>
              </a:rPr>
              <a:t>description</a:t>
            </a:r>
            <a:r>
              <a:rPr lang="de-AT" dirty="0" smtClean="0">
                <a:solidFill>
                  <a:srgbClr val="C00000"/>
                </a:solidFill>
              </a:rPr>
              <a:t> </a:t>
            </a:r>
            <a:r>
              <a:rPr lang="de-AT" dirty="0" err="1" smtClean="0">
                <a:solidFill>
                  <a:srgbClr val="C00000"/>
                </a:solidFill>
              </a:rPr>
              <a:t>of</a:t>
            </a:r>
            <a:r>
              <a:rPr lang="de-AT" dirty="0" smtClean="0">
                <a:solidFill>
                  <a:srgbClr val="C00000"/>
                </a:solidFill>
              </a:rPr>
              <a:t> </a:t>
            </a:r>
            <a:r>
              <a:rPr lang="de-AT" dirty="0" err="1" smtClean="0">
                <a:solidFill>
                  <a:srgbClr val="C00000"/>
                </a:solidFill>
              </a:rPr>
              <a:t>reaction</a:t>
            </a:r>
            <a:r>
              <a:rPr lang="de-AT" dirty="0" smtClean="0">
                <a:solidFill>
                  <a:srgbClr val="C00000"/>
                </a:solidFill>
              </a:rPr>
              <a:t> </a:t>
            </a:r>
            <a:r>
              <a:rPr lang="de-AT" dirty="0" err="1" smtClean="0">
                <a:solidFill>
                  <a:srgbClr val="C00000"/>
                </a:solidFill>
              </a:rPr>
              <a:t>data</a:t>
            </a:r>
            <a:r>
              <a:rPr lang="de-AT" dirty="0" smtClean="0">
                <a:solidFill>
                  <a:srgbClr val="C00000"/>
                </a:solidFill>
              </a:rPr>
              <a:t> </a:t>
            </a:r>
            <a:r>
              <a:rPr lang="de-AT" dirty="0" err="1" smtClean="0">
                <a:solidFill>
                  <a:srgbClr val="C00000"/>
                </a:solidFill>
              </a:rPr>
              <a:t>of</a:t>
            </a:r>
            <a:r>
              <a:rPr lang="de-AT" dirty="0" smtClean="0">
                <a:solidFill>
                  <a:srgbClr val="C00000"/>
                </a:solidFill>
              </a:rPr>
              <a:t> light </a:t>
            </a:r>
            <a:r>
              <a:rPr lang="de-AT" dirty="0" err="1" smtClean="0">
                <a:solidFill>
                  <a:srgbClr val="C00000"/>
                </a:solidFill>
              </a:rPr>
              <a:t>nuclear</a:t>
            </a:r>
            <a:r>
              <a:rPr lang="de-AT" dirty="0" smtClean="0">
                <a:solidFill>
                  <a:srgbClr val="C00000"/>
                </a:solidFill>
              </a:rPr>
              <a:t> </a:t>
            </a:r>
            <a:r>
              <a:rPr lang="de-AT" dirty="0" err="1" smtClean="0">
                <a:solidFill>
                  <a:srgbClr val="C00000"/>
                </a:solidFill>
              </a:rPr>
              <a:t>systems</a:t>
            </a:r>
            <a:r>
              <a:rPr lang="de-AT" dirty="0" smtClean="0">
                <a:solidFill>
                  <a:srgbClr val="C00000"/>
                </a:solidFill>
              </a:rPr>
              <a:t> </a:t>
            </a:r>
            <a:r>
              <a:rPr lang="de-AT" dirty="0" err="1" smtClean="0">
                <a:solidFill>
                  <a:srgbClr val="C00000"/>
                </a:solidFill>
              </a:rPr>
              <a:t>are</a:t>
            </a:r>
            <a:r>
              <a:rPr lang="de-AT" dirty="0" smtClean="0">
                <a:solidFill>
                  <a:srgbClr val="C00000"/>
                </a:solidFill>
              </a:rPr>
              <a:t> not </a:t>
            </a:r>
            <a:r>
              <a:rPr lang="de-AT" dirty="0" err="1" smtClean="0">
                <a:solidFill>
                  <a:srgbClr val="C00000"/>
                </a:solidFill>
              </a:rPr>
              <a:t>satisfactory</a:t>
            </a:r>
            <a:r>
              <a:rPr lang="de-AT" dirty="0" smtClean="0">
                <a:solidFill>
                  <a:srgbClr val="C00000"/>
                </a:solidFill>
              </a:rPr>
              <a:t> at </a:t>
            </a:r>
            <a:r>
              <a:rPr lang="de-AT" dirty="0" err="1" smtClean="0">
                <a:solidFill>
                  <a:srgbClr val="C00000"/>
                </a:solidFill>
              </a:rPr>
              <a:t>present</a:t>
            </a:r>
            <a:endParaRPr lang="de-AT" dirty="0" smtClean="0">
              <a:solidFill>
                <a:srgbClr val="C0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e-AT" dirty="0" smtClean="0"/>
              <a:t>Major </a:t>
            </a:r>
            <a:r>
              <a:rPr lang="de-AT" dirty="0" err="1" smtClean="0"/>
              <a:t>problems</a:t>
            </a:r>
            <a:r>
              <a:rPr lang="de-AT" dirty="0" smtClean="0"/>
              <a:t>: </a:t>
            </a:r>
            <a:r>
              <a:rPr lang="de-AT" dirty="0" err="1" smtClean="0"/>
              <a:t>extended</a:t>
            </a:r>
            <a:r>
              <a:rPr lang="de-AT" dirty="0" smtClean="0"/>
              <a:t> </a:t>
            </a:r>
            <a:r>
              <a:rPr lang="de-AT" dirty="0" err="1" smtClean="0"/>
              <a:t>resonance</a:t>
            </a:r>
            <a:r>
              <a:rPr lang="de-AT" dirty="0" smtClean="0"/>
              <a:t> </a:t>
            </a:r>
            <a:r>
              <a:rPr lang="de-AT" dirty="0" err="1" smtClean="0"/>
              <a:t>range</a:t>
            </a:r>
            <a:r>
              <a:rPr lang="de-AT" dirty="0" smtClean="0"/>
              <a:t>, </a:t>
            </a:r>
            <a:r>
              <a:rPr lang="de-AT" dirty="0" err="1" smtClean="0"/>
              <a:t>no</a:t>
            </a:r>
            <a:r>
              <a:rPr lang="de-AT" dirty="0" smtClean="0"/>
              <a:t> </a:t>
            </a:r>
            <a:r>
              <a:rPr lang="de-AT" dirty="0" err="1" smtClean="0"/>
              <a:t>microscopic</a:t>
            </a:r>
            <a:r>
              <a:rPr lang="de-AT" dirty="0" smtClean="0"/>
              <a:t> </a:t>
            </a:r>
            <a:r>
              <a:rPr lang="de-AT" dirty="0" err="1" smtClean="0"/>
              <a:t>models</a:t>
            </a:r>
            <a:r>
              <a:rPr lang="de-AT" dirty="0" smtClean="0"/>
              <a:t>, dominant </a:t>
            </a:r>
            <a:r>
              <a:rPr lang="de-AT" dirty="0" err="1" smtClean="0"/>
              <a:t>many</a:t>
            </a:r>
            <a:r>
              <a:rPr lang="de-AT" dirty="0" smtClean="0"/>
              <a:t>-body </a:t>
            </a:r>
            <a:r>
              <a:rPr lang="de-AT" dirty="0" err="1" smtClean="0"/>
              <a:t>channels</a:t>
            </a:r>
            <a:endParaRPr lang="de-AT" dirty="0" smtClean="0"/>
          </a:p>
        </p:txBody>
      </p:sp>
      <p:sp>
        <p:nvSpPr>
          <p:cNvPr id="12" name="Datumsplatzhalter 2">
            <a:extLst>
              <a:ext uri="{FF2B5EF4-FFF2-40B4-BE49-F238E27FC236}">
                <a16:creationId xmlns:a16="http://schemas.microsoft.com/office/drawing/2014/main" id="{B95123C4-6309-4C9D-B077-32208FC9EF75}"/>
              </a:ext>
            </a:extLst>
          </p:cNvPr>
          <p:cNvSpPr txBox="1">
            <a:spLocks/>
          </p:cNvSpPr>
          <p:nvPr/>
        </p:nvSpPr>
        <p:spPr>
          <a:xfrm>
            <a:off x="467544" y="6433737"/>
            <a:ext cx="18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rgbClr val="006699"/>
                </a:solidFill>
              </a:rPr>
              <a:t>H. Leeb</a:t>
            </a:r>
          </a:p>
          <a:p>
            <a:r>
              <a:rPr lang="de-DE" dirty="0" smtClean="0">
                <a:solidFill>
                  <a:srgbClr val="006699"/>
                </a:solidFill>
              </a:rPr>
              <a:t>June 23, 2022</a:t>
            </a:r>
            <a:endParaRPr lang="de-AT" dirty="0">
              <a:solidFill>
                <a:srgbClr val="006699"/>
              </a:solidFill>
            </a:endParaRPr>
          </a:p>
        </p:txBody>
      </p:sp>
      <p:sp>
        <p:nvSpPr>
          <p:cNvPr id="13" name="Fußzeilenplatzhalter 3">
            <a:extLst>
              <a:ext uri="{FF2B5EF4-FFF2-40B4-BE49-F238E27FC236}">
                <a16:creationId xmlns:a16="http://schemas.microsoft.com/office/drawing/2014/main" id="{73E73017-4212-4EAF-A7AE-8A6E5F0A9759}"/>
              </a:ext>
            </a:extLst>
          </p:cNvPr>
          <p:cNvSpPr txBox="1">
            <a:spLocks/>
          </p:cNvSpPr>
          <p:nvPr/>
        </p:nvSpPr>
        <p:spPr>
          <a:xfrm>
            <a:off x="2072056" y="6387846"/>
            <a:ext cx="5524280" cy="4569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dirty="0" smtClean="0">
                <a:solidFill>
                  <a:schemeClr val="accent1">
                    <a:lumMod val="75000"/>
                  </a:schemeClr>
                </a:solidFill>
              </a:rPr>
              <a:t>Progress in </a:t>
            </a:r>
            <a:r>
              <a:rPr lang="de-AT" dirty="0" err="1" smtClean="0">
                <a:solidFill>
                  <a:schemeClr val="accent1">
                    <a:lumMod val="75000"/>
                  </a:schemeClr>
                </a:solidFill>
              </a:rPr>
              <a:t>new</a:t>
            </a:r>
            <a:r>
              <a:rPr lang="de-AT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AT" dirty="0" err="1" smtClean="0">
                <a:solidFill>
                  <a:schemeClr val="accent1">
                    <a:lumMod val="75000"/>
                  </a:schemeClr>
                </a:solidFill>
              </a:rPr>
              <a:t>reduced</a:t>
            </a:r>
            <a:r>
              <a:rPr lang="de-AT" dirty="0" smtClean="0">
                <a:solidFill>
                  <a:schemeClr val="accent1">
                    <a:lumMod val="75000"/>
                  </a:schemeClr>
                </a:solidFill>
              </a:rPr>
              <a:t> R-matrix </a:t>
            </a:r>
            <a:r>
              <a:rPr lang="de-AT" dirty="0" err="1" smtClean="0">
                <a:solidFill>
                  <a:schemeClr val="accent1">
                    <a:lumMod val="75000"/>
                  </a:schemeClr>
                </a:solidFill>
              </a:rPr>
              <a:t>theory</a:t>
            </a:r>
            <a:endParaRPr lang="de-AT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de-AT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Dotum" panose="020B0503020000020004" pitchFamily="34" charset="-127"/>
                <a:cs typeface="Calibri" panose="020F0502020204030204" pitchFamily="34" charset="0"/>
              </a:rPr>
              <a:t>TM INDEN_LE, IAEA</a:t>
            </a:r>
            <a:endParaRPr lang="en-GB" dirty="0">
              <a:latin typeface="Calibri" panose="020F0502020204030204" pitchFamily="34" charset="0"/>
              <a:ea typeface="Dotum" panose="020B0503020000020004" pitchFamily="34" charset="-12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8848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hteck 24"/>
          <p:cNvSpPr/>
          <p:nvPr/>
        </p:nvSpPr>
        <p:spPr>
          <a:xfrm>
            <a:off x="5148064" y="2156793"/>
            <a:ext cx="3312368" cy="31138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6" name="Rechteck 25"/>
          <p:cNvSpPr/>
          <p:nvPr/>
        </p:nvSpPr>
        <p:spPr>
          <a:xfrm>
            <a:off x="5148064" y="1849775"/>
            <a:ext cx="3312368" cy="31138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4" name="Rechteck 23"/>
          <p:cNvSpPr/>
          <p:nvPr/>
        </p:nvSpPr>
        <p:spPr>
          <a:xfrm>
            <a:off x="5148064" y="908720"/>
            <a:ext cx="3312368" cy="936104"/>
          </a:xfrm>
          <a:prstGeom prst="rect">
            <a:avLst/>
          </a:prstGeom>
          <a:solidFill>
            <a:srgbClr val="66FFFF"/>
          </a:solidFill>
          <a:ln w="38100">
            <a:solidFill>
              <a:srgbClr val="66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9" name="Textfeld 8"/>
          <p:cNvSpPr txBox="1"/>
          <p:nvPr/>
        </p:nvSpPr>
        <p:spPr>
          <a:xfrm>
            <a:off x="5148064" y="872128"/>
            <a:ext cx="3430747" cy="55092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de-AT" sz="16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Be(</a:t>
            </a:r>
            <a:r>
              <a:rPr lang="de-AT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n,n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de-AT" sz="16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de-AT" sz="16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         Q= </a:t>
            </a:r>
            <a:r>
              <a:rPr lang="de-AT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0.0000 </a:t>
            </a:r>
            <a:r>
              <a:rPr lang="de-AT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MeV</a:t>
            </a:r>
            <a:endParaRPr lang="de-AT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de-AT" sz="1600" baseline="30000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de-AT" sz="1600" dirty="0">
                <a:latin typeface="Arial" panose="020B0604020202020204" pitchFamily="34" charset="0"/>
                <a:cs typeface="Arial" panose="020B0604020202020204" pitchFamily="34" charset="0"/>
              </a:rPr>
              <a:t>Be(</a:t>
            </a:r>
            <a:r>
              <a:rPr lang="de-AT" sz="1600" dirty="0" err="1">
                <a:latin typeface="Arial" panose="020B0604020202020204" pitchFamily="34" charset="0"/>
                <a:cs typeface="Arial" panose="020B0604020202020204" pitchFamily="34" charset="0"/>
              </a:rPr>
              <a:t>n,</a:t>
            </a:r>
            <a:r>
              <a:rPr lang="de-AT" sz="1600" dirty="0" err="1">
                <a:latin typeface="Symbol" panose="05050102010706020507" pitchFamily="18" charset="2"/>
                <a:cs typeface="Arial" panose="020B0604020202020204" pitchFamily="34" charset="0"/>
              </a:rPr>
              <a:t>a</a:t>
            </a:r>
            <a:r>
              <a:rPr lang="de-AT" sz="16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de-AT" sz="1600" baseline="300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de-AT" sz="1600" dirty="0">
                <a:latin typeface="Arial" panose="020B0604020202020204" pitchFamily="34" charset="0"/>
                <a:cs typeface="Arial" panose="020B0604020202020204" pitchFamily="34" charset="0"/>
              </a:rPr>
              <a:t>He         Q= -0.5971 </a:t>
            </a:r>
            <a:r>
              <a:rPr lang="de-AT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MeV</a:t>
            </a:r>
            <a:endParaRPr lang="de-AT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de-AT" sz="16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Be(n,2n</a:t>
            </a:r>
            <a:r>
              <a:rPr lang="de-AT" sz="1600" dirty="0" smtClean="0">
                <a:latin typeface="Symbol" panose="05050102010706020507" pitchFamily="18" charset="2"/>
                <a:cs typeface="Arial" panose="020B0604020202020204" pitchFamily="34" charset="0"/>
              </a:rPr>
              <a:t>a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de-AT" sz="1600" baseline="30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He     Q= -1.6636 </a:t>
            </a:r>
            <a:r>
              <a:rPr lang="de-AT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MeV</a:t>
            </a:r>
            <a:endParaRPr lang="de-AT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de-AT" sz="16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Be(</a:t>
            </a:r>
            <a:r>
              <a:rPr lang="de-AT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n,n</a:t>
            </a:r>
            <a:r>
              <a:rPr lang="de-AT" sz="1600" dirty="0" err="1" smtClean="0">
                <a:latin typeface="Symbol" panose="05050102010706020507" pitchFamily="18" charset="2"/>
                <a:cs typeface="Arial" panose="020B0604020202020204" pitchFamily="34" charset="0"/>
              </a:rPr>
              <a:t>a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)(</a:t>
            </a:r>
            <a:r>
              <a:rPr lang="de-AT" sz="16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He)     Q</a:t>
            </a:r>
            <a:r>
              <a:rPr lang="de-AT" sz="1600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-2.3073 </a:t>
            </a:r>
            <a:r>
              <a:rPr lang="de-AT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MeV</a:t>
            </a:r>
            <a:endParaRPr lang="de-AT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de-AT" sz="16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Be(</a:t>
            </a:r>
            <a:r>
              <a:rPr lang="de-AT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n,n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‘)</a:t>
            </a:r>
            <a:r>
              <a:rPr lang="de-AT" sz="16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Be*        </a:t>
            </a:r>
            <a:r>
              <a:rPr lang="de-AT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various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Q-</a:t>
            </a:r>
            <a:r>
              <a:rPr lang="de-AT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values</a:t>
            </a:r>
            <a:endParaRPr lang="de-AT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de-AT" sz="16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Be(</a:t>
            </a:r>
            <a:r>
              <a:rPr lang="de-AT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n,t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de-AT" sz="16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Li            Q=-10.4373 </a:t>
            </a:r>
            <a:r>
              <a:rPr lang="de-AT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MeV</a:t>
            </a:r>
            <a:endParaRPr lang="de-AT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de-AT" sz="1600" baseline="30000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de-AT" sz="1600" dirty="0">
                <a:latin typeface="Arial" panose="020B0604020202020204" pitchFamily="34" charset="0"/>
                <a:cs typeface="Arial" panose="020B0604020202020204" pitchFamily="34" charset="0"/>
              </a:rPr>
              <a:t>Be(</a:t>
            </a:r>
            <a:r>
              <a:rPr lang="de-AT" sz="1600" dirty="0" err="1">
                <a:latin typeface="Arial" panose="020B0604020202020204" pitchFamily="34" charset="0"/>
                <a:cs typeface="Arial" panose="020B0604020202020204" pitchFamily="34" charset="0"/>
              </a:rPr>
              <a:t>n,p</a:t>
            </a:r>
            <a:r>
              <a:rPr lang="de-AT" sz="16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de-AT" sz="1600" baseline="30000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de-AT" sz="1600" dirty="0">
                <a:latin typeface="Arial" panose="020B0604020202020204" pitchFamily="34" charset="0"/>
                <a:cs typeface="Arial" panose="020B0604020202020204" pitchFamily="34" charset="0"/>
              </a:rPr>
              <a:t>Li       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Q</a:t>
            </a:r>
            <a:r>
              <a:rPr lang="de-AT" sz="1600" dirty="0">
                <a:latin typeface="Arial" panose="020B0604020202020204" pitchFamily="34" charset="0"/>
                <a:cs typeface="Arial" panose="020B0604020202020204" pitchFamily="34" charset="0"/>
              </a:rPr>
              <a:t>=-12.8248 </a:t>
            </a:r>
            <a:r>
              <a:rPr lang="de-AT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MeV</a:t>
            </a:r>
            <a:endParaRPr lang="de-AT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de-AT" sz="16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Be(</a:t>
            </a:r>
            <a:r>
              <a:rPr lang="de-AT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n,t</a:t>
            </a:r>
            <a:r>
              <a:rPr lang="de-AT" sz="1600" dirty="0" err="1" smtClean="0">
                <a:latin typeface="Symbol" panose="05050102010706020507" pitchFamily="18" charset="2"/>
                <a:cs typeface="Arial" panose="020B0604020202020204" pitchFamily="34" charset="0"/>
              </a:rPr>
              <a:t>a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)t             </a:t>
            </a:r>
            <a:r>
              <a:rPr lang="de-AT" sz="1600" dirty="0">
                <a:latin typeface="Arial" panose="020B0604020202020204" pitchFamily="34" charset="0"/>
                <a:cs typeface="Arial" panose="020B0604020202020204" pitchFamily="34" charset="0"/>
              </a:rPr>
              <a:t>Q=-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12.9049 </a:t>
            </a:r>
            <a:r>
              <a:rPr lang="de-AT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MeV</a:t>
            </a:r>
            <a:endParaRPr lang="de-AT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de-AT" sz="1600" baseline="30000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de-AT" sz="1600" dirty="0">
                <a:latin typeface="Arial" panose="020B0604020202020204" pitchFamily="34" charset="0"/>
                <a:cs typeface="Arial" panose="020B0604020202020204" pitchFamily="34" charset="0"/>
              </a:rPr>
              <a:t>Be(</a:t>
            </a:r>
            <a:r>
              <a:rPr lang="de-AT" sz="1600" dirty="0" err="1">
                <a:latin typeface="Arial" panose="020B0604020202020204" pitchFamily="34" charset="0"/>
                <a:cs typeface="Arial" panose="020B0604020202020204" pitchFamily="34" charset="0"/>
              </a:rPr>
              <a:t>n,d</a:t>
            </a:r>
            <a:r>
              <a:rPr lang="de-AT" sz="1600" dirty="0">
                <a:latin typeface="Arial" panose="020B0604020202020204" pitchFamily="34" charset="0"/>
                <a:cs typeface="Arial" panose="020B0604020202020204" pitchFamily="34" charset="0"/>
              </a:rPr>
              <a:t>)(</a:t>
            </a:r>
            <a:r>
              <a:rPr lang="de-AT" sz="1600" baseline="30000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de-AT" sz="1600" dirty="0">
                <a:latin typeface="Arial" panose="020B0604020202020204" pitchFamily="34" charset="0"/>
                <a:cs typeface="Arial" panose="020B0604020202020204" pitchFamily="34" charset="0"/>
              </a:rPr>
              <a:t>Li)         Q=-14.6615 </a:t>
            </a:r>
            <a:r>
              <a:rPr lang="de-AT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MeV</a:t>
            </a:r>
            <a:endParaRPr lang="de-AT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de-AT" sz="16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Be(</a:t>
            </a:r>
            <a:r>
              <a:rPr lang="de-AT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n,t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)(</a:t>
            </a:r>
            <a:r>
              <a:rPr lang="de-AT" sz="16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Li)          Q</a:t>
            </a:r>
            <a:r>
              <a:rPr lang="de-AT" sz="1600" dirty="0">
                <a:latin typeface="Arial" panose="020B0604020202020204" pitchFamily="34" charset="0"/>
                <a:cs typeface="Arial" panose="020B0604020202020204" pitchFamily="34" charset="0"/>
              </a:rPr>
              <a:t>=-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14.6615 </a:t>
            </a:r>
            <a:r>
              <a:rPr lang="de-AT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MeV</a:t>
            </a:r>
            <a:endParaRPr lang="de-AT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de-AT" sz="16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Be(</a:t>
            </a:r>
            <a:r>
              <a:rPr lang="de-AT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n,nd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de-AT" sz="16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Li         </a:t>
            </a:r>
            <a:r>
              <a:rPr lang="de-AT" sz="1600" dirty="0">
                <a:latin typeface="Arial" panose="020B0604020202020204" pitchFamily="34" charset="0"/>
                <a:cs typeface="Arial" panose="020B0604020202020204" pitchFamily="34" charset="0"/>
              </a:rPr>
              <a:t>Q=-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16.6932 </a:t>
            </a:r>
            <a:r>
              <a:rPr lang="de-AT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MeV</a:t>
            </a:r>
            <a:endParaRPr lang="de-AT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de-AT" sz="16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Be(</a:t>
            </a:r>
            <a:r>
              <a:rPr lang="de-AT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n,np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)(</a:t>
            </a:r>
            <a:r>
              <a:rPr lang="de-AT" sz="16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Li)       Q</a:t>
            </a:r>
            <a:r>
              <a:rPr lang="de-AT" sz="1600" dirty="0">
                <a:latin typeface="Arial" panose="020B0604020202020204" pitchFamily="34" charset="0"/>
                <a:cs typeface="Arial" panose="020B0604020202020204" pitchFamily="34" charset="0"/>
              </a:rPr>
              <a:t>=-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16.8861 </a:t>
            </a:r>
            <a:r>
              <a:rPr lang="de-AT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MeV</a:t>
            </a:r>
            <a:endParaRPr lang="de-AT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de-AT" sz="16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Be(</a:t>
            </a:r>
            <a:r>
              <a:rPr lang="de-AT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n,nt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de-AT" sz="1600" baseline="300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Li           Q</a:t>
            </a:r>
            <a:r>
              <a:rPr lang="de-AT" sz="1600" dirty="0">
                <a:latin typeface="Arial" panose="020B0604020202020204" pitchFamily="34" charset="0"/>
                <a:cs typeface="Arial" panose="020B0604020202020204" pitchFamily="34" charset="0"/>
              </a:rPr>
              <a:t>=-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17.6871 </a:t>
            </a:r>
            <a:r>
              <a:rPr lang="de-AT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MeV</a:t>
            </a:r>
            <a:endParaRPr lang="de-AT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de-AT" sz="16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Be(</a:t>
            </a:r>
            <a:r>
              <a:rPr lang="de-AT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n,</a:t>
            </a:r>
            <a:r>
              <a:rPr lang="de-AT" sz="1600" dirty="0" err="1" smtClean="0">
                <a:latin typeface="Symbol" panose="05050102010706020507" pitchFamily="18" charset="2"/>
                <a:cs typeface="Arial" panose="020B0604020202020204" pitchFamily="34" charset="0"/>
              </a:rPr>
              <a:t>a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de-AT" sz="16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Li           </a:t>
            </a:r>
            <a:r>
              <a:rPr lang="de-AT" sz="1600" dirty="0">
                <a:latin typeface="Arial" panose="020B0604020202020204" pitchFamily="34" charset="0"/>
                <a:cs typeface="Arial" panose="020B0604020202020204" pitchFamily="34" charset="0"/>
              </a:rPr>
              <a:t>Q=-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19.2874 </a:t>
            </a:r>
            <a:r>
              <a:rPr lang="de-AT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MeV</a:t>
            </a:r>
            <a:endParaRPr lang="de-AT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de-AT" sz="16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Be(</a:t>
            </a:r>
            <a:r>
              <a:rPr lang="de-AT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n,pt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de-AT" sz="16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He         </a:t>
            </a:r>
            <a:r>
              <a:rPr lang="de-AT" sz="1600" dirty="0"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=-20.4108 </a:t>
            </a:r>
            <a:r>
              <a:rPr lang="de-AT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MeV</a:t>
            </a:r>
            <a:endParaRPr lang="de-AT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de-AT" sz="16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Be(n,</a:t>
            </a:r>
            <a:r>
              <a:rPr lang="de-AT" sz="16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He)(</a:t>
            </a:r>
            <a:r>
              <a:rPr lang="de-AT" sz="16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He)    Q=-21.5845 </a:t>
            </a:r>
            <a:r>
              <a:rPr lang="de-AT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MeV</a:t>
            </a:r>
            <a:endParaRPr lang="de-AT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de-AT" sz="16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Be(</a:t>
            </a:r>
            <a:r>
              <a:rPr lang="de-AT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n,p</a:t>
            </a:r>
            <a:r>
              <a:rPr lang="de-AT" sz="1600" dirty="0" err="1" smtClean="0">
                <a:latin typeface="Symbol" panose="05050102010706020507" pitchFamily="18" charset="2"/>
                <a:cs typeface="Arial" panose="020B0604020202020204" pitchFamily="34" charset="0"/>
              </a:rPr>
              <a:t>a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)(</a:t>
            </a:r>
            <a:r>
              <a:rPr lang="de-AT" sz="16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H)       Q=-23.1857 </a:t>
            </a:r>
            <a:r>
              <a:rPr lang="de-AT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MeV</a:t>
            </a:r>
            <a:endParaRPr lang="de-AT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15616" y="33189"/>
            <a:ext cx="7056784" cy="587499"/>
          </a:xfrm>
        </p:spPr>
        <p:txBody>
          <a:bodyPr/>
          <a:lstStyle/>
          <a:p>
            <a:r>
              <a:rPr lang="de-AT" sz="2400" dirty="0"/>
              <a:t>N</a:t>
            </a:r>
            <a:r>
              <a:rPr lang="de-AT" sz="2400" dirty="0" smtClean="0"/>
              <a:t>eutron-</a:t>
            </a:r>
            <a:r>
              <a:rPr lang="de-AT" sz="2400" dirty="0" err="1" smtClean="0"/>
              <a:t>induced</a:t>
            </a:r>
            <a:r>
              <a:rPr lang="de-AT" sz="2400" dirty="0" smtClean="0"/>
              <a:t> </a:t>
            </a:r>
            <a:r>
              <a:rPr lang="de-AT" sz="2400" dirty="0" err="1" smtClean="0"/>
              <a:t>Reactions</a:t>
            </a:r>
            <a:r>
              <a:rPr lang="de-AT" sz="2400" dirty="0" smtClean="0"/>
              <a:t> </a:t>
            </a:r>
            <a:r>
              <a:rPr lang="de-AT" sz="2400" dirty="0" err="1" smtClean="0"/>
              <a:t>of</a:t>
            </a:r>
            <a:r>
              <a:rPr lang="de-AT" sz="2400" dirty="0" smtClean="0"/>
              <a:t> </a:t>
            </a:r>
            <a:r>
              <a:rPr lang="de-AT" sz="2400" baseline="30000" dirty="0" smtClean="0"/>
              <a:t>9</a:t>
            </a:r>
            <a:r>
              <a:rPr lang="de-AT" sz="2400" dirty="0" smtClean="0"/>
              <a:t>Be</a:t>
            </a:r>
            <a:endParaRPr lang="de-AT" sz="2400" dirty="0"/>
          </a:p>
        </p:txBody>
      </p:sp>
      <p:sp>
        <p:nvSpPr>
          <p:cNvPr id="8" name="Foliennummernplatzhalter 10"/>
          <p:cNvSpPr>
            <a:spLocks noGrp="1"/>
          </p:cNvSpPr>
          <p:nvPr>
            <p:ph type="sldNum" sz="quarter" idx="12"/>
          </p:nvPr>
        </p:nvSpPr>
        <p:spPr>
          <a:xfrm>
            <a:off x="8540704" y="6422851"/>
            <a:ext cx="398384" cy="365125"/>
          </a:xfrm>
        </p:spPr>
        <p:txBody>
          <a:bodyPr/>
          <a:lstStyle/>
          <a:p>
            <a:fld id="{30BFE1F4-0864-4028-A398-A3791DF09977}" type="slidenum">
              <a:rPr lang="de-AT" sz="1100" smtClean="0"/>
              <a:pPr/>
              <a:t>4</a:t>
            </a:fld>
            <a:endParaRPr lang="de-AT" sz="1100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196752"/>
            <a:ext cx="3694805" cy="4982734"/>
          </a:xfrm>
          <a:prstGeom prst="rect">
            <a:avLst/>
          </a:prstGeom>
        </p:spPr>
      </p:pic>
      <p:sp>
        <p:nvSpPr>
          <p:cNvPr id="10" name="Textfeld 9"/>
          <p:cNvSpPr txBox="1"/>
          <p:nvPr/>
        </p:nvSpPr>
        <p:spPr>
          <a:xfrm>
            <a:off x="1253386" y="778122"/>
            <a:ext cx="24320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b="1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</a:t>
            </a:r>
            <a:r>
              <a:rPr lang="de-AT" b="1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b="1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scheme</a:t>
            </a:r>
            <a:r>
              <a:rPr lang="de-AT" b="1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b="1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AT" b="1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b="1" baseline="300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de-AT" b="1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endParaRPr lang="de-AT" b="1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Gerade Verbindung mit Pfeil 10"/>
          <p:cNvCxnSpPr/>
          <p:nvPr/>
        </p:nvCxnSpPr>
        <p:spPr>
          <a:xfrm flipH="1">
            <a:off x="8604448" y="3897923"/>
            <a:ext cx="360040" cy="0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mit Pfeil 13"/>
          <p:cNvCxnSpPr/>
          <p:nvPr/>
        </p:nvCxnSpPr>
        <p:spPr>
          <a:xfrm flipH="1">
            <a:off x="8604448" y="4186811"/>
            <a:ext cx="360040" cy="0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mit Pfeil 14"/>
          <p:cNvCxnSpPr/>
          <p:nvPr/>
        </p:nvCxnSpPr>
        <p:spPr>
          <a:xfrm flipH="1">
            <a:off x="8604448" y="4545995"/>
            <a:ext cx="360040" cy="0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mit Pfeil 15"/>
          <p:cNvCxnSpPr/>
          <p:nvPr/>
        </p:nvCxnSpPr>
        <p:spPr>
          <a:xfrm flipH="1">
            <a:off x="8615030" y="5266075"/>
            <a:ext cx="360040" cy="0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mit Pfeil 16"/>
          <p:cNvCxnSpPr/>
          <p:nvPr/>
        </p:nvCxnSpPr>
        <p:spPr>
          <a:xfrm flipH="1">
            <a:off x="8615030" y="5554107"/>
            <a:ext cx="360040" cy="0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mit Pfeil 17"/>
          <p:cNvCxnSpPr/>
          <p:nvPr/>
        </p:nvCxnSpPr>
        <p:spPr>
          <a:xfrm flipH="1">
            <a:off x="8615030" y="5842139"/>
            <a:ext cx="360040" cy="0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mit Pfeil 18"/>
          <p:cNvCxnSpPr/>
          <p:nvPr/>
        </p:nvCxnSpPr>
        <p:spPr>
          <a:xfrm flipH="1">
            <a:off x="8604448" y="1737683"/>
            <a:ext cx="360040" cy="0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mit Pfeil 19"/>
          <p:cNvCxnSpPr/>
          <p:nvPr/>
        </p:nvCxnSpPr>
        <p:spPr>
          <a:xfrm flipH="1">
            <a:off x="8615030" y="2050123"/>
            <a:ext cx="360040" cy="0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mit Pfeil 20"/>
          <p:cNvCxnSpPr/>
          <p:nvPr/>
        </p:nvCxnSpPr>
        <p:spPr>
          <a:xfrm flipH="1">
            <a:off x="8589327" y="2961819"/>
            <a:ext cx="360040" cy="0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mit Pfeil 21"/>
          <p:cNvCxnSpPr/>
          <p:nvPr/>
        </p:nvCxnSpPr>
        <p:spPr>
          <a:xfrm flipH="1">
            <a:off x="8604448" y="3613282"/>
            <a:ext cx="360040" cy="0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mit Pfeil 22"/>
          <p:cNvCxnSpPr/>
          <p:nvPr/>
        </p:nvCxnSpPr>
        <p:spPr>
          <a:xfrm flipH="1">
            <a:off x="8611101" y="3278879"/>
            <a:ext cx="360040" cy="0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Datumsplatzhalter 2">
            <a:extLst>
              <a:ext uri="{FF2B5EF4-FFF2-40B4-BE49-F238E27FC236}">
                <a16:creationId xmlns:a16="http://schemas.microsoft.com/office/drawing/2014/main" id="{B95123C4-6309-4C9D-B077-32208FC9EF75}"/>
              </a:ext>
            </a:extLst>
          </p:cNvPr>
          <p:cNvSpPr txBox="1">
            <a:spLocks/>
          </p:cNvSpPr>
          <p:nvPr/>
        </p:nvSpPr>
        <p:spPr>
          <a:xfrm>
            <a:off x="467544" y="6433737"/>
            <a:ext cx="18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rgbClr val="006699"/>
                </a:solidFill>
              </a:rPr>
              <a:t>H. Leeb</a:t>
            </a:r>
          </a:p>
          <a:p>
            <a:r>
              <a:rPr lang="de-DE" dirty="0" smtClean="0">
                <a:solidFill>
                  <a:srgbClr val="006699"/>
                </a:solidFill>
              </a:rPr>
              <a:t>June 23, 2022</a:t>
            </a:r>
            <a:endParaRPr lang="de-AT" dirty="0">
              <a:solidFill>
                <a:srgbClr val="006699"/>
              </a:solidFill>
            </a:endParaRPr>
          </a:p>
        </p:txBody>
      </p:sp>
      <p:sp>
        <p:nvSpPr>
          <p:cNvPr id="28" name="Fußzeilenplatzhalter 3">
            <a:extLst>
              <a:ext uri="{FF2B5EF4-FFF2-40B4-BE49-F238E27FC236}">
                <a16:creationId xmlns:a16="http://schemas.microsoft.com/office/drawing/2014/main" id="{73E73017-4212-4EAF-A7AE-8A6E5F0A9759}"/>
              </a:ext>
            </a:extLst>
          </p:cNvPr>
          <p:cNvSpPr txBox="1">
            <a:spLocks/>
          </p:cNvSpPr>
          <p:nvPr/>
        </p:nvSpPr>
        <p:spPr>
          <a:xfrm>
            <a:off x="2072056" y="6387846"/>
            <a:ext cx="5164240" cy="4569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dirty="0" smtClean="0">
                <a:solidFill>
                  <a:schemeClr val="accent1">
                    <a:lumMod val="75000"/>
                  </a:schemeClr>
                </a:solidFill>
              </a:rPr>
              <a:t>Progress in </a:t>
            </a:r>
            <a:r>
              <a:rPr lang="de-AT" dirty="0" err="1" smtClean="0">
                <a:solidFill>
                  <a:schemeClr val="accent1">
                    <a:lumMod val="75000"/>
                  </a:schemeClr>
                </a:solidFill>
              </a:rPr>
              <a:t>new</a:t>
            </a:r>
            <a:r>
              <a:rPr lang="de-AT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AT" dirty="0" err="1" smtClean="0">
                <a:solidFill>
                  <a:schemeClr val="accent1">
                    <a:lumMod val="75000"/>
                  </a:schemeClr>
                </a:solidFill>
              </a:rPr>
              <a:t>reduced</a:t>
            </a:r>
            <a:r>
              <a:rPr lang="de-AT" dirty="0" smtClean="0">
                <a:solidFill>
                  <a:schemeClr val="accent1">
                    <a:lumMod val="75000"/>
                  </a:schemeClr>
                </a:solidFill>
              </a:rPr>
              <a:t> R-matrix </a:t>
            </a:r>
            <a:r>
              <a:rPr lang="de-AT" dirty="0" err="1" smtClean="0">
                <a:solidFill>
                  <a:schemeClr val="accent1">
                    <a:lumMod val="75000"/>
                  </a:schemeClr>
                </a:solidFill>
              </a:rPr>
              <a:t>theory</a:t>
            </a:r>
            <a:endParaRPr lang="de-AT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de-AT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Dotum" panose="020B0503020000020004" pitchFamily="34" charset="-127"/>
                <a:cs typeface="Calibri" panose="020F0502020204030204" pitchFamily="34" charset="0"/>
              </a:rPr>
              <a:t>TM INDEN_LE, IAEA</a:t>
            </a:r>
            <a:endParaRPr lang="en-GB" dirty="0">
              <a:latin typeface="Calibri" panose="020F0502020204030204" pitchFamily="34" charset="0"/>
              <a:ea typeface="Dotum" panose="020B0503020000020004" pitchFamily="34" charset="-12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3044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15616" y="188640"/>
            <a:ext cx="7056784" cy="720080"/>
          </a:xfrm>
        </p:spPr>
        <p:txBody>
          <a:bodyPr/>
          <a:lstStyle/>
          <a:p>
            <a:r>
              <a:rPr lang="de-AT" sz="3200" dirty="0" smtClean="0"/>
              <a:t>Standard R-Matrix </a:t>
            </a:r>
            <a:r>
              <a:rPr lang="de-AT" sz="3200" dirty="0" err="1" smtClean="0"/>
              <a:t>Formalism</a:t>
            </a:r>
            <a:r>
              <a:rPr lang="de-AT" sz="3200" dirty="0" smtClean="0"/>
              <a:t>:</a:t>
            </a:r>
            <a:br>
              <a:rPr lang="de-AT" sz="3200" dirty="0" smtClean="0"/>
            </a:br>
            <a:r>
              <a:rPr lang="de-AT" sz="3200" dirty="0" err="1" smtClean="0"/>
              <a:t>Concept</a:t>
            </a:r>
            <a:r>
              <a:rPr lang="de-AT" sz="3200" dirty="0" smtClean="0"/>
              <a:t> </a:t>
            </a:r>
            <a:endParaRPr lang="de-AT" sz="3200" dirty="0"/>
          </a:p>
        </p:txBody>
      </p:sp>
      <p:sp>
        <p:nvSpPr>
          <p:cNvPr id="3" name="Ellipse 2"/>
          <p:cNvSpPr/>
          <p:nvPr/>
        </p:nvSpPr>
        <p:spPr>
          <a:xfrm>
            <a:off x="3059832" y="2276872"/>
            <a:ext cx="2736304" cy="2664296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27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5715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2800" dirty="0" smtClean="0"/>
              <a:t>Interaction</a:t>
            </a:r>
          </a:p>
          <a:p>
            <a:pPr algn="ctr"/>
            <a:r>
              <a:rPr lang="de-AT" sz="2800" dirty="0" err="1" smtClean="0"/>
              <a:t>region</a:t>
            </a:r>
            <a:endParaRPr lang="de-AT" sz="2800" dirty="0"/>
          </a:p>
        </p:txBody>
      </p:sp>
      <p:sp>
        <p:nvSpPr>
          <p:cNvPr id="4" name="Textfeld 3"/>
          <p:cNvSpPr txBox="1"/>
          <p:nvPr/>
        </p:nvSpPr>
        <p:spPr>
          <a:xfrm>
            <a:off x="459440" y="1072973"/>
            <a:ext cx="43604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4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2-particle </a:t>
            </a:r>
            <a:r>
              <a:rPr lang="de-AT" sz="2400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channel</a:t>
            </a:r>
            <a:r>
              <a:rPr lang="de-AT" sz="24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 cm-system</a:t>
            </a:r>
            <a:endParaRPr lang="de-AT" sz="2400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Ellipse 4"/>
          <p:cNvSpPr/>
          <p:nvPr/>
        </p:nvSpPr>
        <p:spPr>
          <a:xfrm>
            <a:off x="1259632" y="3483006"/>
            <a:ext cx="288032" cy="25202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1" name="Ellipse 10"/>
          <p:cNvSpPr/>
          <p:nvPr/>
        </p:nvSpPr>
        <p:spPr>
          <a:xfrm>
            <a:off x="7234685" y="3315827"/>
            <a:ext cx="648072" cy="58638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2" name="Pfeil nach rechts 11"/>
          <p:cNvSpPr/>
          <p:nvPr/>
        </p:nvSpPr>
        <p:spPr>
          <a:xfrm>
            <a:off x="1691680" y="3513300"/>
            <a:ext cx="720080" cy="191439"/>
          </a:xfrm>
          <a:prstGeom prst="rightArrow">
            <a:avLst/>
          </a:prstGeom>
          <a:solidFill>
            <a:srgbClr val="FFCCCC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3" name="Pfeil nach rechts 12"/>
          <p:cNvSpPr/>
          <p:nvPr/>
        </p:nvSpPr>
        <p:spPr>
          <a:xfrm flipH="1">
            <a:off x="6372200" y="3513300"/>
            <a:ext cx="720080" cy="191439"/>
          </a:xfrm>
          <a:prstGeom prst="rightArrow">
            <a:avLst/>
          </a:prstGeom>
          <a:solidFill>
            <a:srgbClr val="FFCCCC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4" name="Ellipse 13"/>
          <p:cNvSpPr/>
          <p:nvPr/>
        </p:nvSpPr>
        <p:spPr>
          <a:xfrm>
            <a:off x="1259632" y="3481191"/>
            <a:ext cx="288032" cy="25202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5" name="Ellipse 14"/>
          <p:cNvSpPr/>
          <p:nvPr/>
        </p:nvSpPr>
        <p:spPr>
          <a:xfrm>
            <a:off x="5472100" y="1983679"/>
            <a:ext cx="648072" cy="586386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6" name="Pfeil nach rechts 15"/>
          <p:cNvSpPr/>
          <p:nvPr/>
        </p:nvSpPr>
        <p:spPr>
          <a:xfrm>
            <a:off x="1691680" y="3511485"/>
            <a:ext cx="720080" cy="191439"/>
          </a:xfrm>
          <a:prstGeom prst="rightArrow">
            <a:avLst/>
          </a:prstGeom>
          <a:solidFill>
            <a:srgbClr val="FFCCCC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7" name="Pfeil nach rechts 16"/>
          <p:cNvSpPr/>
          <p:nvPr/>
        </p:nvSpPr>
        <p:spPr>
          <a:xfrm flipH="1">
            <a:off x="6372200" y="3511485"/>
            <a:ext cx="720080" cy="191439"/>
          </a:xfrm>
          <a:prstGeom prst="rightArrow">
            <a:avLst/>
          </a:prstGeom>
          <a:solidFill>
            <a:srgbClr val="FFCCCC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8" name="Ellipse 17"/>
          <p:cNvSpPr/>
          <p:nvPr/>
        </p:nvSpPr>
        <p:spPr>
          <a:xfrm>
            <a:off x="2987824" y="4653136"/>
            <a:ext cx="288032" cy="252028"/>
          </a:xfrm>
          <a:prstGeom prst="ellipse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cxnSp>
        <p:nvCxnSpPr>
          <p:cNvPr id="10" name="Gerade Verbindung mit Pfeil 9"/>
          <p:cNvCxnSpPr/>
          <p:nvPr/>
        </p:nvCxnSpPr>
        <p:spPr>
          <a:xfrm flipH="1">
            <a:off x="2411760" y="4941168"/>
            <a:ext cx="576064" cy="504056"/>
          </a:xfrm>
          <a:prstGeom prst="straightConnector1">
            <a:avLst/>
          </a:prstGeom>
          <a:ln w="76200">
            <a:solidFill>
              <a:schemeClr val="accent5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mit Pfeil 19"/>
          <p:cNvCxnSpPr/>
          <p:nvPr/>
        </p:nvCxnSpPr>
        <p:spPr>
          <a:xfrm flipH="1">
            <a:off x="6120172" y="1461621"/>
            <a:ext cx="549853" cy="522058"/>
          </a:xfrm>
          <a:prstGeom prst="straightConnector1">
            <a:avLst/>
          </a:prstGeom>
          <a:ln w="76200">
            <a:solidFill>
              <a:srgbClr val="006699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feld 24"/>
          <p:cNvSpPr txBox="1"/>
          <p:nvPr/>
        </p:nvSpPr>
        <p:spPr>
          <a:xfrm>
            <a:off x="2195736" y="1874016"/>
            <a:ext cx="126509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400" dirty="0" err="1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de-AT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hannel</a:t>
            </a:r>
            <a:endParaRPr lang="de-AT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AT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surface</a:t>
            </a:r>
            <a:endParaRPr lang="de-AT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feld 25"/>
          <p:cNvSpPr txBox="1"/>
          <p:nvPr/>
        </p:nvSpPr>
        <p:spPr>
          <a:xfrm>
            <a:off x="3763640" y="5949280"/>
            <a:ext cx="52629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smtClean="0"/>
              <a:t>Lane </a:t>
            </a:r>
            <a:r>
              <a:rPr lang="de-AT" dirty="0" err="1" smtClean="0"/>
              <a:t>and</a:t>
            </a:r>
            <a:r>
              <a:rPr lang="de-AT" dirty="0" smtClean="0"/>
              <a:t> Thomas, </a:t>
            </a:r>
            <a:r>
              <a:rPr lang="de-AT" dirty="0" err="1" smtClean="0"/>
              <a:t>Rev</a:t>
            </a:r>
            <a:r>
              <a:rPr lang="de-AT" dirty="0" smtClean="0"/>
              <a:t>. Modern </a:t>
            </a:r>
            <a:r>
              <a:rPr lang="de-AT" dirty="0" err="1" smtClean="0"/>
              <a:t>Physics</a:t>
            </a:r>
            <a:r>
              <a:rPr lang="de-AT" dirty="0" smtClean="0"/>
              <a:t> 30, 257 (1958)</a:t>
            </a:r>
            <a:endParaRPr lang="de-AT" dirty="0"/>
          </a:p>
        </p:txBody>
      </p:sp>
      <p:sp>
        <p:nvSpPr>
          <p:cNvPr id="30" name="Textfeld 29"/>
          <p:cNvSpPr txBox="1"/>
          <p:nvPr/>
        </p:nvSpPr>
        <p:spPr>
          <a:xfrm>
            <a:off x="5796136" y="4622693"/>
            <a:ext cx="2805576" cy="83099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de-AT" sz="2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de-AT" sz="2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inite – </a:t>
            </a:r>
            <a:r>
              <a:rPr lang="de-AT" sz="2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well</a:t>
            </a:r>
            <a:r>
              <a:rPr lang="de-AT" sz="2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defined</a:t>
            </a:r>
            <a:endParaRPr lang="de-AT" sz="2400" dirty="0" smtClean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AT" sz="2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Interaction </a:t>
            </a:r>
            <a:r>
              <a:rPr lang="de-AT" sz="2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</a:t>
            </a:r>
            <a:endParaRPr lang="de-AT" sz="24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2" name="Gerade Verbindung mit Pfeil 31"/>
          <p:cNvCxnSpPr/>
          <p:nvPr/>
        </p:nvCxnSpPr>
        <p:spPr>
          <a:xfrm flipH="1" flipV="1">
            <a:off x="5076056" y="4077072"/>
            <a:ext cx="757935" cy="576063"/>
          </a:xfrm>
          <a:prstGeom prst="straightConnector1">
            <a:avLst/>
          </a:prstGeom>
          <a:ln w="76200">
            <a:solidFill>
              <a:schemeClr val="bg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Foliennummernplatzhalter 10"/>
          <p:cNvSpPr>
            <a:spLocks noGrp="1"/>
          </p:cNvSpPr>
          <p:nvPr>
            <p:ph type="sldNum" sz="quarter" idx="12"/>
          </p:nvPr>
        </p:nvSpPr>
        <p:spPr>
          <a:xfrm>
            <a:off x="8540704" y="6422851"/>
            <a:ext cx="398384" cy="365125"/>
          </a:xfrm>
        </p:spPr>
        <p:txBody>
          <a:bodyPr/>
          <a:lstStyle/>
          <a:p>
            <a:fld id="{30BFE1F4-0864-4028-A398-A3791DF09977}" type="slidenum">
              <a:rPr lang="de-AT" sz="1100" smtClean="0">
                <a:solidFill>
                  <a:schemeClr val="bg1">
                    <a:lumMod val="50000"/>
                  </a:schemeClr>
                </a:solidFill>
              </a:rPr>
              <a:pPr/>
              <a:t>5</a:t>
            </a:fld>
            <a:endParaRPr lang="de-AT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Datumsplatzhalter 2">
            <a:extLst>
              <a:ext uri="{FF2B5EF4-FFF2-40B4-BE49-F238E27FC236}">
                <a16:creationId xmlns:a16="http://schemas.microsoft.com/office/drawing/2014/main" id="{B95123C4-6309-4C9D-B077-32208FC9EF75}"/>
              </a:ext>
            </a:extLst>
          </p:cNvPr>
          <p:cNvSpPr txBox="1">
            <a:spLocks/>
          </p:cNvSpPr>
          <p:nvPr/>
        </p:nvSpPr>
        <p:spPr>
          <a:xfrm>
            <a:off x="467544" y="6433737"/>
            <a:ext cx="18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rgbClr val="006699"/>
                </a:solidFill>
              </a:rPr>
              <a:t>H. Leeb</a:t>
            </a:r>
          </a:p>
          <a:p>
            <a:r>
              <a:rPr lang="de-DE" dirty="0" smtClean="0">
                <a:solidFill>
                  <a:srgbClr val="006699"/>
                </a:solidFill>
              </a:rPr>
              <a:t>June 23, 2022</a:t>
            </a:r>
            <a:endParaRPr lang="de-AT" dirty="0">
              <a:solidFill>
                <a:srgbClr val="006699"/>
              </a:solidFill>
            </a:endParaRPr>
          </a:p>
        </p:txBody>
      </p:sp>
      <p:sp>
        <p:nvSpPr>
          <p:cNvPr id="22" name="Fußzeilenplatzhalter 3">
            <a:extLst>
              <a:ext uri="{FF2B5EF4-FFF2-40B4-BE49-F238E27FC236}">
                <a16:creationId xmlns:a16="http://schemas.microsoft.com/office/drawing/2014/main" id="{73E73017-4212-4EAF-A7AE-8A6E5F0A9759}"/>
              </a:ext>
            </a:extLst>
          </p:cNvPr>
          <p:cNvSpPr txBox="1">
            <a:spLocks/>
          </p:cNvSpPr>
          <p:nvPr/>
        </p:nvSpPr>
        <p:spPr>
          <a:xfrm>
            <a:off x="2072056" y="6387846"/>
            <a:ext cx="5164240" cy="4569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dirty="0" smtClean="0">
                <a:solidFill>
                  <a:schemeClr val="accent1">
                    <a:lumMod val="75000"/>
                  </a:schemeClr>
                </a:solidFill>
              </a:rPr>
              <a:t>Progress in </a:t>
            </a:r>
            <a:r>
              <a:rPr lang="de-AT" dirty="0" err="1" smtClean="0">
                <a:solidFill>
                  <a:schemeClr val="accent1">
                    <a:lumMod val="75000"/>
                  </a:schemeClr>
                </a:solidFill>
              </a:rPr>
              <a:t>new</a:t>
            </a:r>
            <a:r>
              <a:rPr lang="de-AT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AT" dirty="0" err="1" smtClean="0">
                <a:solidFill>
                  <a:schemeClr val="accent1">
                    <a:lumMod val="75000"/>
                  </a:schemeClr>
                </a:solidFill>
              </a:rPr>
              <a:t>reduced</a:t>
            </a:r>
            <a:r>
              <a:rPr lang="de-AT" dirty="0" smtClean="0">
                <a:solidFill>
                  <a:schemeClr val="accent1">
                    <a:lumMod val="75000"/>
                  </a:schemeClr>
                </a:solidFill>
              </a:rPr>
              <a:t> R-matrix </a:t>
            </a:r>
            <a:r>
              <a:rPr lang="de-AT" dirty="0" err="1" smtClean="0">
                <a:solidFill>
                  <a:schemeClr val="accent1">
                    <a:lumMod val="75000"/>
                  </a:schemeClr>
                </a:solidFill>
              </a:rPr>
              <a:t>theory</a:t>
            </a:r>
            <a:endParaRPr lang="de-AT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de-AT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Dotum" panose="020B0503020000020004" pitchFamily="34" charset="-127"/>
                <a:cs typeface="Calibri" panose="020F0502020204030204" pitchFamily="34" charset="0"/>
              </a:rPr>
              <a:t>TM INDEN_LE, IAEA</a:t>
            </a:r>
            <a:endParaRPr lang="en-GB" dirty="0">
              <a:latin typeface="Calibri" panose="020F0502020204030204" pitchFamily="34" charset="0"/>
              <a:ea typeface="Dotum" panose="020B0503020000020004" pitchFamily="34" charset="-12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5521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Ellipse 34"/>
          <p:cNvSpPr/>
          <p:nvPr/>
        </p:nvSpPr>
        <p:spPr>
          <a:xfrm>
            <a:off x="3563888" y="2420888"/>
            <a:ext cx="2448272" cy="2417429"/>
          </a:xfrm>
          <a:prstGeom prst="ellipse">
            <a:avLst/>
          </a:prstGeom>
          <a:solidFill>
            <a:srgbClr val="99CCFF">
              <a:alpha val="16863"/>
            </a:srgbClr>
          </a:solidFill>
          <a:ln w="57150">
            <a:solidFill>
              <a:srgbClr val="99CCFF">
                <a:alpha val="29020"/>
              </a:srgb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2400" dirty="0" smtClean="0">
                <a:solidFill>
                  <a:schemeClr val="bg1">
                    <a:lumMod val="50000"/>
                  </a:schemeClr>
                </a:solidFill>
              </a:rPr>
              <a:t>Interaction</a:t>
            </a:r>
          </a:p>
          <a:p>
            <a:pPr algn="ctr"/>
            <a:r>
              <a:rPr lang="de-AT" sz="2400" dirty="0" err="1" smtClean="0">
                <a:solidFill>
                  <a:schemeClr val="bg1">
                    <a:lumMod val="50000"/>
                  </a:schemeClr>
                </a:solidFill>
              </a:rPr>
              <a:t>region</a:t>
            </a:r>
            <a:endParaRPr lang="de-AT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Ellipse 33"/>
          <p:cNvSpPr/>
          <p:nvPr/>
        </p:nvSpPr>
        <p:spPr>
          <a:xfrm>
            <a:off x="2627784" y="2996952"/>
            <a:ext cx="2448272" cy="2417429"/>
          </a:xfrm>
          <a:prstGeom prst="ellipse">
            <a:avLst/>
          </a:prstGeom>
          <a:solidFill>
            <a:srgbClr val="99CCFF">
              <a:alpha val="29804"/>
            </a:srgbClr>
          </a:solidFill>
          <a:ln w="57150">
            <a:solidFill>
              <a:srgbClr val="CCECFF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2400" dirty="0" smtClean="0">
                <a:solidFill>
                  <a:schemeClr val="bg1">
                    <a:lumMod val="50000"/>
                  </a:schemeClr>
                </a:solidFill>
              </a:rPr>
              <a:t>Interaction</a:t>
            </a:r>
          </a:p>
          <a:p>
            <a:pPr algn="ctr"/>
            <a:r>
              <a:rPr lang="de-AT" sz="2400" dirty="0" err="1" smtClean="0">
                <a:solidFill>
                  <a:schemeClr val="bg1">
                    <a:lumMod val="50000"/>
                  </a:schemeClr>
                </a:solidFill>
              </a:rPr>
              <a:t>region</a:t>
            </a:r>
            <a:endParaRPr lang="de-AT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Ellipse 32"/>
          <p:cNvSpPr/>
          <p:nvPr/>
        </p:nvSpPr>
        <p:spPr>
          <a:xfrm>
            <a:off x="1835696" y="3501008"/>
            <a:ext cx="2448272" cy="2417429"/>
          </a:xfrm>
          <a:prstGeom prst="ellipse">
            <a:avLst/>
          </a:prstGeom>
          <a:solidFill>
            <a:srgbClr val="99CCFF">
              <a:alpha val="40000"/>
            </a:srgbClr>
          </a:solidFill>
          <a:ln w="57150">
            <a:solidFill>
              <a:srgbClr val="CCECFF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2400" dirty="0" smtClean="0">
                <a:solidFill>
                  <a:schemeClr val="bg1">
                    <a:lumMod val="50000"/>
                  </a:schemeClr>
                </a:solidFill>
              </a:rPr>
              <a:t>Interaction</a:t>
            </a:r>
          </a:p>
          <a:p>
            <a:pPr algn="ctr"/>
            <a:r>
              <a:rPr lang="de-AT" sz="2400" dirty="0" err="1" smtClean="0">
                <a:solidFill>
                  <a:schemeClr val="bg1">
                    <a:lumMod val="50000"/>
                  </a:schemeClr>
                </a:solidFill>
              </a:rPr>
              <a:t>region</a:t>
            </a:r>
            <a:endParaRPr lang="de-AT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Ellipse 30"/>
          <p:cNvSpPr/>
          <p:nvPr/>
        </p:nvSpPr>
        <p:spPr>
          <a:xfrm>
            <a:off x="971600" y="3933056"/>
            <a:ext cx="2448272" cy="2417429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27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5715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2400" dirty="0" smtClean="0">
                <a:solidFill>
                  <a:schemeClr val="bg1">
                    <a:lumMod val="50000"/>
                  </a:schemeClr>
                </a:solidFill>
              </a:rPr>
              <a:t>Interaction</a:t>
            </a:r>
          </a:p>
          <a:p>
            <a:pPr algn="ctr"/>
            <a:endParaRPr lang="de-AT" sz="2400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endParaRPr lang="de-AT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endParaRPr lang="de-AT" sz="2400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endParaRPr lang="de-AT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de-AT" sz="2400" dirty="0" err="1" smtClean="0">
                <a:solidFill>
                  <a:schemeClr val="bg1">
                    <a:lumMod val="50000"/>
                  </a:schemeClr>
                </a:solidFill>
              </a:rPr>
              <a:t>region</a:t>
            </a:r>
            <a:endParaRPr lang="de-AT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15616" y="188640"/>
            <a:ext cx="7056784" cy="720080"/>
          </a:xfrm>
        </p:spPr>
        <p:txBody>
          <a:bodyPr/>
          <a:lstStyle/>
          <a:p>
            <a:r>
              <a:rPr lang="de-AT" sz="3200" dirty="0" err="1" smtClean="0"/>
              <a:t>Three</a:t>
            </a:r>
            <a:r>
              <a:rPr lang="de-AT" sz="3200" dirty="0" smtClean="0"/>
              <a:t>-Body Exit Channel </a:t>
            </a:r>
            <a:endParaRPr lang="de-AT" sz="3200" dirty="0"/>
          </a:p>
        </p:txBody>
      </p:sp>
      <p:sp>
        <p:nvSpPr>
          <p:cNvPr id="8" name="Foliennummernplatzhalter 10"/>
          <p:cNvSpPr>
            <a:spLocks noGrp="1"/>
          </p:cNvSpPr>
          <p:nvPr>
            <p:ph type="sldNum" sz="quarter" idx="12"/>
          </p:nvPr>
        </p:nvSpPr>
        <p:spPr>
          <a:xfrm>
            <a:off x="8540704" y="6422851"/>
            <a:ext cx="398384" cy="365125"/>
          </a:xfrm>
        </p:spPr>
        <p:txBody>
          <a:bodyPr/>
          <a:lstStyle/>
          <a:p>
            <a:fld id="{30BFE1F4-0864-4028-A398-A3791DF09977}" type="slidenum">
              <a:rPr lang="de-AT" sz="1100" smtClean="0"/>
              <a:pPr/>
              <a:t>6</a:t>
            </a:fld>
            <a:endParaRPr lang="de-AT" sz="1100" dirty="0"/>
          </a:p>
        </p:txBody>
      </p:sp>
      <p:sp>
        <p:nvSpPr>
          <p:cNvPr id="4" name="Textfeld 3"/>
          <p:cNvSpPr txBox="1"/>
          <p:nvPr/>
        </p:nvSpPr>
        <p:spPr>
          <a:xfrm>
            <a:off x="459440" y="1072973"/>
            <a:ext cx="43604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de-AT" sz="24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-particle </a:t>
            </a:r>
            <a:r>
              <a:rPr lang="de-AT" sz="2400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channel</a:t>
            </a:r>
            <a:r>
              <a:rPr lang="de-AT" sz="24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 cm-system</a:t>
            </a:r>
            <a:endParaRPr lang="de-AT" sz="2400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Ellipse 4"/>
          <p:cNvSpPr/>
          <p:nvPr/>
        </p:nvSpPr>
        <p:spPr>
          <a:xfrm>
            <a:off x="1259632" y="3483006"/>
            <a:ext cx="288032" cy="25202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1" name="Ellipse 10"/>
          <p:cNvSpPr/>
          <p:nvPr/>
        </p:nvSpPr>
        <p:spPr>
          <a:xfrm>
            <a:off x="7234685" y="3315827"/>
            <a:ext cx="648072" cy="58638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2" name="Pfeil nach rechts 11"/>
          <p:cNvSpPr/>
          <p:nvPr/>
        </p:nvSpPr>
        <p:spPr>
          <a:xfrm>
            <a:off x="1691680" y="3513300"/>
            <a:ext cx="720080" cy="191439"/>
          </a:xfrm>
          <a:prstGeom prst="rightArrow">
            <a:avLst/>
          </a:prstGeom>
          <a:solidFill>
            <a:srgbClr val="FFCCCC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3" name="Pfeil nach rechts 12"/>
          <p:cNvSpPr/>
          <p:nvPr/>
        </p:nvSpPr>
        <p:spPr>
          <a:xfrm flipH="1">
            <a:off x="6372200" y="3513300"/>
            <a:ext cx="720080" cy="191439"/>
          </a:xfrm>
          <a:prstGeom prst="rightArrow">
            <a:avLst/>
          </a:prstGeom>
          <a:solidFill>
            <a:srgbClr val="FFCCCC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4" name="Ellipse 13"/>
          <p:cNvSpPr/>
          <p:nvPr/>
        </p:nvSpPr>
        <p:spPr>
          <a:xfrm>
            <a:off x="1259632" y="3481191"/>
            <a:ext cx="288032" cy="25202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5" name="Ellipse 14"/>
          <p:cNvSpPr/>
          <p:nvPr/>
        </p:nvSpPr>
        <p:spPr>
          <a:xfrm>
            <a:off x="5472100" y="1983679"/>
            <a:ext cx="648072" cy="586386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6" name="Pfeil nach rechts 15"/>
          <p:cNvSpPr/>
          <p:nvPr/>
        </p:nvSpPr>
        <p:spPr>
          <a:xfrm>
            <a:off x="1691680" y="3511485"/>
            <a:ext cx="720080" cy="191439"/>
          </a:xfrm>
          <a:prstGeom prst="rightArrow">
            <a:avLst/>
          </a:prstGeom>
          <a:solidFill>
            <a:srgbClr val="FFCCCC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7" name="Pfeil nach rechts 16"/>
          <p:cNvSpPr/>
          <p:nvPr/>
        </p:nvSpPr>
        <p:spPr>
          <a:xfrm flipH="1">
            <a:off x="6372200" y="3511485"/>
            <a:ext cx="720080" cy="191439"/>
          </a:xfrm>
          <a:prstGeom prst="rightArrow">
            <a:avLst/>
          </a:prstGeom>
          <a:solidFill>
            <a:srgbClr val="FFCCCC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cxnSp>
        <p:nvCxnSpPr>
          <p:cNvPr id="20" name="Gerade Verbindung mit Pfeil 19"/>
          <p:cNvCxnSpPr/>
          <p:nvPr/>
        </p:nvCxnSpPr>
        <p:spPr>
          <a:xfrm flipH="1">
            <a:off x="6120172" y="1461621"/>
            <a:ext cx="549853" cy="522058"/>
          </a:xfrm>
          <a:prstGeom prst="straightConnector1">
            <a:avLst/>
          </a:prstGeom>
          <a:ln w="76200">
            <a:solidFill>
              <a:srgbClr val="006699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feld 24"/>
          <p:cNvSpPr txBox="1"/>
          <p:nvPr/>
        </p:nvSpPr>
        <p:spPr>
          <a:xfrm>
            <a:off x="1223358" y="1861373"/>
            <a:ext cx="2540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sz="2400" dirty="0" err="1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de-AT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hannel</a:t>
            </a:r>
            <a:r>
              <a:rPr lang="de-AT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surface</a:t>
            </a:r>
            <a:endParaRPr lang="de-AT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AT" sz="240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de-AT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ot </a:t>
            </a:r>
            <a:r>
              <a:rPr lang="de-AT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defined</a:t>
            </a:r>
            <a:endParaRPr lang="de-AT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feld 25"/>
          <p:cNvSpPr txBox="1"/>
          <p:nvPr/>
        </p:nvSpPr>
        <p:spPr>
          <a:xfrm>
            <a:off x="3763640" y="5949280"/>
            <a:ext cx="52629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smtClean="0"/>
              <a:t>Lane </a:t>
            </a:r>
            <a:r>
              <a:rPr lang="de-AT" dirty="0" err="1" smtClean="0"/>
              <a:t>and</a:t>
            </a:r>
            <a:r>
              <a:rPr lang="de-AT" dirty="0" smtClean="0"/>
              <a:t> Thomas, </a:t>
            </a:r>
            <a:r>
              <a:rPr lang="de-AT" dirty="0" err="1" smtClean="0"/>
              <a:t>Rev</a:t>
            </a:r>
            <a:r>
              <a:rPr lang="de-AT" dirty="0" smtClean="0"/>
              <a:t>. Modern </a:t>
            </a:r>
            <a:r>
              <a:rPr lang="de-AT" dirty="0" err="1" smtClean="0"/>
              <a:t>Physics</a:t>
            </a:r>
            <a:r>
              <a:rPr lang="de-AT" dirty="0" smtClean="0"/>
              <a:t> 30, 257 (1958)</a:t>
            </a:r>
            <a:endParaRPr lang="de-AT" dirty="0"/>
          </a:p>
        </p:txBody>
      </p:sp>
      <p:sp>
        <p:nvSpPr>
          <p:cNvPr id="30" name="Textfeld 29"/>
          <p:cNvSpPr txBox="1"/>
          <p:nvPr/>
        </p:nvSpPr>
        <p:spPr>
          <a:xfrm>
            <a:off x="5796136" y="4614227"/>
            <a:ext cx="2549096" cy="83099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de-AT" sz="2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interaction</a:t>
            </a:r>
            <a:r>
              <a:rPr lang="de-AT" sz="2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</a:t>
            </a:r>
            <a:endParaRPr lang="de-AT" sz="2400" dirty="0" smtClean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AT" sz="2400" dirty="0" err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de-AT" sz="2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de-AT" sz="2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not finite</a:t>
            </a:r>
            <a:endParaRPr lang="de-AT" sz="24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2" name="Gerade Verbindung mit Pfeil 31"/>
          <p:cNvCxnSpPr/>
          <p:nvPr/>
        </p:nvCxnSpPr>
        <p:spPr>
          <a:xfrm flipH="1" flipV="1">
            <a:off x="5076056" y="4077072"/>
            <a:ext cx="757935" cy="576063"/>
          </a:xfrm>
          <a:prstGeom prst="straightConnector1">
            <a:avLst/>
          </a:prstGeom>
          <a:ln w="76200">
            <a:solidFill>
              <a:schemeClr val="bg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llipse 17"/>
          <p:cNvSpPr/>
          <p:nvPr/>
        </p:nvSpPr>
        <p:spPr>
          <a:xfrm>
            <a:off x="2411760" y="5350801"/>
            <a:ext cx="288032" cy="252028"/>
          </a:xfrm>
          <a:prstGeom prst="ellipse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cxnSp>
        <p:nvCxnSpPr>
          <p:cNvPr id="10" name="Gerade Verbindung mit Pfeil 9"/>
          <p:cNvCxnSpPr/>
          <p:nvPr/>
        </p:nvCxnSpPr>
        <p:spPr>
          <a:xfrm flipH="1">
            <a:off x="1444917" y="5350801"/>
            <a:ext cx="420116" cy="252028"/>
          </a:xfrm>
          <a:prstGeom prst="straightConnector1">
            <a:avLst/>
          </a:prstGeom>
          <a:ln w="76200">
            <a:solidFill>
              <a:schemeClr val="accent5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Ellipse 27"/>
          <p:cNvSpPr/>
          <p:nvPr/>
        </p:nvSpPr>
        <p:spPr>
          <a:xfrm>
            <a:off x="1865032" y="4797152"/>
            <a:ext cx="623416" cy="639688"/>
          </a:xfrm>
          <a:prstGeom prst="ellipse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cxnSp>
        <p:nvCxnSpPr>
          <p:cNvPr id="29" name="Gerade Verbindung mit Pfeil 28"/>
          <p:cNvCxnSpPr/>
          <p:nvPr/>
        </p:nvCxnSpPr>
        <p:spPr>
          <a:xfrm flipH="1">
            <a:off x="2176740" y="5602829"/>
            <a:ext cx="288773" cy="298757"/>
          </a:xfrm>
          <a:prstGeom prst="straightConnector1">
            <a:avLst/>
          </a:prstGeom>
          <a:ln w="76200">
            <a:solidFill>
              <a:schemeClr val="accent5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Datumsplatzhalter 2">
            <a:extLst>
              <a:ext uri="{FF2B5EF4-FFF2-40B4-BE49-F238E27FC236}">
                <a16:creationId xmlns:a16="http://schemas.microsoft.com/office/drawing/2014/main" id="{B95123C4-6309-4C9D-B077-32208FC9EF75}"/>
              </a:ext>
            </a:extLst>
          </p:cNvPr>
          <p:cNvSpPr txBox="1">
            <a:spLocks/>
          </p:cNvSpPr>
          <p:nvPr/>
        </p:nvSpPr>
        <p:spPr>
          <a:xfrm>
            <a:off x="467544" y="6433737"/>
            <a:ext cx="18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rgbClr val="006699"/>
                </a:solidFill>
              </a:rPr>
              <a:t>H. Leeb</a:t>
            </a:r>
          </a:p>
          <a:p>
            <a:r>
              <a:rPr lang="de-DE" dirty="0" smtClean="0">
                <a:solidFill>
                  <a:srgbClr val="006699"/>
                </a:solidFill>
              </a:rPr>
              <a:t>June 23, 2022</a:t>
            </a:r>
            <a:endParaRPr lang="de-AT" dirty="0">
              <a:solidFill>
                <a:srgbClr val="006699"/>
              </a:solidFill>
            </a:endParaRPr>
          </a:p>
        </p:txBody>
      </p:sp>
      <p:sp>
        <p:nvSpPr>
          <p:cNvPr id="39" name="Fußzeilenplatzhalter 3">
            <a:extLst>
              <a:ext uri="{FF2B5EF4-FFF2-40B4-BE49-F238E27FC236}">
                <a16:creationId xmlns:a16="http://schemas.microsoft.com/office/drawing/2014/main" id="{73E73017-4212-4EAF-A7AE-8A6E5F0A9759}"/>
              </a:ext>
            </a:extLst>
          </p:cNvPr>
          <p:cNvSpPr txBox="1">
            <a:spLocks/>
          </p:cNvSpPr>
          <p:nvPr/>
        </p:nvSpPr>
        <p:spPr>
          <a:xfrm>
            <a:off x="2072056" y="6387846"/>
            <a:ext cx="5164240" cy="4569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dirty="0" smtClean="0">
                <a:solidFill>
                  <a:schemeClr val="accent1">
                    <a:lumMod val="75000"/>
                  </a:schemeClr>
                </a:solidFill>
              </a:rPr>
              <a:t>Progress in </a:t>
            </a:r>
            <a:r>
              <a:rPr lang="de-AT" dirty="0" err="1" smtClean="0">
                <a:solidFill>
                  <a:schemeClr val="accent1">
                    <a:lumMod val="75000"/>
                  </a:schemeClr>
                </a:solidFill>
              </a:rPr>
              <a:t>new</a:t>
            </a:r>
            <a:r>
              <a:rPr lang="de-AT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AT" dirty="0" err="1" smtClean="0">
                <a:solidFill>
                  <a:schemeClr val="accent1">
                    <a:lumMod val="75000"/>
                  </a:schemeClr>
                </a:solidFill>
              </a:rPr>
              <a:t>reduced</a:t>
            </a:r>
            <a:r>
              <a:rPr lang="de-AT" dirty="0" smtClean="0">
                <a:solidFill>
                  <a:schemeClr val="accent1">
                    <a:lumMod val="75000"/>
                  </a:schemeClr>
                </a:solidFill>
              </a:rPr>
              <a:t> R-matrix </a:t>
            </a:r>
            <a:r>
              <a:rPr lang="de-AT" dirty="0" err="1" smtClean="0">
                <a:solidFill>
                  <a:schemeClr val="accent1">
                    <a:lumMod val="75000"/>
                  </a:schemeClr>
                </a:solidFill>
              </a:rPr>
              <a:t>theory</a:t>
            </a:r>
            <a:endParaRPr lang="de-AT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de-AT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Dotum" panose="020B0503020000020004" pitchFamily="34" charset="-127"/>
                <a:cs typeface="Calibri" panose="020F0502020204030204" pitchFamily="34" charset="0"/>
              </a:rPr>
              <a:t>TM INDEN_LE, IAEA</a:t>
            </a:r>
            <a:endParaRPr lang="en-GB" dirty="0">
              <a:latin typeface="Calibri" panose="020F0502020204030204" pitchFamily="34" charset="0"/>
              <a:ea typeface="Dotum" panose="020B0503020000020004" pitchFamily="34" charset="-12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5478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3" grpId="0" animBg="1"/>
      <p:bldP spid="31" grpId="0" animBg="1"/>
      <p:bldP spid="15" grpId="0" animBg="1"/>
      <p:bldP spid="30" grpId="0" animBg="1"/>
      <p:bldP spid="18" grpId="0" animBg="1"/>
      <p:bldP spid="2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erade Verbindung mit Pfeil 9"/>
          <p:cNvCxnSpPr/>
          <p:nvPr/>
        </p:nvCxnSpPr>
        <p:spPr>
          <a:xfrm flipH="1">
            <a:off x="2627784" y="4727252"/>
            <a:ext cx="449282" cy="383208"/>
          </a:xfrm>
          <a:prstGeom prst="straightConnector1">
            <a:avLst/>
          </a:prstGeom>
          <a:ln w="76200">
            <a:solidFill>
              <a:schemeClr val="accent5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Ellipse 34"/>
          <p:cNvSpPr/>
          <p:nvPr/>
        </p:nvSpPr>
        <p:spPr>
          <a:xfrm>
            <a:off x="3563888" y="2420888"/>
            <a:ext cx="2448272" cy="2417429"/>
          </a:xfrm>
          <a:prstGeom prst="ellipse">
            <a:avLst/>
          </a:prstGeom>
          <a:solidFill>
            <a:srgbClr val="99CCFF">
              <a:alpha val="16863"/>
            </a:srgbClr>
          </a:solidFill>
          <a:ln w="57150">
            <a:solidFill>
              <a:srgbClr val="99CCFF">
                <a:alpha val="29020"/>
              </a:srgb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2400" dirty="0" smtClean="0">
                <a:solidFill>
                  <a:schemeClr val="bg1">
                    <a:lumMod val="50000"/>
                  </a:schemeClr>
                </a:solidFill>
              </a:rPr>
              <a:t>Interaction</a:t>
            </a:r>
          </a:p>
          <a:p>
            <a:pPr algn="ctr"/>
            <a:r>
              <a:rPr lang="de-AT" sz="2400" dirty="0" err="1" smtClean="0">
                <a:solidFill>
                  <a:schemeClr val="bg1">
                    <a:lumMod val="50000"/>
                  </a:schemeClr>
                </a:solidFill>
              </a:rPr>
              <a:t>region</a:t>
            </a:r>
            <a:endParaRPr lang="de-AT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" name="Ellipse 38"/>
          <p:cNvSpPr/>
          <p:nvPr/>
        </p:nvSpPr>
        <p:spPr>
          <a:xfrm>
            <a:off x="3047028" y="4063482"/>
            <a:ext cx="710900" cy="729455"/>
          </a:xfrm>
          <a:prstGeom prst="ellipse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31" name="Ellipse 30"/>
          <p:cNvSpPr/>
          <p:nvPr/>
        </p:nvSpPr>
        <p:spPr>
          <a:xfrm>
            <a:off x="971600" y="3933056"/>
            <a:ext cx="2448272" cy="2417429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27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5715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2400" dirty="0" smtClean="0">
                <a:solidFill>
                  <a:schemeClr val="bg1">
                    <a:lumMod val="50000"/>
                  </a:schemeClr>
                </a:solidFill>
              </a:rPr>
              <a:t>Interaction</a:t>
            </a:r>
          </a:p>
          <a:p>
            <a:pPr algn="ctr"/>
            <a:endParaRPr lang="de-AT" sz="2400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endParaRPr lang="de-AT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endParaRPr lang="de-AT" sz="2400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endParaRPr lang="de-AT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de-AT" sz="2400" dirty="0" err="1" smtClean="0">
                <a:solidFill>
                  <a:schemeClr val="bg1">
                    <a:lumMod val="50000"/>
                  </a:schemeClr>
                </a:solidFill>
              </a:rPr>
              <a:t>region</a:t>
            </a:r>
            <a:endParaRPr lang="de-AT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8" name="Ellipse 37"/>
          <p:cNvSpPr/>
          <p:nvPr/>
        </p:nvSpPr>
        <p:spPr>
          <a:xfrm>
            <a:off x="3479076" y="4617132"/>
            <a:ext cx="288032" cy="252028"/>
          </a:xfrm>
          <a:prstGeom prst="ellipse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15616" y="188640"/>
            <a:ext cx="7056784" cy="720080"/>
          </a:xfrm>
        </p:spPr>
        <p:txBody>
          <a:bodyPr/>
          <a:lstStyle/>
          <a:p>
            <a:r>
              <a:rPr lang="de-AT" sz="3200" dirty="0" err="1" smtClean="0"/>
              <a:t>Three</a:t>
            </a:r>
            <a:r>
              <a:rPr lang="de-AT" sz="3200" dirty="0" smtClean="0"/>
              <a:t>-Body Exit Channel</a:t>
            </a:r>
            <a:br>
              <a:rPr lang="de-AT" sz="3200" dirty="0" smtClean="0"/>
            </a:br>
            <a:r>
              <a:rPr lang="de-AT" sz="2000" dirty="0" err="1" smtClean="0"/>
              <a:t>frequent</a:t>
            </a:r>
            <a:r>
              <a:rPr lang="de-AT" sz="2000" dirty="0" smtClean="0"/>
              <a:t> </a:t>
            </a:r>
            <a:r>
              <a:rPr lang="de-AT" sz="2000" dirty="0" err="1" smtClean="0"/>
              <a:t>approach</a:t>
            </a:r>
            <a:r>
              <a:rPr lang="de-AT" sz="2000" dirty="0" smtClean="0"/>
              <a:t>: </a:t>
            </a:r>
            <a:r>
              <a:rPr lang="de-AT" sz="2000" dirty="0" err="1" smtClean="0"/>
              <a:t>considered</a:t>
            </a:r>
            <a:r>
              <a:rPr lang="de-AT" sz="2000" dirty="0" smtClean="0"/>
              <a:t> </a:t>
            </a:r>
            <a:r>
              <a:rPr lang="de-AT" sz="2000" dirty="0" err="1" smtClean="0"/>
              <a:t>as</a:t>
            </a:r>
            <a:r>
              <a:rPr lang="de-AT" sz="2000" dirty="0" smtClean="0"/>
              <a:t> </a:t>
            </a:r>
            <a:r>
              <a:rPr lang="de-AT" sz="2000" dirty="0" err="1" smtClean="0"/>
              <a:t>two</a:t>
            </a:r>
            <a:r>
              <a:rPr lang="de-AT" sz="2000" dirty="0" smtClean="0"/>
              <a:t> </a:t>
            </a:r>
            <a:r>
              <a:rPr lang="de-AT" sz="2000" dirty="0" err="1" smtClean="0"/>
              <a:t>step</a:t>
            </a:r>
            <a:r>
              <a:rPr lang="de-AT" sz="2000" dirty="0" smtClean="0"/>
              <a:t> </a:t>
            </a:r>
            <a:r>
              <a:rPr lang="de-AT" sz="2000" dirty="0" err="1" smtClean="0"/>
              <a:t>process</a:t>
            </a:r>
            <a:r>
              <a:rPr lang="de-AT" sz="2000" dirty="0" smtClean="0"/>
              <a:t> </a:t>
            </a:r>
            <a:endParaRPr lang="de-AT" sz="2000" dirty="0"/>
          </a:p>
        </p:txBody>
      </p:sp>
      <p:sp>
        <p:nvSpPr>
          <p:cNvPr id="4" name="Textfeld 3"/>
          <p:cNvSpPr txBox="1"/>
          <p:nvPr/>
        </p:nvSpPr>
        <p:spPr>
          <a:xfrm>
            <a:off x="459440" y="1072973"/>
            <a:ext cx="43604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de-AT" sz="24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-particle </a:t>
            </a:r>
            <a:r>
              <a:rPr lang="de-AT" sz="2400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channel</a:t>
            </a:r>
            <a:r>
              <a:rPr lang="de-AT" sz="24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 cm-system</a:t>
            </a:r>
            <a:endParaRPr lang="de-AT" sz="2400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Ellipse 4"/>
          <p:cNvSpPr/>
          <p:nvPr/>
        </p:nvSpPr>
        <p:spPr>
          <a:xfrm>
            <a:off x="1259632" y="3483006"/>
            <a:ext cx="288032" cy="25202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1" name="Ellipse 10"/>
          <p:cNvSpPr/>
          <p:nvPr/>
        </p:nvSpPr>
        <p:spPr>
          <a:xfrm>
            <a:off x="7234685" y="3315827"/>
            <a:ext cx="648072" cy="58638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2" name="Pfeil nach rechts 11"/>
          <p:cNvSpPr/>
          <p:nvPr/>
        </p:nvSpPr>
        <p:spPr>
          <a:xfrm>
            <a:off x="1691680" y="3513300"/>
            <a:ext cx="720080" cy="191439"/>
          </a:xfrm>
          <a:prstGeom prst="rightArrow">
            <a:avLst/>
          </a:prstGeom>
          <a:solidFill>
            <a:srgbClr val="FFCCCC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3" name="Pfeil nach rechts 12"/>
          <p:cNvSpPr/>
          <p:nvPr/>
        </p:nvSpPr>
        <p:spPr>
          <a:xfrm flipH="1">
            <a:off x="6372200" y="3513300"/>
            <a:ext cx="720080" cy="191439"/>
          </a:xfrm>
          <a:prstGeom prst="rightArrow">
            <a:avLst/>
          </a:prstGeom>
          <a:solidFill>
            <a:srgbClr val="FFCCCC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4" name="Ellipse 13"/>
          <p:cNvSpPr/>
          <p:nvPr/>
        </p:nvSpPr>
        <p:spPr>
          <a:xfrm>
            <a:off x="1259632" y="3481191"/>
            <a:ext cx="288032" cy="25202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5" name="Ellipse 14"/>
          <p:cNvSpPr/>
          <p:nvPr/>
        </p:nvSpPr>
        <p:spPr>
          <a:xfrm>
            <a:off x="5472100" y="1983679"/>
            <a:ext cx="648072" cy="586386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6" name="Pfeil nach rechts 15"/>
          <p:cNvSpPr/>
          <p:nvPr/>
        </p:nvSpPr>
        <p:spPr>
          <a:xfrm>
            <a:off x="1691680" y="3511485"/>
            <a:ext cx="720080" cy="191439"/>
          </a:xfrm>
          <a:prstGeom prst="rightArrow">
            <a:avLst/>
          </a:prstGeom>
          <a:solidFill>
            <a:srgbClr val="FFCCCC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7" name="Pfeil nach rechts 16"/>
          <p:cNvSpPr/>
          <p:nvPr/>
        </p:nvSpPr>
        <p:spPr>
          <a:xfrm flipH="1">
            <a:off x="6372200" y="3511485"/>
            <a:ext cx="720080" cy="191439"/>
          </a:xfrm>
          <a:prstGeom prst="rightArrow">
            <a:avLst/>
          </a:prstGeom>
          <a:solidFill>
            <a:srgbClr val="FFCCCC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cxnSp>
        <p:nvCxnSpPr>
          <p:cNvPr id="20" name="Gerade Verbindung mit Pfeil 19"/>
          <p:cNvCxnSpPr/>
          <p:nvPr/>
        </p:nvCxnSpPr>
        <p:spPr>
          <a:xfrm flipH="1">
            <a:off x="6120172" y="1461621"/>
            <a:ext cx="549853" cy="522058"/>
          </a:xfrm>
          <a:prstGeom prst="straightConnector1">
            <a:avLst/>
          </a:prstGeom>
          <a:ln w="76200">
            <a:solidFill>
              <a:srgbClr val="006699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feld 24"/>
          <p:cNvSpPr txBox="1"/>
          <p:nvPr/>
        </p:nvSpPr>
        <p:spPr>
          <a:xfrm>
            <a:off x="3037105" y="2297102"/>
            <a:ext cx="17644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de-AT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Step</a:t>
            </a:r>
            <a:endParaRPr lang="de-AT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feld 25"/>
          <p:cNvSpPr txBox="1"/>
          <p:nvPr/>
        </p:nvSpPr>
        <p:spPr>
          <a:xfrm>
            <a:off x="467544" y="1711671"/>
            <a:ext cx="31838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smtClean="0"/>
              <a:t>Lane </a:t>
            </a:r>
            <a:r>
              <a:rPr lang="de-AT" dirty="0" err="1" smtClean="0"/>
              <a:t>and</a:t>
            </a:r>
            <a:r>
              <a:rPr lang="de-AT" dirty="0" smtClean="0"/>
              <a:t> Thomas, </a:t>
            </a:r>
            <a:r>
              <a:rPr lang="de-AT" dirty="0" err="1" smtClean="0"/>
              <a:t>Rev</a:t>
            </a:r>
            <a:r>
              <a:rPr lang="de-AT" dirty="0" smtClean="0"/>
              <a:t>. Modern </a:t>
            </a:r>
          </a:p>
          <a:p>
            <a:r>
              <a:rPr lang="de-AT" dirty="0" err="1" smtClean="0"/>
              <a:t>Physics</a:t>
            </a:r>
            <a:r>
              <a:rPr lang="de-AT" dirty="0" smtClean="0"/>
              <a:t> </a:t>
            </a:r>
            <a:r>
              <a:rPr lang="de-AT" b="1" dirty="0" smtClean="0"/>
              <a:t>30</a:t>
            </a:r>
            <a:r>
              <a:rPr lang="de-AT" dirty="0" smtClean="0"/>
              <a:t>, 257 (1958)</a:t>
            </a:r>
            <a:endParaRPr lang="de-AT" dirty="0"/>
          </a:p>
        </p:txBody>
      </p:sp>
      <p:sp>
        <p:nvSpPr>
          <p:cNvPr id="30" name="Textfeld 29"/>
          <p:cNvSpPr txBox="1"/>
          <p:nvPr/>
        </p:nvSpPr>
        <p:spPr>
          <a:xfrm>
            <a:off x="4128917" y="5406315"/>
            <a:ext cx="3265639" cy="83099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de-AT" sz="2400" dirty="0" err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de-AT" sz="2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xcited</a:t>
            </a:r>
            <a:r>
              <a:rPr lang="de-AT" sz="2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nucleus</a:t>
            </a:r>
            <a:endParaRPr lang="de-AT" sz="24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AT" sz="2400" dirty="0" err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de-AT" sz="2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ith</a:t>
            </a:r>
            <a:r>
              <a:rPr lang="de-AT" sz="2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„</a:t>
            </a:r>
            <a:r>
              <a:rPr lang="de-AT" sz="2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long</a:t>
            </a:r>
            <a:r>
              <a:rPr lang="de-AT" sz="2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 </a:t>
            </a:r>
            <a:r>
              <a:rPr lang="de-AT" sz="2400" dirty="0" err="1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decay</a:t>
            </a:r>
            <a:r>
              <a:rPr lang="de-AT" sz="2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time </a:t>
            </a:r>
          </a:p>
        </p:txBody>
      </p:sp>
      <p:cxnSp>
        <p:nvCxnSpPr>
          <p:cNvPr id="32" name="Gerade Verbindung mit Pfeil 31"/>
          <p:cNvCxnSpPr/>
          <p:nvPr/>
        </p:nvCxnSpPr>
        <p:spPr>
          <a:xfrm flipH="1" flipV="1">
            <a:off x="3767108" y="4869160"/>
            <a:ext cx="757935" cy="576063"/>
          </a:xfrm>
          <a:prstGeom prst="straightConnector1">
            <a:avLst/>
          </a:prstGeom>
          <a:ln w="76200">
            <a:solidFill>
              <a:schemeClr val="bg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llipse 17"/>
          <p:cNvSpPr/>
          <p:nvPr/>
        </p:nvSpPr>
        <p:spPr>
          <a:xfrm>
            <a:off x="2411760" y="5545117"/>
            <a:ext cx="288032" cy="252028"/>
          </a:xfrm>
          <a:prstGeom prst="ellipse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8" name="Ellipse 27"/>
          <p:cNvSpPr/>
          <p:nvPr/>
        </p:nvSpPr>
        <p:spPr>
          <a:xfrm>
            <a:off x="1865032" y="4797151"/>
            <a:ext cx="710900" cy="729455"/>
          </a:xfrm>
          <a:prstGeom prst="ellipse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cxnSp>
        <p:nvCxnSpPr>
          <p:cNvPr id="29" name="Gerade Verbindung mit Pfeil 28"/>
          <p:cNvCxnSpPr/>
          <p:nvPr/>
        </p:nvCxnSpPr>
        <p:spPr>
          <a:xfrm flipH="1">
            <a:off x="2483768" y="5795690"/>
            <a:ext cx="53754" cy="513630"/>
          </a:xfrm>
          <a:prstGeom prst="straightConnector1">
            <a:avLst/>
          </a:prstGeom>
          <a:ln w="76200">
            <a:solidFill>
              <a:schemeClr val="accent5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Foliennummernplatzhalter 10"/>
          <p:cNvSpPr>
            <a:spLocks noGrp="1"/>
          </p:cNvSpPr>
          <p:nvPr>
            <p:ph type="sldNum" sz="quarter" idx="12"/>
          </p:nvPr>
        </p:nvSpPr>
        <p:spPr>
          <a:xfrm>
            <a:off x="8540704" y="6422851"/>
            <a:ext cx="398384" cy="365125"/>
          </a:xfrm>
        </p:spPr>
        <p:txBody>
          <a:bodyPr/>
          <a:lstStyle/>
          <a:p>
            <a:fld id="{30BFE1F4-0864-4028-A398-A3791DF09977}" type="slidenum">
              <a:rPr lang="de-AT" sz="1100" smtClean="0">
                <a:solidFill>
                  <a:schemeClr val="bg1">
                    <a:lumMod val="50000"/>
                  </a:schemeClr>
                </a:solidFill>
              </a:rPr>
              <a:pPr/>
              <a:t>7</a:t>
            </a:fld>
            <a:endParaRPr lang="de-AT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43" name="Gerade Verbindung mit Pfeil 42"/>
          <p:cNvCxnSpPr/>
          <p:nvPr/>
        </p:nvCxnSpPr>
        <p:spPr>
          <a:xfrm flipH="1" flipV="1">
            <a:off x="1268759" y="5090788"/>
            <a:ext cx="648217" cy="58112"/>
          </a:xfrm>
          <a:prstGeom prst="straightConnector1">
            <a:avLst/>
          </a:prstGeom>
          <a:ln w="76200">
            <a:solidFill>
              <a:schemeClr val="accent5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feld 43"/>
          <p:cNvSpPr txBox="1"/>
          <p:nvPr/>
        </p:nvSpPr>
        <p:spPr>
          <a:xfrm>
            <a:off x="107504" y="5703639"/>
            <a:ext cx="17644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de-AT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Step</a:t>
            </a:r>
            <a:endParaRPr lang="de-AT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Datumsplatzhalter 2">
            <a:extLst>
              <a:ext uri="{FF2B5EF4-FFF2-40B4-BE49-F238E27FC236}">
                <a16:creationId xmlns:a16="http://schemas.microsoft.com/office/drawing/2014/main" id="{B95123C4-6309-4C9D-B077-32208FC9EF75}"/>
              </a:ext>
            </a:extLst>
          </p:cNvPr>
          <p:cNvSpPr txBox="1">
            <a:spLocks/>
          </p:cNvSpPr>
          <p:nvPr/>
        </p:nvSpPr>
        <p:spPr>
          <a:xfrm>
            <a:off x="467544" y="6433737"/>
            <a:ext cx="18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rgbClr val="006699"/>
                </a:solidFill>
              </a:rPr>
              <a:t>H. Leeb</a:t>
            </a:r>
          </a:p>
          <a:p>
            <a:r>
              <a:rPr lang="de-DE" dirty="0" smtClean="0">
                <a:solidFill>
                  <a:srgbClr val="006699"/>
                </a:solidFill>
              </a:rPr>
              <a:t>June 23, 2022</a:t>
            </a:r>
            <a:endParaRPr lang="de-AT" dirty="0">
              <a:solidFill>
                <a:srgbClr val="006699"/>
              </a:solidFill>
            </a:endParaRPr>
          </a:p>
        </p:txBody>
      </p:sp>
      <p:sp>
        <p:nvSpPr>
          <p:cNvPr id="34" name="Fußzeilenplatzhalter 3">
            <a:extLst>
              <a:ext uri="{FF2B5EF4-FFF2-40B4-BE49-F238E27FC236}">
                <a16:creationId xmlns:a16="http://schemas.microsoft.com/office/drawing/2014/main" id="{73E73017-4212-4EAF-A7AE-8A6E5F0A9759}"/>
              </a:ext>
            </a:extLst>
          </p:cNvPr>
          <p:cNvSpPr txBox="1">
            <a:spLocks/>
          </p:cNvSpPr>
          <p:nvPr/>
        </p:nvSpPr>
        <p:spPr>
          <a:xfrm>
            <a:off x="2072056" y="6387846"/>
            <a:ext cx="5164240" cy="4569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dirty="0" smtClean="0">
                <a:solidFill>
                  <a:schemeClr val="accent1">
                    <a:lumMod val="75000"/>
                  </a:schemeClr>
                </a:solidFill>
              </a:rPr>
              <a:t>Progress in </a:t>
            </a:r>
            <a:r>
              <a:rPr lang="de-AT" dirty="0" err="1" smtClean="0">
                <a:solidFill>
                  <a:schemeClr val="accent1">
                    <a:lumMod val="75000"/>
                  </a:schemeClr>
                </a:solidFill>
              </a:rPr>
              <a:t>new</a:t>
            </a:r>
            <a:r>
              <a:rPr lang="de-AT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AT" dirty="0" err="1" smtClean="0">
                <a:solidFill>
                  <a:schemeClr val="accent1">
                    <a:lumMod val="75000"/>
                  </a:schemeClr>
                </a:solidFill>
              </a:rPr>
              <a:t>reduced</a:t>
            </a:r>
            <a:r>
              <a:rPr lang="de-AT" dirty="0" smtClean="0">
                <a:solidFill>
                  <a:schemeClr val="accent1">
                    <a:lumMod val="75000"/>
                  </a:schemeClr>
                </a:solidFill>
              </a:rPr>
              <a:t> R-matrix </a:t>
            </a:r>
            <a:r>
              <a:rPr lang="de-AT" dirty="0" err="1" smtClean="0">
                <a:solidFill>
                  <a:schemeClr val="accent1">
                    <a:lumMod val="75000"/>
                  </a:schemeClr>
                </a:solidFill>
              </a:rPr>
              <a:t>theory</a:t>
            </a:r>
            <a:endParaRPr lang="de-AT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de-AT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Dotum" panose="020B0503020000020004" pitchFamily="34" charset="-127"/>
                <a:cs typeface="Calibri" panose="020F0502020204030204" pitchFamily="34" charset="0"/>
              </a:rPr>
              <a:t>TM INDEN_LE, IAEA</a:t>
            </a:r>
            <a:endParaRPr lang="en-GB" dirty="0">
              <a:latin typeface="Calibri" panose="020F0502020204030204" pitchFamily="34" charset="0"/>
              <a:ea typeface="Dotum" panose="020B0503020000020004" pitchFamily="34" charset="-12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5578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31" grpId="0" animBg="1"/>
      <p:bldP spid="38" grpId="0" animBg="1"/>
      <p:bldP spid="15" grpId="0" animBg="1"/>
      <p:bldP spid="25" grpId="0"/>
      <p:bldP spid="30" grpId="0" animBg="1"/>
      <p:bldP spid="18" grpId="0" animBg="1"/>
      <p:bldP spid="28" grpId="0" animBg="1"/>
      <p:bldP spid="4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DCB920-0828-469F-A342-4107D840A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616" y="116632"/>
            <a:ext cx="7056784" cy="720080"/>
          </a:xfrm>
        </p:spPr>
        <p:txBody>
          <a:bodyPr/>
          <a:lstStyle/>
          <a:p>
            <a:r>
              <a:rPr lang="en-US" dirty="0" smtClean="0"/>
              <a:t>Reduced R-Matrix Analysis </a:t>
            </a:r>
            <a:endParaRPr lang="en-US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3F0991B0-0794-40F3-9612-5D4EC43A0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E1F4-0864-4028-A398-A3791DF09977}" type="slidenum">
              <a:rPr lang="de-AT" smtClean="0"/>
              <a:pPr/>
              <a:t>8</a:t>
            </a:fld>
            <a:endParaRPr lang="de-AT"/>
          </a:p>
        </p:txBody>
      </p:sp>
      <p:sp>
        <p:nvSpPr>
          <p:cNvPr id="4" name="Textfeld 3"/>
          <p:cNvSpPr txBox="1"/>
          <p:nvPr/>
        </p:nvSpPr>
        <p:spPr>
          <a:xfrm>
            <a:off x="539552" y="1052735"/>
            <a:ext cx="84703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smtClean="0">
                <a:solidFill>
                  <a:srgbClr val="006699"/>
                </a:solidFill>
              </a:rPr>
              <a:t>In </a:t>
            </a:r>
            <a:r>
              <a:rPr lang="de-AT" dirty="0" err="1" smtClean="0">
                <a:solidFill>
                  <a:srgbClr val="006699"/>
                </a:solidFill>
              </a:rPr>
              <a:t>general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it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is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difficult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to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consider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the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complete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system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of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reactions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for</a:t>
            </a:r>
            <a:r>
              <a:rPr lang="de-AT" dirty="0" smtClean="0">
                <a:solidFill>
                  <a:srgbClr val="006699"/>
                </a:solidFill>
              </a:rPr>
              <a:t> a  </a:t>
            </a:r>
            <a:r>
              <a:rPr lang="de-AT" dirty="0" err="1" smtClean="0">
                <a:solidFill>
                  <a:srgbClr val="006699"/>
                </a:solidFill>
              </a:rPr>
              <a:t>given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</a:p>
          <a:p>
            <a:r>
              <a:rPr lang="de-AT" dirty="0" err="1" smtClean="0">
                <a:solidFill>
                  <a:srgbClr val="006699"/>
                </a:solidFill>
              </a:rPr>
              <a:t>compound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nucleus</a:t>
            </a:r>
            <a:r>
              <a:rPr lang="de-AT" dirty="0" smtClean="0">
                <a:solidFill>
                  <a:srgbClr val="006699"/>
                </a:solidFill>
              </a:rPr>
              <a:t> – </a:t>
            </a:r>
            <a:r>
              <a:rPr lang="de-AT" dirty="0" err="1" smtClean="0">
                <a:solidFill>
                  <a:srgbClr val="006699"/>
                </a:solidFill>
              </a:rPr>
              <a:t>scarcity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of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data</a:t>
            </a:r>
            <a:r>
              <a:rPr lang="de-AT" dirty="0" smtClean="0">
                <a:solidFill>
                  <a:srgbClr val="006699"/>
                </a:solidFill>
              </a:rPr>
              <a:t>, not </a:t>
            </a:r>
            <a:r>
              <a:rPr lang="de-AT" dirty="0" err="1" smtClean="0">
                <a:solidFill>
                  <a:srgbClr val="006699"/>
                </a:solidFill>
              </a:rPr>
              <a:t>accessible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to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experiment</a:t>
            </a:r>
            <a:r>
              <a:rPr lang="de-AT" dirty="0" smtClean="0">
                <a:solidFill>
                  <a:srgbClr val="006699"/>
                </a:solidFill>
              </a:rPr>
              <a:t>, </a:t>
            </a:r>
            <a:r>
              <a:rPr lang="de-AT" dirty="0" err="1" smtClean="0">
                <a:solidFill>
                  <a:srgbClr val="006699"/>
                </a:solidFill>
              </a:rPr>
              <a:t>many</a:t>
            </a:r>
            <a:r>
              <a:rPr lang="de-AT" dirty="0" smtClean="0">
                <a:solidFill>
                  <a:srgbClr val="006699"/>
                </a:solidFill>
              </a:rPr>
              <a:t>-body </a:t>
            </a:r>
            <a:r>
              <a:rPr lang="de-AT" dirty="0" err="1" smtClean="0">
                <a:solidFill>
                  <a:srgbClr val="006699"/>
                </a:solidFill>
              </a:rPr>
              <a:t>channels</a:t>
            </a:r>
            <a:endParaRPr lang="de-AT" dirty="0">
              <a:solidFill>
                <a:srgbClr val="006699"/>
              </a:solidFill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539552" y="2045761"/>
            <a:ext cx="83581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err="1" smtClean="0">
                <a:solidFill>
                  <a:srgbClr val="006699"/>
                </a:solidFill>
              </a:rPr>
              <a:t>Only</a:t>
            </a:r>
            <a:r>
              <a:rPr lang="de-AT" dirty="0" smtClean="0">
                <a:solidFill>
                  <a:srgbClr val="006699"/>
                </a:solidFill>
              </a:rPr>
              <a:t> a </a:t>
            </a:r>
            <a:r>
              <a:rPr lang="de-AT" dirty="0" err="1" smtClean="0">
                <a:solidFill>
                  <a:srgbClr val="006699"/>
                </a:solidFill>
              </a:rPr>
              <a:t>selection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of</a:t>
            </a:r>
            <a:r>
              <a:rPr lang="de-AT" dirty="0" smtClean="0">
                <a:solidFill>
                  <a:srgbClr val="006699"/>
                </a:solidFill>
              </a:rPr>
              <a:t> open </a:t>
            </a:r>
            <a:r>
              <a:rPr lang="de-AT" dirty="0" err="1" smtClean="0">
                <a:solidFill>
                  <a:srgbClr val="006699"/>
                </a:solidFill>
              </a:rPr>
              <a:t>reaction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channels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is</a:t>
            </a:r>
            <a:r>
              <a:rPr lang="de-AT" dirty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considered</a:t>
            </a:r>
            <a:r>
              <a:rPr lang="de-AT" dirty="0" smtClean="0">
                <a:solidFill>
                  <a:srgbClr val="006699"/>
                </a:solidFill>
              </a:rPr>
              <a:t> – The S-matrix </a:t>
            </a:r>
            <a:r>
              <a:rPr lang="de-AT" dirty="0" err="1" smtClean="0">
                <a:solidFill>
                  <a:srgbClr val="006699"/>
                </a:solidFill>
              </a:rPr>
              <a:t>associated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with</a:t>
            </a:r>
            <a:endParaRPr lang="de-AT" dirty="0" smtClean="0">
              <a:solidFill>
                <a:srgbClr val="006699"/>
              </a:solidFill>
            </a:endParaRPr>
          </a:p>
          <a:p>
            <a:r>
              <a:rPr lang="de-AT" dirty="0" smtClean="0">
                <a:solidFill>
                  <a:srgbClr val="006699"/>
                </a:solidFill>
              </a:rPr>
              <a:t>The </a:t>
            </a:r>
            <a:r>
              <a:rPr lang="de-AT" dirty="0" err="1" smtClean="0">
                <a:solidFill>
                  <a:srgbClr val="006699"/>
                </a:solidFill>
              </a:rPr>
              <a:t>incomplete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system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is</a:t>
            </a:r>
            <a:r>
              <a:rPr lang="de-AT" dirty="0" smtClean="0">
                <a:solidFill>
                  <a:srgbClr val="006699"/>
                </a:solidFill>
              </a:rPr>
              <a:t> not </a:t>
            </a:r>
            <a:r>
              <a:rPr lang="de-AT" dirty="0" err="1" smtClean="0">
                <a:solidFill>
                  <a:srgbClr val="006699"/>
                </a:solidFill>
              </a:rPr>
              <a:t>unitary</a:t>
            </a:r>
            <a:r>
              <a:rPr lang="de-AT" dirty="0" smtClean="0">
                <a:solidFill>
                  <a:srgbClr val="006699"/>
                </a:solidFill>
              </a:rPr>
              <a:t> – </a:t>
            </a:r>
            <a:r>
              <a:rPr lang="de-AT" dirty="0" err="1" smtClean="0">
                <a:solidFill>
                  <a:srgbClr val="006699"/>
                </a:solidFill>
              </a:rPr>
              <a:t>equivalent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to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flux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loss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into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ignored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channels</a:t>
            </a:r>
            <a:r>
              <a:rPr lang="de-AT" dirty="0" smtClean="0">
                <a:solidFill>
                  <a:srgbClr val="006699"/>
                </a:solidFill>
              </a:rPr>
              <a:t>.</a:t>
            </a:r>
            <a:endParaRPr lang="de-AT" dirty="0">
              <a:solidFill>
                <a:srgbClr val="006699"/>
              </a:solidFill>
            </a:endParaRPr>
          </a:p>
        </p:txBody>
      </p:sp>
      <p:sp>
        <p:nvSpPr>
          <p:cNvPr id="8" name="Pfeil nach unten 7"/>
          <p:cNvSpPr/>
          <p:nvPr/>
        </p:nvSpPr>
        <p:spPr>
          <a:xfrm>
            <a:off x="4355976" y="1714153"/>
            <a:ext cx="298451" cy="34669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2" name="Pfeil nach unten 11"/>
          <p:cNvSpPr/>
          <p:nvPr/>
        </p:nvSpPr>
        <p:spPr>
          <a:xfrm>
            <a:off x="4355976" y="2780928"/>
            <a:ext cx="298451" cy="34669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9" name="Textfeld 8"/>
          <p:cNvSpPr txBox="1"/>
          <p:nvPr/>
        </p:nvSpPr>
        <p:spPr>
          <a:xfrm>
            <a:off x="1673079" y="3284984"/>
            <a:ext cx="5664243" cy="1015663"/>
          </a:xfrm>
          <a:prstGeom prst="rect">
            <a:avLst/>
          </a:prstGeom>
          <a:noFill/>
          <a:ln w="38100">
            <a:solidFill>
              <a:srgbClr val="006699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de-AT" sz="2400" b="1" dirty="0" err="1" smtClean="0">
                <a:solidFill>
                  <a:srgbClr val="006699"/>
                </a:solidFill>
              </a:rPr>
              <a:t>Reduced</a:t>
            </a:r>
            <a:r>
              <a:rPr lang="de-AT" sz="2400" b="1" dirty="0" smtClean="0">
                <a:solidFill>
                  <a:srgbClr val="006699"/>
                </a:solidFill>
              </a:rPr>
              <a:t> R-Matrix</a:t>
            </a:r>
          </a:p>
          <a:p>
            <a:pPr algn="ctr"/>
            <a:r>
              <a:rPr lang="de-AT" dirty="0" smtClean="0">
                <a:solidFill>
                  <a:srgbClr val="006699"/>
                </a:solidFill>
              </a:rPr>
              <a:t>R-matrix </a:t>
            </a:r>
            <a:r>
              <a:rPr lang="de-AT" dirty="0" err="1" smtClean="0">
                <a:solidFill>
                  <a:srgbClr val="006699"/>
                </a:solidFill>
              </a:rPr>
              <a:t>is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complex</a:t>
            </a:r>
            <a:r>
              <a:rPr lang="de-AT" dirty="0" smtClean="0">
                <a:solidFill>
                  <a:srgbClr val="006699"/>
                </a:solidFill>
              </a:rPr>
              <a:t>, </a:t>
            </a:r>
            <a:r>
              <a:rPr lang="de-AT" dirty="0" err="1" smtClean="0">
                <a:solidFill>
                  <a:srgbClr val="006699"/>
                </a:solidFill>
              </a:rPr>
              <a:t>imaginary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part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describes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flux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loss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into</a:t>
            </a:r>
            <a:endParaRPr lang="de-AT" dirty="0" smtClean="0">
              <a:solidFill>
                <a:srgbClr val="006699"/>
              </a:solidFill>
            </a:endParaRPr>
          </a:p>
          <a:p>
            <a:pPr algn="ctr"/>
            <a:r>
              <a:rPr lang="de-AT" dirty="0" err="1">
                <a:solidFill>
                  <a:srgbClr val="006699"/>
                </a:solidFill>
              </a:rPr>
              <a:t>i</a:t>
            </a:r>
            <a:r>
              <a:rPr lang="de-AT" dirty="0" err="1" smtClean="0">
                <a:solidFill>
                  <a:srgbClr val="006699"/>
                </a:solidFill>
              </a:rPr>
              <a:t>gnored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channels</a:t>
            </a:r>
            <a:r>
              <a:rPr lang="de-AT" dirty="0" smtClean="0">
                <a:solidFill>
                  <a:srgbClr val="006699"/>
                </a:solidFill>
              </a:rPr>
              <a:t> (Lane </a:t>
            </a:r>
            <a:r>
              <a:rPr lang="de-AT" dirty="0" err="1" smtClean="0">
                <a:solidFill>
                  <a:srgbClr val="006699"/>
                </a:solidFill>
              </a:rPr>
              <a:t>and</a:t>
            </a:r>
            <a:r>
              <a:rPr lang="de-AT" dirty="0" smtClean="0">
                <a:solidFill>
                  <a:srgbClr val="006699"/>
                </a:solidFill>
              </a:rPr>
              <a:t> Thomas,)</a:t>
            </a:r>
            <a:endParaRPr lang="de-AT" dirty="0">
              <a:solidFill>
                <a:srgbClr val="006699"/>
              </a:solidFill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1367644" y="4509120"/>
            <a:ext cx="6236644" cy="92333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de-AT" b="1" dirty="0" smtClean="0">
                <a:solidFill>
                  <a:srgbClr val="C00000"/>
                </a:solidFill>
              </a:rPr>
              <a:t>Open </a:t>
            </a:r>
            <a:r>
              <a:rPr lang="de-AT" b="1" dirty="0" err="1" smtClean="0">
                <a:solidFill>
                  <a:srgbClr val="C00000"/>
                </a:solidFill>
              </a:rPr>
              <a:t>problems</a:t>
            </a:r>
            <a:r>
              <a:rPr lang="de-AT" b="1" dirty="0" smtClean="0">
                <a:solidFill>
                  <a:srgbClr val="C00000"/>
                </a:solidFill>
              </a:rPr>
              <a:t>:</a:t>
            </a:r>
            <a:r>
              <a:rPr lang="de-AT" dirty="0" smtClean="0">
                <a:solidFill>
                  <a:srgbClr val="C00000"/>
                </a:solidFill>
              </a:rPr>
              <a:t> </a:t>
            </a:r>
          </a:p>
          <a:p>
            <a:r>
              <a:rPr lang="de-AT" dirty="0" smtClean="0">
                <a:solidFill>
                  <a:srgbClr val="C00000"/>
                </a:solidFill>
              </a:rPr>
              <a:t>- </a:t>
            </a:r>
            <a:r>
              <a:rPr lang="de-AT" dirty="0" err="1" smtClean="0">
                <a:solidFill>
                  <a:srgbClr val="C00000"/>
                </a:solidFill>
              </a:rPr>
              <a:t>parametrisation</a:t>
            </a:r>
            <a:r>
              <a:rPr lang="de-AT" dirty="0" smtClean="0">
                <a:solidFill>
                  <a:srgbClr val="C00000"/>
                </a:solidFill>
              </a:rPr>
              <a:t> </a:t>
            </a:r>
            <a:r>
              <a:rPr lang="de-AT" dirty="0" err="1" smtClean="0">
                <a:solidFill>
                  <a:srgbClr val="C00000"/>
                </a:solidFill>
              </a:rPr>
              <a:t>which</a:t>
            </a:r>
            <a:r>
              <a:rPr lang="de-AT" dirty="0" smtClean="0">
                <a:solidFill>
                  <a:srgbClr val="C00000"/>
                </a:solidFill>
              </a:rPr>
              <a:t> </a:t>
            </a:r>
            <a:r>
              <a:rPr lang="de-AT" dirty="0" err="1" smtClean="0">
                <a:solidFill>
                  <a:srgbClr val="C00000"/>
                </a:solidFill>
              </a:rPr>
              <a:t>accounts</a:t>
            </a:r>
            <a:r>
              <a:rPr lang="de-AT" dirty="0" smtClean="0">
                <a:solidFill>
                  <a:srgbClr val="C00000"/>
                </a:solidFill>
              </a:rPr>
              <a:t> </a:t>
            </a:r>
            <a:r>
              <a:rPr lang="de-AT" dirty="0" err="1" smtClean="0">
                <a:solidFill>
                  <a:srgbClr val="C00000"/>
                </a:solidFill>
              </a:rPr>
              <a:t>for</a:t>
            </a:r>
            <a:r>
              <a:rPr lang="de-AT" dirty="0" smtClean="0">
                <a:solidFill>
                  <a:srgbClr val="C00000"/>
                </a:solidFill>
              </a:rPr>
              <a:t> </a:t>
            </a:r>
            <a:r>
              <a:rPr lang="de-AT" dirty="0" err="1" smtClean="0">
                <a:solidFill>
                  <a:srgbClr val="C00000"/>
                </a:solidFill>
              </a:rPr>
              <a:t>thresholds</a:t>
            </a:r>
            <a:r>
              <a:rPr lang="de-AT" dirty="0" smtClean="0">
                <a:solidFill>
                  <a:srgbClr val="C00000"/>
                </a:solidFill>
              </a:rPr>
              <a:t> </a:t>
            </a:r>
            <a:r>
              <a:rPr lang="de-AT" dirty="0" err="1" smtClean="0">
                <a:solidFill>
                  <a:srgbClr val="C00000"/>
                </a:solidFill>
              </a:rPr>
              <a:t>of</a:t>
            </a:r>
            <a:r>
              <a:rPr lang="de-AT" dirty="0" smtClean="0">
                <a:solidFill>
                  <a:srgbClr val="C00000"/>
                </a:solidFill>
              </a:rPr>
              <a:t> </a:t>
            </a:r>
            <a:r>
              <a:rPr lang="de-AT" dirty="0" err="1" smtClean="0">
                <a:solidFill>
                  <a:srgbClr val="C00000"/>
                </a:solidFill>
              </a:rPr>
              <a:t>ignored</a:t>
            </a:r>
            <a:r>
              <a:rPr lang="de-AT" dirty="0" smtClean="0">
                <a:solidFill>
                  <a:srgbClr val="C00000"/>
                </a:solidFill>
              </a:rPr>
              <a:t> </a:t>
            </a:r>
            <a:r>
              <a:rPr lang="de-AT" dirty="0" err="1" smtClean="0">
                <a:solidFill>
                  <a:srgbClr val="C00000"/>
                </a:solidFill>
              </a:rPr>
              <a:t>states</a:t>
            </a:r>
            <a:endParaRPr lang="de-AT" dirty="0" smtClean="0">
              <a:solidFill>
                <a:srgbClr val="C00000"/>
              </a:solidFill>
            </a:endParaRPr>
          </a:p>
          <a:p>
            <a:r>
              <a:rPr lang="de-AT" dirty="0" smtClean="0">
                <a:solidFill>
                  <a:srgbClr val="C00000"/>
                </a:solidFill>
              </a:rPr>
              <a:t>- </a:t>
            </a:r>
            <a:r>
              <a:rPr lang="de-AT" dirty="0" err="1">
                <a:solidFill>
                  <a:srgbClr val="C00000"/>
                </a:solidFill>
              </a:rPr>
              <a:t>e</a:t>
            </a:r>
            <a:r>
              <a:rPr lang="de-AT" dirty="0" err="1" smtClean="0">
                <a:solidFill>
                  <a:srgbClr val="C00000"/>
                </a:solidFill>
              </a:rPr>
              <a:t>stimate</a:t>
            </a:r>
            <a:r>
              <a:rPr lang="de-AT" dirty="0" smtClean="0">
                <a:solidFill>
                  <a:srgbClr val="C00000"/>
                </a:solidFill>
              </a:rPr>
              <a:t> </a:t>
            </a:r>
            <a:r>
              <a:rPr lang="de-AT" dirty="0" err="1" smtClean="0">
                <a:solidFill>
                  <a:srgbClr val="C00000"/>
                </a:solidFill>
              </a:rPr>
              <a:t>of</a:t>
            </a:r>
            <a:r>
              <a:rPr lang="de-AT" dirty="0" smtClean="0">
                <a:solidFill>
                  <a:srgbClr val="C00000"/>
                </a:solidFill>
              </a:rPr>
              <a:t> </a:t>
            </a:r>
            <a:r>
              <a:rPr lang="de-AT" dirty="0" err="1" smtClean="0">
                <a:solidFill>
                  <a:srgbClr val="C00000"/>
                </a:solidFill>
              </a:rPr>
              <a:t>cross</a:t>
            </a:r>
            <a:r>
              <a:rPr lang="de-AT" dirty="0" smtClean="0">
                <a:solidFill>
                  <a:srgbClr val="C00000"/>
                </a:solidFill>
              </a:rPr>
              <a:t> </a:t>
            </a:r>
            <a:r>
              <a:rPr lang="de-AT" dirty="0" err="1" smtClean="0">
                <a:solidFill>
                  <a:srgbClr val="C00000"/>
                </a:solidFill>
              </a:rPr>
              <a:t>sections</a:t>
            </a:r>
            <a:r>
              <a:rPr lang="de-AT" dirty="0" smtClean="0">
                <a:solidFill>
                  <a:srgbClr val="C00000"/>
                </a:solidFill>
              </a:rPr>
              <a:t> </a:t>
            </a:r>
            <a:r>
              <a:rPr lang="de-AT" dirty="0" err="1" smtClean="0">
                <a:solidFill>
                  <a:srgbClr val="C00000"/>
                </a:solidFill>
              </a:rPr>
              <a:t>associated</a:t>
            </a:r>
            <a:r>
              <a:rPr lang="de-AT" dirty="0" smtClean="0">
                <a:solidFill>
                  <a:srgbClr val="C00000"/>
                </a:solidFill>
              </a:rPr>
              <a:t> </a:t>
            </a:r>
            <a:r>
              <a:rPr lang="de-AT" dirty="0" err="1" smtClean="0">
                <a:solidFill>
                  <a:srgbClr val="C00000"/>
                </a:solidFill>
              </a:rPr>
              <a:t>with</a:t>
            </a:r>
            <a:r>
              <a:rPr lang="de-AT" dirty="0" smtClean="0">
                <a:solidFill>
                  <a:srgbClr val="C00000"/>
                </a:solidFill>
              </a:rPr>
              <a:t> </a:t>
            </a:r>
            <a:r>
              <a:rPr lang="de-AT" dirty="0" err="1" smtClean="0">
                <a:solidFill>
                  <a:srgbClr val="C00000"/>
                </a:solidFill>
              </a:rPr>
              <a:t>ignored</a:t>
            </a:r>
            <a:r>
              <a:rPr lang="de-AT" dirty="0" smtClean="0">
                <a:solidFill>
                  <a:srgbClr val="C00000"/>
                </a:solidFill>
              </a:rPr>
              <a:t> </a:t>
            </a:r>
            <a:r>
              <a:rPr lang="de-AT" dirty="0" err="1" smtClean="0">
                <a:solidFill>
                  <a:srgbClr val="C00000"/>
                </a:solidFill>
              </a:rPr>
              <a:t>states</a:t>
            </a:r>
            <a:endParaRPr lang="de-AT" dirty="0">
              <a:solidFill>
                <a:srgbClr val="C00000"/>
              </a:solidFill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1223628" y="5733950"/>
            <a:ext cx="16545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err="1"/>
              <a:t>o</a:t>
            </a:r>
            <a:r>
              <a:rPr lang="de-AT" dirty="0" err="1" smtClean="0"/>
              <a:t>nly</a:t>
            </a:r>
            <a:r>
              <a:rPr lang="de-AT" dirty="0" smtClean="0"/>
              <a:t> form </a:t>
            </a:r>
            <a:r>
              <a:rPr lang="de-AT" dirty="0" err="1" smtClean="0"/>
              <a:t>used</a:t>
            </a:r>
            <a:r>
              <a:rPr lang="de-AT" dirty="0" smtClean="0"/>
              <a:t>:</a:t>
            </a:r>
            <a:endParaRPr lang="de-AT" dirty="0"/>
          </a:p>
        </p:txBody>
      </p:sp>
      <p:graphicFrame>
        <p:nvGraphicFramePr>
          <p:cNvPr id="16" name="Objek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5654834"/>
              </p:ext>
            </p:extLst>
          </p:nvPr>
        </p:nvGraphicFramePr>
        <p:xfrm>
          <a:off x="2907864" y="5597625"/>
          <a:ext cx="2024176" cy="6810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64" name="Formel" r:id="rId3" imgW="1358640" imgH="457200" progId="Equation.3">
                  <p:embed/>
                </p:oleObj>
              </mc:Choice>
              <mc:Fallback>
                <p:oleObj name="Formel" r:id="rId3" imgW="135864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07864" y="5597625"/>
                        <a:ext cx="2024176" cy="6810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feld 16"/>
          <p:cNvSpPr txBox="1"/>
          <p:nvPr/>
        </p:nvSpPr>
        <p:spPr>
          <a:xfrm>
            <a:off x="5220072" y="5478323"/>
            <a:ext cx="26413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600" dirty="0" smtClean="0"/>
              <a:t>Reich-Moore </a:t>
            </a:r>
            <a:r>
              <a:rPr lang="de-AT" sz="1600" dirty="0" err="1" smtClean="0"/>
              <a:t>parametrisation</a:t>
            </a:r>
            <a:endParaRPr lang="de-AT" sz="1600" dirty="0" smtClean="0"/>
          </a:p>
          <a:p>
            <a:r>
              <a:rPr lang="de-AT" sz="1600" dirty="0" err="1" smtClean="0"/>
              <a:t>used</a:t>
            </a:r>
            <a:r>
              <a:rPr lang="de-AT" sz="1600" dirty="0" smtClean="0"/>
              <a:t> </a:t>
            </a:r>
            <a:r>
              <a:rPr lang="de-AT" sz="1600" dirty="0" err="1" smtClean="0"/>
              <a:t>for</a:t>
            </a:r>
            <a:r>
              <a:rPr lang="de-AT" sz="1600" dirty="0" smtClean="0"/>
              <a:t> (</a:t>
            </a:r>
            <a:r>
              <a:rPr lang="de-AT" sz="1600" dirty="0" err="1" smtClean="0"/>
              <a:t>n,</a:t>
            </a:r>
            <a:r>
              <a:rPr lang="de-AT" sz="1600" dirty="0" err="1" smtClean="0">
                <a:latin typeface="Symbol" panose="05050102010706020507" pitchFamily="18" charset="2"/>
              </a:rPr>
              <a:t>g</a:t>
            </a:r>
            <a:r>
              <a:rPr lang="de-AT" sz="1600" dirty="0" smtClean="0"/>
              <a:t>) </a:t>
            </a:r>
            <a:r>
              <a:rPr lang="de-AT" sz="1600" dirty="0" err="1" smtClean="0"/>
              <a:t>reactions</a:t>
            </a:r>
            <a:r>
              <a:rPr lang="de-AT" sz="1600" dirty="0" smtClean="0"/>
              <a:t> – </a:t>
            </a:r>
            <a:r>
              <a:rPr lang="de-AT" sz="1600" dirty="0" err="1" smtClean="0"/>
              <a:t>no</a:t>
            </a:r>
            <a:r>
              <a:rPr lang="de-AT" sz="1600" dirty="0" smtClean="0"/>
              <a:t> </a:t>
            </a:r>
          </a:p>
          <a:p>
            <a:r>
              <a:rPr lang="de-AT" sz="1600" dirty="0" err="1" smtClean="0"/>
              <a:t>account</a:t>
            </a:r>
            <a:r>
              <a:rPr lang="de-AT" sz="1600" dirty="0" smtClean="0"/>
              <a:t> </a:t>
            </a:r>
            <a:r>
              <a:rPr lang="de-AT" sz="1600" dirty="0" err="1" smtClean="0"/>
              <a:t>of</a:t>
            </a:r>
            <a:r>
              <a:rPr lang="de-AT" sz="1600" dirty="0" smtClean="0"/>
              <a:t> </a:t>
            </a:r>
            <a:r>
              <a:rPr lang="de-AT" sz="1600" dirty="0" err="1" smtClean="0"/>
              <a:t>thresholds</a:t>
            </a:r>
            <a:endParaRPr lang="de-AT" sz="1600" dirty="0"/>
          </a:p>
        </p:txBody>
      </p:sp>
      <p:sp>
        <p:nvSpPr>
          <p:cNvPr id="19" name="Datumsplatzhalter 2">
            <a:extLst>
              <a:ext uri="{FF2B5EF4-FFF2-40B4-BE49-F238E27FC236}">
                <a16:creationId xmlns:a16="http://schemas.microsoft.com/office/drawing/2014/main" id="{B95123C4-6309-4C9D-B077-32208FC9EF75}"/>
              </a:ext>
            </a:extLst>
          </p:cNvPr>
          <p:cNvSpPr txBox="1">
            <a:spLocks/>
          </p:cNvSpPr>
          <p:nvPr/>
        </p:nvSpPr>
        <p:spPr>
          <a:xfrm>
            <a:off x="467544" y="6433737"/>
            <a:ext cx="18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rgbClr val="006699"/>
                </a:solidFill>
              </a:rPr>
              <a:t>H. Leeb</a:t>
            </a:r>
          </a:p>
          <a:p>
            <a:r>
              <a:rPr lang="de-DE" dirty="0" smtClean="0">
                <a:solidFill>
                  <a:srgbClr val="006699"/>
                </a:solidFill>
              </a:rPr>
              <a:t>June 23, 2022</a:t>
            </a:r>
            <a:endParaRPr lang="de-AT" dirty="0">
              <a:solidFill>
                <a:srgbClr val="006699"/>
              </a:solidFill>
            </a:endParaRPr>
          </a:p>
        </p:txBody>
      </p:sp>
      <p:sp>
        <p:nvSpPr>
          <p:cNvPr id="20" name="Fußzeilenplatzhalter 3">
            <a:extLst>
              <a:ext uri="{FF2B5EF4-FFF2-40B4-BE49-F238E27FC236}">
                <a16:creationId xmlns:a16="http://schemas.microsoft.com/office/drawing/2014/main" id="{73E73017-4212-4EAF-A7AE-8A6E5F0A9759}"/>
              </a:ext>
            </a:extLst>
          </p:cNvPr>
          <p:cNvSpPr txBox="1">
            <a:spLocks/>
          </p:cNvSpPr>
          <p:nvPr/>
        </p:nvSpPr>
        <p:spPr>
          <a:xfrm>
            <a:off x="2072056" y="6387846"/>
            <a:ext cx="5164240" cy="4569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dirty="0" smtClean="0">
                <a:solidFill>
                  <a:schemeClr val="accent1">
                    <a:lumMod val="75000"/>
                  </a:schemeClr>
                </a:solidFill>
              </a:rPr>
              <a:t>Progress in </a:t>
            </a:r>
            <a:r>
              <a:rPr lang="de-AT" dirty="0" err="1" smtClean="0">
                <a:solidFill>
                  <a:schemeClr val="accent1">
                    <a:lumMod val="75000"/>
                  </a:schemeClr>
                </a:solidFill>
              </a:rPr>
              <a:t>new</a:t>
            </a:r>
            <a:r>
              <a:rPr lang="de-AT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AT" dirty="0" err="1" smtClean="0">
                <a:solidFill>
                  <a:schemeClr val="accent1">
                    <a:lumMod val="75000"/>
                  </a:schemeClr>
                </a:solidFill>
              </a:rPr>
              <a:t>reduced</a:t>
            </a:r>
            <a:r>
              <a:rPr lang="de-AT" dirty="0" smtClean="0">
                <a:solidFill>
                  <a:schemeClr val="accent1">
                    <a:lumMod val="75000"/>
                  </a:schemeClr>
                </a:solidFill>
              </a:rPr>
              <a:t> R-matrix </a:t>
            </a:r>
            <a:r>
              <a:rPr lang="de-AT" dirty="0" err="1" smtClean="0">
                <a:solidFill>
                  <a:schemeClr val="accent1">
                    <a:lumMod val="75000"/>
                  </a:schemeClr>
                </a:solidFill>
              </a:rPr>
              <a:t>theory</a:t>
            </a:r>
            <a:endParaRPr lang="de-AT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de-AT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Dotum" panose="020B0503020000020004" pitchFamily="34" charset="-127"/>
                <a:cs typeface="Calibri" panose="020F0502020204030204" pitchFamily="34" charset="0"/>
              </a:rPr>
              <a:t>TM INDEN_LE, IAEA</a:t>
            </a:r>
            <a:endParaRPr lang="en-GB" dirty="0">
              <a:latin typeface="Calibri" panose="020F0502020204030204" pitchFamily="34" charset="0"/>
              <a:ea typeface="Dotum" panose="020B0503020000020004" pitchFamily="34" charset="-12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386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hteck 27"/>
          <p:cNvSpPr/>
          <p:nvPr/>
        </p:nvSpPr>
        <p:spPr>
          <a:xfrm>
            <a:off x="5076056" y="3746540"/>
            <a:ext cx="504056" cy="47454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7" name="Rechteck 26"/>
          <p:cNvSpPr/>
          <p:nvPr/>
        </p:nvSpPr>
        <p:spPr>
          <a:xfrm>
            <a:off x="5076056" y="3140968"/>
            <a:ext cx="504056" cy="4320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5" name="Rechteck 24"/>
          <p:cNvSpPr/>
          <p:nvPr/>
        </p:nvSpPr>
        <p:spPr>
          <a:xfrm>
            <a:off x="3467573" y="2536438"/>
            <a:ext cx="1302403" cy="150651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1" name="Rechteck 10"/>
          <p:cNvSpPr/>
          <p:nvPr/>
        </p:nvSpPr>
        <p:spPr>
          <a:xfrm>
            <a:off x="3467573" y="4051635"/>
            <a:ext cx="1302403" cy="103354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6" name="Rechteck 25"/>
          <p:cNvSpPr/>
          <p:nvPr/>
        </p:nvSpPr>
        <p:spPr>
          <a:xfrm rot="16200000">
            <a:off x="1992109" y="3634027"/>
            <a:ext cx="1030106" cy="187220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Textfeld 5"/>
          <p:cNvSpPr txBox="1"/>
          <p:nvPr/>
        </p:nvSpPr>
        <p:spPr>
          <a:xfrm>
            <a:off x="1630976" y="2500441"/>
            <a:ext cx="3172663" cy="29238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400" dirty="0"/>
              <a:t>R</a:t>
            </a:r>
            <a:r>
              <a:rPr lang="de-AT" sz="2400" baseline="-25000" dirty="0" smtClean="0"/>
              <a:t>11</a:t>
            </a:r>
            <a:r>
              <a:rPr lang="de-AT" sz="2400" dirty="0" smtClean="0"/>
              <a:t>   R</a:t>
            </a:r>
            <a:r>
              <a:rPr lang="de-AT" sz="2400" baseline="-25000" dirty="0" smtClean="0"/>
              <a:t>12</a:t>
            </a:r>
            <a:r>
              <a:rPr lang="de-AT" sz="2400" dirty="0" smtClean="0"/>
              <a:t>   …….    </a:t>
            </a:r>
            <a:r>
              <a:rPr lang="de-AT" sz="2400" dirty="0"/>
              <a:t>R</a:t>
            </a:r>
            <a:r>
              <a:rPr lang="de-AT" sz="2400" baseline="-25000" dirty="0" smtClean="0"/>
              <a:t>15</a:t>
            </a:r>
            <a:r>
              <a:rPr lang="de-AT" sz="2400" dirty="0" smtClean="0"/>
              <a:t> .. R</a:t>
            </a:r>
            <a:r>
              <a:rPr lang="de-AT" sz="2400" baseline="-25000" dirty="0" smtClean="0"/>
              <a:t>1n</a:t>
            </a:r>
          </a:p>
          <a:p>
            <a:r>
              <a:rPr lang="de-AT" sz="2400" dirty="0"/>
              <a:t>R</a:t>
            </a:r>
            <a:r>
              <a:rPr lang="de-AT" sz="2400" baseline="-25000" dirty="0" smtClean="0"/>
              <a:t>21</a:t>
            </a:r>
            <a:r>
              <a:rPr lang="de-AT" sz="2400" dirty="0" smtClean="0"/>
              <a:t>   R</a:t>
            </a:r>
            <a:r>
              <a:rPr lang="de-AT" sz="2400" baseline="-25000" dirty="0" smtClean="0"/>
              <a:t>22</a:t>
            </a:r>
            <a:r>
              <a:rPr lang="de-AT" sz="2400" dirty="0" smtClean="0"/>
              <a:t>   </a:t>
            </a:r>
            <a:r>
              <a:rPr lang="de-AT" sz="2400" dirty="0"/>
              <a:t>…….    R</a:t>
            </a:r>
            <a:r>
              <a:rPr lang="de-AT" sz="2400" baseline="-25000" dirty="0" smtClean="0"/>
              <a:t>25</a:t>
            </a:r>
            <a:r>
              <a:rPr lang="de-AT" sz="2400" dirty="0" smtClean="0"/>
              <a:t> .. R</a:t>
            </a:r>
            <a:r>
              <a:rPr lang="de-AT" sz="2400" baseline="-25000" dirty="0" smtClean="0"/>
              <a:t>2n</a:t>
            </a:r>
            <a:endParaRPr lang="de-AT" sz="2400" baseline="-25000" dirty="0"/>
          </a:p>
          <a:p>
            <a:r>
              <a:rPr lang="de-AT" sz="2400" dirty="0"/>
              <a:t>R</a:t>
            </a:r>
            <a:r>
              <a:rPr lang="de-AT" sz="2400" baseline="-25000" dirty="0" smtClean="0"/>
              <a:t>31</a:t>
            </a:r>
            <a:r>
              <a:rPr lang="de-AT" sz="2400" dirty="0" smtClean="0"/>
              <a:t>   R</a:t>
            </a:r>
            <a:r>
              <a:rPr lang="de-AT" sz="2400" baseline="-25000" dirty="0" smtClean="0"/>
              <a:t>32</a:t>
            </a:r>
            <a:r>
              <a:rPr lang="de-AT" sz="2400" dirty="0" smtClean="0"/>
              <a:t>   </a:t>
            </a:r>
            <a:r>
              <a:rPr lang="de-AT" sz="2400" dirty="0"/>
              <a:t>…….    R</a:t>
            </a:r>
            <a:r>
              <a:rPr lang="de-AT" sz="2400" baseline="-25000" dirty="0" smtClean="0"/>
              <a:t>35</a:t>
            </a:r>
            <a:r>
              <a:rPr lang="de-AT" sz="2400" dirty="0" smtClean="0"/>
              <a:t> .. R</a:t>
            </a:r>
            <a:r>
              <a:rPr lang="de-AT" sz="2400" baseline="-25000" dirty="0" smtClean="0"/>
              <a:t>3n</a:t>
            </a:r>
          </a:p>
          <a:p>
            <a:r>
              <a:rPr lang="de-AT" sz="2400" dirty="0"/>
              <a:t>R</a:t>
            </a:r>
            <a:r>
              <a:rPr lang="de-AT" sz="2400" baseline="-25000" dirty="0" smtClean="0"/>
              <a:t>41</a:t>
            </a:r>
            <a:r>
              <a:rPr lang="de-AT" sz="2400" dirty="0" smtClean="0"/>
              <a:t>   </a:t>
            </a:r>
            <a:r>
              <a:rPr lang="de-AT" sz="2400" dirty="0"/>
              <a:t>R</a:t>
            </a:r>
            <a:r>
              <a:rPr lang="de-AT" sz="2400" baseline="-25000" dirty="0" smtClean="0"/>
              <a:t>42</a:t>
            </a:r>
            <a:r>
              <a:rPr lang="de-AT" sz="2400" dirty="0" smtClean="0"/>
              <a:t>   …….    R</a:t>
            </a:r>
            <a:r>
              <a:rPr lang="de-AT" sz="2400" baseline="-25000" dirty="0" smtClean="0"/>
              <a:t>45</a:t>
            </a:r>
            <a:r>
              <a:rPr lang="de-AT" sz="2400" dirty="0" smtClean="0"/>
              <a:t> .. R</a:t>
            </a:r>
            <a:r>
              <a:rPr lang="de-AT" sz="2400" baseline="-25000" dirty="0" smtClean="0"/>
              <a:t>4n</a:t>
            </a:r>
          </a:p>
          <a:p>
            <a:r>
              <a:rPr lang="de-AT" sz="2400" dirty="0" smtClean="0"/>
              <a:t>R</a:t>
            </a:r>
            <a:r>
              <a:rPr lang="de-AT" sz="2400" baseline="-25000" dirty="0" smtClean="0"/>
              <a:t>51</a:t>
            </a:r>
            <a:r>
              <a:rPr lang="de-AT" sz="2400" dirty="0" smtClean="0"/>
              <a:t>   </a:t>
            </a:r>
            <a:r>
              <a:rPr lang="de-AT" sz="2400" dirty="0"/>
              <a:t>R</a:t>
            </a:r>
            <a:r>
              <a:rPr lang="de-AT" sz="2400" baseline="-25000" dirty="0" smtClean="0"/>
              <a:t>52</a:t>
            </a:r>
            <a:r>
              <a:rPr lang="de-AT" sz="2400" dirty="0" smtClean="0"/>
              <a:t>   </a:t>
            </a:r>
            <a:r>
              <a:rPr lang="de-AT" sz="2400" dirty="0"/>
              <a:t>…….    R</a:t>
            </a:r>
            <a:r>
              <a:rPr lang="de-AT" sz="2400" baseline="-25000" dirty="0" smtClean="0"/>
              <a:t>55</a:t>
            </a:r>
            <a:r>
              <a:rPr lang="de-AT" sz="2400" dirty="0" smtClean="0"/>
              <a:t> .. R</a:t>
            </a:r>
            <a:r>
              <a:rPr lang="de-AT" sz="2400" baseline="-25000" dirty="0" smtClean="0"/>
              <a:t>5n</a:t>
            </a:r>
            <a:endParaRPr lang="de-AT" sz="2400" baseline="-25000" dirty="0"/>
          </a:p>
          <a:p>
            <a:r>
              <a:rPr lang="de-AT" sz="2400" dirty="0" smtClean="0"/>
              <a:t>…      …    …….     …  ..   …</a:t>
            </a:r>
          </a:p>
          <a:p>
            <a:r>
              <a:rPr lang="de-AT" sz="2400" dirty="0"/>
              <a:t>R</a:t>
            </a:r>
            <a:r>
              <a:rPr lang="de-AT" sz="2400" baseline="-25000" dirty="0" smtClean="0"/>
              <a:t>n1</a:t>
            </a:r>
            <a:r>
              <a:rPr lang="de-AT" sz="2400" dirty="0" smtClean="0"/>
              <a:t>   R</a:t>
            </a:r>
            <a:r>
              <a:rPr lang="de-AT" sz="2400" baseline="-25000" dirty="0" smtClean="0"/>
              <a:t>n2</a:t>
            </a:r>
            <a:r>
              <a:rPr lang="de-AT" sz="2400" dirty="0" smtClean="0"/>
              <a:t>   </a:t>
            </a:r>
            <a:r>
              <a:rPr lang="de-AT" sz="2400" dirty="0"/>
              <a:t>…….    R</a:t>
            </a:r>
            <a:r>
              <a:rPr lang="de-AT" sz="2400" baseline="-25000" dirty="0" smtClean="0"/>
              <a:t>n5</a:t>
            </a:r>
            <a:r>
              <a:rPr lang="de-AT" sz="2400" dirty="0" smtClean="0"/>
              <a:t> .. </a:t>
            </a:r>
            <a:r>
              <a:rPr lang="de-AT" sz="2400" dirty="0" err="1"/>
              <a:t>R</a:t>
            </a:r>
            <a:r>
              <a:rPr lang="de-AT" sz="2400" baseline="-25000" dirty="0" err="1" smtClean="0"/>
              <a:t>nn</a:t>
            </a:r>
            <a:endParaRPr lang="de-AT" sz="2400" baseline="-25000" dirty="0"/>
          </a:p>
          <a:p>
            <a:endParaRPr lang="de-AT" sz="2400" baseline="-25000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15616" y="188640"/>
            <a:ext cx="7056784" cy="720080"/>
          </a:xfrm>
        </p:spPr>
        <p:txBody>
          <a:bodyPr/>
          <a:lstStyle/>
          <a:p>
            <a:r>
              <a:rPr lang="en-GB" sz="2800" dirty="0"/>
              <a:t>Development of adequate </a:t>
            </a:r>
            <a:r>
              <a:rPr lang="en-GB" sz="2800" dirty="0" smtClean="0"/>
              <a:t/>
            </a:r>
            <a:br>
              <a:rPr lang="en-GB" sz="2800" dirty="0" smtClean="0"/>
            </a:br>
            <a:r>
              <a:rPr lang="en-GB" sz="2800" dirty="0" smtClean="0"/>
              <a:t>reduced </a:t>
            </a:r>
            <a:r>
              <a:rPr lang="en-GB" sz="2800" dirty="0"/>
              <a:t>R-matrix parametrisation</a:t>
            </a:r>
            <a:endParaRPr lang="de-AT" sz="2800" dirty="0"/>
          </a:p>
        </p:txBody>
      </p:sp>
      <p:sp>
        <p:nvSpPr>
          <p:cNvPr id="8" name="Foliennummernplatzhalter 10"/>
          <p:cNvSpPr>
            <a:spLocks noGrp="1"/>
          </p:cNvSpPr>
          <p:nvPr>
            <p:ph type="sldNum" sz="quarter" idx="12"/>
          </p:nvPr>
        </p:nvSpPr>
        <p:spPr>
          <a:xfrm>
            <a:off x="8540704" y="6422851"/>
            <a:ext cx="398384" cy="365125"/>
          </a:xfrm>
        </p:spPr>
        <p:txBody>
          <a:bodyPr/>
          <a:lstStyle/>
          <a:p>
            <a:fld id="{30BFE1F4-0864-4028-A398-A3791DF09977}" type="slidenum">
              <a:rPr lang="de-AT" sz="1100" smtClean="0"/>
              <a:pPr/>
              <a:t>9</a:t>
            </a:fld>
            <a:endParaRPr lang="de-AT" sz="1100" dirty="0"/>
          </a:p>
        </p:txBody>
      </p:sp>
      <p:sp>
        <p:nvSpPr>
          <p:cNvPr id="4" name="Eckige Klammer links/rechts 3"/>
          <p:cNvSpPr/>
          <p:nvPr/>
        </p:nvSpPr>
        <p:spPr>
          <a:xfrm>
            <a:off x="1432407" y="2346626"/>
            <a:ext cx="3456384" cy="2787406"/>
          </a:xfrm>
          <a:prstGeom prst="bracket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                                                   </a:t>
            </a:r>
            <a:endParaRPr lang="de-AT" dirty="0"/>
          </a:p>
        </p:txBody>
      </p:sp>
      <p:sp>
        <p:nvSpPr>
          <p:cNvPr id="7" name="Textfeld 6"/>
          <p:cNvSpPr txBox="1"/>
          <p:nvPr/>
        </p:nvSpPr>
        <p:spPr>
          <a:xfrm>
            <a:off x="352298" y="3392597"/>
            <a:ext cx="84350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4000" b="1" dirty="0" smtClean="0"/>
              <a:t>R =</a:t>
            </a:r>
            <a:endParaRPr lang="de-AT" sz="4000" b="1" dirty="0"/>
          </a:p>
        </p:txBody>
      </p:sp>
      <p:sp>
        <p:nvSpPr>
          <p:cNvPr id="9" name="Rechteck 8"/>
          <p:cNvSpPr/>
          <p:nvPr/>
        </p:nvSpPr>
        <p:spPr>
          <a:xfrm>
            <a:off x="1571058" y="2536438"/>
            <a:ext cx="1872208" cy="1506511"/>
          </a:xfrm>
          <a:prstGeom prst="rect">
            <a:avLst/>
          </a:prstGeom>
          <a:solidFill>
            <a:srgbClr val="66CCFF">
              <a:alpha val="2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0" name="Textfeld 9"/>
          <p:cNvSpPr txBox="1"/>
          <p:nvPr/>
        </p:nvSpPr>
        <p:spPr>
          <a:xfrm>
            <a:off x="1450302" y="1102194"/>
            <a:ext cx="25811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de-AT" sz="2400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</a:t>
            </a:r>
            <a:r>
              <a:rPr lang="de-AT" sz="24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b="1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de-AT" sz="2400" baseline="-25000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rr</a:t>
            </a:r>
            <a:r>
              <a:rPr lang="de-AT" sz="2400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-submatrix</a:t>
            </a:r>
            <a:r>
              <a:rPr lang="de-AT" sz="24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14" name="Gerade Verbindung mit Pfeil 13"/>
          <p:cNvCxnSpPr>
            <a:stCxn id="10" idx="2"/>
            <a:endCxn id="9" idx="0"/>
          </p:cNvCxnSpPr>
          <p:nvPr/>
        </p:nvCxnSpPr>
        <p:spPr>
          <a:xfrm flipH="1">
            <a:off x="2507162" y="1563859"/>
            <a:ext cx="233718" cy="972579"/>
          </a:xfrm>
          <a:prstGeom prst="straightConnector1">
            <a:avLst/>
          </a:prstGeom>
          <a:ln w="38100">
            <a:solidFill>
              <a:srgbClr val="00669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feld 14"/>
          <p:cNvSpPr txBox="1"/>
          <p:nvPr/>
        </p:nvSpPr>
        <p:spPr>
          <a:xfrm>
            <a:off x="794245" y="5424318"/>
            <a:ext cx="2084225" cy="83099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de-AT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AT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complete</a:t>
            </a:r>
            <a:r>
              <a:rPr lang="de-AT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de-AT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R-matrix</a:t>
            </a:r>
            <a:endParaRPr lang="de-AT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Gerade Verbindung mit Pfeil 15"/>
          <p:cNvCxnSpPr/>
          <p:nvPr/>
        </p:nvCxnSpPr>
        <p:spPr>
          <a:xfrm flipH="1" flipV="1">
            <a:off x="544404" y="3950044"/>
            <a:ext cx="651395" cy="149002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feld 11"/>
          <p:cNvSpPr txBox="1"/>
          <p:nvPr/>
        </p:nvSpPr>
        <p:spPr>
          <a:xfrm>
            <a:off x="3707025" y="5440072"/>
            <a:ext cx="212590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AT" sz="24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de-AT" sz="2400" baseline="-250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ee</a:t>
            </a:r>
            <a:r>
              <a:rPr lang="de-AT" sz="24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de-AT" sz="2400" dirty="0" err="1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liminated</a:t>
            </a:r>
            <a:endParaRPr lang="de-AT" sz="2400" dirty="0" smtClean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AT" sz="2400" dirty="0" err="1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channels</a:t>
            </a:r>
            <a:endParaRPr lang="de-AT" sz="24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5076056" y="1148361"/>
            <a:ext cx="405591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400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Maintaining</a:t>
            </a:r>
            <a:r>
              <a:rPr lang="de-AT" sz="24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AT" sz="24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S-matrix </a:t>
            </a:r>
          </a:p>
          <a:p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de-AT" sz="2400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lements</a:t>
            </a:r>
            <a:r>
              <a:rPr lang="de-AT" sz="24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de-AT" sz="2400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de-AT" sz="24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de-AT" sz="2400" baseline="-25000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rr</a:t>
            </a:r>
            <a:r>
              <a:rPr lang="de-AT" sz="24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equivalent</a:t>
            </a:r>
            <a:r>
              <a:rPr lang="de-AT" sz="24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de-AT" sz="2400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leads</a:t>
            </a:r>
            <a:r>
              <a:rPr lang="de-AT" sz="24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AT" sz="24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following</a:t>
            </a:r>
            <a:r>
              <a:rPr lang="de-AT" sz="24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de-AT" sz="2400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elationship</a:t>
            </a:r>
            <a:r>
              <a:rPr lang="de-AT" sz="24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AT" sz="2400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Lane&amp;Thomas</a:t>
            </a:r>
            <a:r>
              <a:rPr lang="de-AT" sz="24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de-AT" sz="2400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7" name="Objek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8667797"/>
              </p:ext>
            </p:extLst>
          </p:nvPr>
        </p:nvGraphicFramePr>
        <p:xfrm>
          <a:off x="5113025" y="3009275"/>
          <a:ext cx="3851463" cy="12838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6" name="Equation" r:id="rId4" imgW="1866600" imgH="622080" progId="Equation.DSMT4">
                  <p:embed/>
                </p:oleObj>
              </mc:Choice>
              <mc:Fallback>
                <p:oleObj name="Equation" r:id="rId4" imgW="1866600" imgH="6220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113025" y="3009275"/>
                        <a:ext cx="3851463" cy="12838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Datumsplatzhalter 2">
            <a:extLst>
              <a:ext uri="{FF2B5EF4-FFF2-40B4-BE49-F238E27FC236}">
                <a16:creationId xmlns:a16="http://schemas.microsoft.com/office/drawing/2014/main" id="{B95123C4-6309-4C9D-B077-32208FC9EF75}"/>
              </a:ext>
            </a:extLst>
          </p:cNvPr>
          <p:cNvSpPr txBox="1">
            <a:spLocks/>
          </p:cNvSpPr>
          <p:nvPr/>
        </p:nvSpPr>
        <p:spPr>
          <a:xfrm>
            <a:off x="467544" y="6433737"/>
            <a:ext cx="18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rgbClr val="006699"/>
                </a:solidFill>
              </a:rPr>
              <a:t>H. Leeb</a:t>
            </a:r>
          </a:p>
          <a:p>
            <a:r>
              <a:rPr lang="de-DE" dirty="0" smtClean="0">
                <a:solidFill>
                  <a:srgbClr val="006699"/>
                </a:solidFill>
              </a:rPr>
              <a:t>June 23, 2022</a:t>
            </a:r>
            <a:endParaRPr lang="de-AT" dirty="0">
              <a:solidFill>
                <a:srgbClr val="006699"/>
              </a:solidFill>
            </a:endParaRPr>
          </a:p>
        </p:txBody>
      </p:sp>
      <p:sp>
        <p:nvSpPr>
          <p:cNvPr id="31" name="Fußzeilenplatzhalter 3">
            <a:extLst>
              <a:ext uri="{FF2B5EF4-FFF2-40B4-BE49-F238E27FC236}">
                <a16:creationId xmlns:a16="http://schemas.microsoft.com/office/drawing/2014/main" id="{73E73017-4212-4EAF-A7AE-8A6E5F0A9759}"/>
              </a:ext>
            </a:extLst>
          </p:cNvPr>
          <p:cNvSpPr txBox="1">
            <a:spLocks/>
          </p:cNvSpPr>
          <p:nvPr/>
        </p:nvSpPr>
        <p:spPr>
          <a:xfrm>
            <a:off x="2072056" y="6387846"/>
            <a:ext cx="5164240" cy="4569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dirty="0" smtClean="0">
                <a:solidFill>
                  <a:schemeClr val="accent1">
                    <a:lumMod val="75000"/>
                  </a:schemeClr>
                </a:solidFill>
              </a:rPr>
              <a:t>Progress in </a:t>
            </a:r>
            <a:r>
              <a:rPr lang="de-AT" dirty="0" err="1" smtClean="0">
                <a:solidFill>
                  <a:schemeClr val="accent1">
                    <a:lumMod val="75000"/>
                  </a:schemeClr>
                </a:solidFill>
              </a:rPr>
              <a:t>new</a:t>
            </a:r>
            <a:r>
              <a:rPr lang="de-AT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AT" dirty="0" err="1" smtClean="0">
                <a:solidFill>
                  <a:schemeClr val="accent1">
                    <a:lumMod val="75000"/>
                  </a:schemeClr>
                </a:solidFill>
              </a:rPr>
              <a:t>reduced</a:t>
            </a:r>
            <a:r>
              <a:rPr lang="de-AT" dirty="0" smtClean="0">
                <a:solidFill>
                  <a:schemeClr val="accent1">
                    <a:lumMod val="75000"/>
                  </a:schemeClr>
                </a:solidFill>
              </a:rPr>
              <a:t> R-matrix </a:t>
            </a:r>
            <a:r>
              <a:rPr lang="de-AT" dirty="0" err="1" smtClean="0">
                <a:solidFill>
                  <a:schemeClr val="accent1">
                    <a:lumMod val="75000"/>
                  </a:schemeClr>
                </a:solidFill>
              </a:rPr>
              <a:t>theory</a:t>
            </a:r>
            <a:endParaRPr lang="de-AT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de-AT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Dotum" panose="020B0503020000020004" pitchFamily="34" charset="-127"/>
                <a:cs typeface="Calibri" panose="020F0502020204030204" pitchFamily="34" charset="0"/>
              </a:rPr>
              <a:t>TM INDEN_LE, IAEA</a:t>
            </a:r>
            <a:endParaRPr lang="en-GB" dirty="0">
              <a:latin typeface="Calibri" panose="020F0502020204030204" pitchFamily="34" charset="0"/>
              <a:ea typeface="Dotum" panose="020B0503020000020004" pitchFamily="34" charset="-12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4603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/>
          <p:cNvSpPr/>
          <p:nvPr/>
        </p:nvSpPr>
        <p:spPr>
          <a:xfrm>
            <a:off x="4644008" y="2616770"/>
            <a:ext cx="4032448" cy="225238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15616" y="188640"/>
            <a:ext cx="7056784" cy="720080"/>
          </a:xfrm>
        </p:spPr>
        <p:txBody>
          <a:bodyPr/>
          <a:lstStyle/>
          <a:p>
            <a:r>
              <a:rPr lang="de-AT" sz="2800" dirty="0" err="1" smtClean="0"/>
              <a:t>Reduced</a:t>
            </a:r>
            <a:r>
              <a:rPr lang="de-AT" sz="2800" dirty="0" smtClean="0"/>
              <a:t> R-Matrix </a:t>
            </a:r>
            <a:r>
              <a:rPr lang="de-AT" sz="2800" dirty="0" err="1" smtClean="0"/>
              <a:t>Formalism</a:t>
            </a:r>
            <a:endParaRPr lang="de-AT" sz="2800" dirty="0"/>
          </a:p>
        </p:txBody>
      </p:sp>
      <p:sp>
        <p:nvSpPr>
          <p:cNvPr id="8" name="Foliennummernplatzhalter 10"/>
          <p:cNvSpPr>
            <a:spLocks noGrp="1"/>
          </p:cNvSpPr>
          <p:nvPr>
            <p:ph type="sldNum" sz="quarter" idx="12"/>
          </p:nvPr>
        </p:nvSpPr>
        <p:spPr>
          <a:xfrm>
            <a:off x="8540704" y="6422851"/>
            <a:ext cx="398384" cy="365125"/>
          </a:xfrm>
        </p:spPr>
        <p:txBody>
          <a:bodyPr/>
          <a:lstStyle/>
          <a:p>
            <a:fld id="{30BFE1F4-0864-4028-A398-A3791DF09977}" type="slidenum">
              <a:rPr lang="de-AT" sz="1100" smtClean="0"/>
              <a:pPr/>
              <a:t>10</a:t>
            </a:fld>
            <a:endParaRPr lang="de-AT" sz="1100" dirty="0"/>
          </a:p>
        </p:txBody>
      </p:sp>
      <p:graphicFrame>
        <p:nvGraphicFramePr>
          <p:cNvPr id="4" name="Obj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9640368"/>
              </p:ext>
            </p:extLst>
          </p:nvPr>
        </p:nvGraphicFramePr>
        <p:xfrm>
          <a:off x="1112838" y="1049338"/>
          <a:ext cx="7138987" cy="3878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81" name="Equation" r:id="rId4" imgW="3504960" imgH="1904760" progId="Equation.DSMT4">
                  <p:embed/>
                </p:oleObj>
              </mc:Choice>
              <mc:Fallback>
                <p:oleObj name="Equation" r:id="rId4" imgW="3504960" imgH="19047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12838" y="1049338"/>
                        <a:ext cx="7138987" cy="38782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/>
          <p:cNvSpPr/>
          <p:nvPr/>
        </p:nvSpPr>
        <p:spPr>
          <a:xfrm>
            <a:off x="4020650" y="1112387"/>
            <a:ext cx="1008112" cy="72008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cxnSp>
        <p:nvCxnSpPr>
          <p:cNvPr id="10" name="Gerade Verbindung mit Pfeil 9"/>
          <p:cNvCxnSpPr/>
          <p:nvPr/>
        </p:nvCxnSpPr>
        <p:spPr>
          <a:xfrm flipH="1">
            <a:off x="3419872" y="1832467"/>
            <a:ext cx="600778" cy="784304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feld 10"/>
          <p:cNvSpPr txBox="1"/>
          <p:nvPr/>
        </p:nvSpPr>
        <p:spPr>
          <a:xfrm>
            <a:off x="755576" y="5046275"/>
            <a:ext cx="755847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400" b="1" dirty="0" err="1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de-AT" sz="2400" b="1" dirty="0" err="1" smtClean="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roperty</a:t>
            </a:r>
            <a:r>
              <a:rPr lang="de-AT" sz="2400" b="1" dirty="0" smtClean="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b="1" dirty="0" err="1" smtClean="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AT" sz="2400" b="1" dirty="0" smtClean="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</a:t>
            </a:r>
            <a:r>
              <a:rPr lang="de-AT" sz="2400" dirty="0" smtClean="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AT" sz="2400" dirty="0" err="1" smtClean="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</a:t>
            </a:r>
            <a:r>
              <a:rPr lang="de-AT" sz="2400" dirty="0" smtClean="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):</a:t>
            </a:r>
          </a:p>
          <a:p>
            <a:r>
              <a:rPr lang="de-AT" sz="2000" dirty="0" err="1" smtClean="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complex</a:t>
            </a:r>
            <a:r>
              <a:rPr lang="de-AT" sz="2000" dirty="0" smtClean="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000" dirty="0" err="1" smtClean="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above</a:t>
            </a:r>
            <a:r>
              <a:rPr lang="de-AT" sz="2000" dirty="0" smtClean="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000" dirty="0" err="1" smtClean="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threshold</a:t>
            </a:r>
            <a:r>
              <a:rPr lang="de-AT" sz="2000" dirty="0" smtClean="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000" dirty="0" err="1" smtClean="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AT" sz="2000" dirty="0" smtClean="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000" dirty="0" err="1" smtClean="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channel</a:t>
            </a:r>
            <a:r>
              <a:rPr lang="de-AT" sz="2000" dirty="0" smtClean="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       </a:t>
            </a:r>
            <a:r>
              <a:rPr lang="de-AT" sz="2000" dirty="0" smtClean="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de-AT" sz="2000" dirty="0" err="1" smtClean="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</a:t>
            </a:r>
            <a:r>
              <a:rPr lang="de-AT" sz="2000" baseline="-25000" dirty="0" err="1" smtClean="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red</a:t>
            </a:r>
            <a:r>
              <a:rPr lang="de-AT" sz="2000" dirty="0" smtClean="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-matrix </a:t>
            </a:r>
            <a:r>
              <a:rPr lang="de-AT" sz="2000" dirty="0" err="1" smtClean="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complex</a:t>
            </a:r>
            <a:endParaRPr lang="de-AT" sz="2000" dirty="0" smtClean="0">
              <a:solidFill>
                <a:srgbClr val="4F81B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AT" sz="2000" dirty="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de-AT" sz="2000" dirty="0" smtClean="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eal         </a:t>
            </a:r>
            <a:r>
              <a:rPr lang="de-AT" sz="2000" dirty="0" err="1" smtClean="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below</a:t>
            </a:r>
            <a:r>
              <a:rPr lang="de-AT" sz="2000" dirty="0" smtClean="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000" dirty="0" err="1" smtClean="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threshhold</a:t>
            </a:r>
            <a:r>
              <a:rPr lang="de-AT" sz="2000" dirty="0" smtClean="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000" dirty="0" err="1" smtClean="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AT" sz="2000" dirty="0" smtClean="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000" dirty="0" err="1" smtClean="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channel</a:t>
            </a:r>
            <a:r>
              <a:rPr lang="de-AT" sz="2000" dirty="0" smtClean="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     </a:t>
            </a:r>
            <a:r>
              <a:rPr lang="de-AT" sz="2000" dirty="0" smtClean="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de-AT" sz="2000" dirty="0" err="1" smtClean="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</a:t>
            </a:r>
            <a:r>
              <a:rPr lang="de-AT" sz="2000" baseline="-25000" dirty="0" err="1" smtClean="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red</a:t>
            </a:r>
            <a:r>
              <a:rPr lang="de-AT" sz="2000" dirty="0" smtClean="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-matrix real</a:t>
            </a:r>
            <a:endParaRPr lang="de-AT" sz="2000" dirty="0">
              <a:solidFill>
                <a:srgbClr val="4F81B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4669911" y="3769483"/>
            <a:ext cx="40065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AT" dirty="0" err="1"/>
              <a:t>p</a:t>
            </a:r>
            <a:r>
              <a:rPr lang="de-AT" dirty="0" err="1" smtClean="0"/>
              <a:t>arametrisation</a:t>
            </a:r>
            <a:r>
              <a:rPr lang="de-AT" dirty="0" smtClean="0"/>
              <a:t> </a:t>
            </a:r>
            <a:r>
              <a:rPr lang="de-AT" dirty="0" err="1" smtClean="0"/>
              <a:t>of</a:t>
            </a:r>
            <a:r>
              <a:rPr lang="de-AT" dirty="0" smtClean="0"/>
              <a:t> </a:t>
            </a:r>
            <a:r>
              <a:rPr lang="de-AT" dirty="0" err="1" smtClean="0"/>
              <a:t>reduced</a:t>
            </a:r>
            <a:r>
              <a:rPr lang="de-AT" dirty="0" smtClean="0"/>
              <a:t> R-matrix </a:t>
            </a:r>
            <a:r>
              <a:rPr lang="de-AT" dirty="0" err="1" smtClean="0"/>
              <a:t>with</a:t>
            </a:r>
            <a:r>
              <a:rPr lang="de-AT" dirty="0" smtClean="0"/>
              <a:t> </a:t>
            </a:r>
            <a:r>
              <a:rPr lang="de-AT" dirty="0" err="1" smtClean="0"/>
              <a:t>correct</a:t>
            </a:r>
            <a:r>
              <a:rPr lang="de-AT" dirty="0" smtClean="0"/>
              <a:t> </a:t>
            </a:r>
            <a:r>
              <a:rPr lang="de-AT" dirty="0" err="1" smtClean="0"/>
              <a:t>threshold</a:t>
            </a:r>
            <a:r>
              <a:rPr lang="de-AT" dirty="0" smtClean="0"/>
              <a:t> </a:t>
            </a:r>
            <a:r>
              <a:rPr lang="de-AT" dirty="0" err="1" smtClean="0"/>
              <a:t>behaviour</a:t>
            </a:r>
            <a:r>
              <a:rPr lang="de-AT" dirty="0"/>
              <a:t> </a:t>
            </a:r>
            <a:r>
              <a:rPr lang="de-AT" dirty="0" err="1" smtClean="0"/>
              <a:t>exact</a:t>
            </a:r>
            <a:r>
              <a:rPr lang="de-AT" dirty="0" smtClean="0"/>
              <a:t> </a:t>
            </a:r>
            <a:r>
              <a:rPr lang="de-AT" dirty="0" err="1" smtClean="0"/>
              <a:t>for</a:t>
            </a:r>
            <a:r>
              <a:rPr lang="de-AT" dirty="0" smtClean="0"/>
              <a:t> </a:t>
            </a:r>
            <a:r>
              <a:rPr lang="de-AT" dirty="0" err="1" smtClean="0"/>
              <a:t>one</a:t>
            </a:r>
            <a:r>
              <a:rPr lang="de-AT" dirty="0" smtClean="0"/>
              <a:t> pole </a:t>
            </a:r>
            <a:r>
              <a:rPr lang="de-AT" dirty="0" err="1" smtClean="0"/>
              <a:t>approximation</a:t>
            </a:r>
            <a:endParaRPr lang="de-AT" dirty="0"/>
          </a:p>
        </p:txBody>
      </p:sp>
      <p:sp>
        <p:nvSpPr>
          <p:cNvPr id="17" name="Datumsplatzhalter 2">
            <a:extLst>
              <a:ext uri="{FF2B5EF4-FFF2-40B4-BE49-F238E27FC236}">
                <a16:creationId xmlns:a16="http://schemas.microsoft.com/office/drawing/2014/main" id="{B95123C4-6309-4C9D-B077-32208FC9EF75}"/>
              </a:ext>
            </a:extLst>
          </p:cNvPr>
          <p:cNvSpPr txBox="1">
            <a:spLocks/>
          </p:cNvSpPr>
          <p:nvPr/>
        </p:nvSpPr>
        <p:spPr>
          <a:xfrm>
            <a:off x="467544" y="6433737"/>
            <a:ext cx="18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rgbClr val="006699"/>
                </a:solidFill>
              </a:rPr>
              <a:t>H. Leeb</a:t>
            </a:r>
          </a:p>
          <a:p>
            <a:r>
              <a:rPr lang="de-DE" dirty="0" smtClean="0">
                <a:solidFill>
                  <a:srgbClr val="006699"/>
                </a:solidFill>
              </a:rPr>
              <a:t>June 23, 2022</a:t>
            </a:r>
            <a:endParaRPr lang="de-AT" dirty="0">
              <a:solidFill>
                <a:srgbClr val="006699"/>
              </a:solidFill>
            </a:endParaRPr>
          </a:p>
        </p:txBody>
      </p:sp>
      <p:sp>
        <p:nvSpPr>
          <p:cNvPr id="18" name="Fußzeilenplatzhalter 3">
            <a:extLst>
              <a:ext uri="{FF2B5EF4-FFF2-40B4-BE49-F238E27FC236}">
                <a16:creationId xmlns:a16="http://schemas.microsoft.com/office/drawing/2014/main" id="{73E73017-4212-4EAF-A7AE-8A6E5F0A9759}"/>
              </a:ext>
            </a:extLst>
          </p:cNvPr>
          <p:cNvSpPr txBox="1">
            <a:spLocks/>
          </p:cNvSpPr>
          <p:nvPr/>
        </p:nvSpPr>
        <p:spPr>
          <a:xfrm>
            <a:off x="2072056" y="6387846"/>
            <a:ext cx="5164240" cy="4569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dirty="0" smtClean="0">
                <a:solidFill>
                  <a:schemeClr val="accent1">
                    <a:lumMod val="75000"/>
                  </a:schemeClr>
                </a:solidFill>
              </a:rPr>
              <a:t>Progress in </a:t>
            </a:r>
            <a:r>
              <a:rPr lang="de-AT" dirty="0" err="1" smtClean="0">
                <a:solidFill>
                  <a:schemeClr val="accent1">
                    <a:lumMod val="75000"/>
                  </a:schemeClr>
                </a:solidFill>
              </a:rPr>
              <a:t>new</a:t>
            </a:r>
            <a:r>
              <a:rPr lang="de-AT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AT" dirty="0" err="1" smtClean="0">
                <a:solidFill>
                  <a:schemeClr val="accent1">
                    <a:lumMod val="75000"/>
                  </a:schemeClr>
                </a:solidFill>
              </a:rPr>
              <a:t>reduced</a:t>
            </a:r>
            <a:r>
              <a:rPr lang="de-AT" dirty="0" smtClean="0">
                <a:solidFill>
                  <a:schemeClr val="accent1">
                    <a:lumMod val="75000"/>
                  </a:schemeClr>
                </a:solidFill>
              </a:rPr>
              <a:t> R-matrix </a:t>
            </a:r>
            <a:r>
              <a:rPr lang="de-AT" dirty="0" err="1" smtClean="0">
                <a:solidFill>
                  <a:schemeClr val="accent1">
                    <a:lumMod val="75000"/>
                  </a:schemeClr>
                </a:solidFill>
              </a:rPr>
              <a:t>theory</a:t>
            </a:r>
            <a:endParaRPr lang="de-AT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de-AT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Dotum" panose="020B0503020000020004" pitchFamily="34" charset="-127"/>
                <a:cs typeface="Calibri" panose="020F0502020204030204" pitchFamily="34" charset="0"/>
              </a:rPr>
              <a:t>TM INDEN_LE, IAEA</a:t>
            </a:r>
            <a:endParaRPr lang="en-GB" dirty="0">
              <a:latin typeface="Calibri" panose="020F0502020204030204" pitchFamily="34" charset="0"/>
              <a:ea typeface="Dotum" panose="020B0503020000020004" pitchFamily="34" charset="-12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9569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539552" y="2996952"/>
            <a:ext cx="7082388" cy="11521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Rechteck 5"/>
          <p:cNvSpPr/>
          <p:nvPr/>
        </p:nvSpPr>
        <p:spPr>
          <a:xfrm>
            <a:off x="1115616" y="2996952"/>
            <a:ext cx="3672408" cy="11521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15616" y="188640"/>
            <a:ext cx="7056784" cy="720080"/>
          </a:xfrm>
        </p:spPr>
        <p:txBody>
          <a:bodyPr/>
          <a:lstStyle/>
          <a:p>
            <a:r>
              <a:rPr lang="de-AT" sz="2800" dirty="0" err="1" smtClean="0"/>
              <a:t>Elimation</a:t>
            </a:r>
            <a:r>
              <a:rPr lang="de-AT" sz="2800" dirty="0" smtClean="0"/>
              <a:t> </a:t>
            </a:r>
            <a:r>
              <a:rPr lang="de-AT" sz="2800" dirty="0" err="1" smtClean="0"/>
              <a:t>of</a:t>
            </a:r>
            <a:r>
              <a:rPr lang="de-AT" sz="2800" dirty="0" smtClean="0"/>
              <a:t> 2 </a:t>
            </a:r>
            <a:r>
              <a:rPr lang="de-AT" sz="2800" dirty="0"/>
              <a:t>C</a:t>
            </a:r>
            <a:r>
              <a:rPr lang="de-AT" sz="2800" dirty="0" smtClean="0"/>
              <a:t>hannels in </a:t>
            </a:r>
            <a:r>
              <a:rPr lang="de-AT" sz="2800" dirty="0" err="1" smtClean="0"/>
              <a:t>the</a:t>
            </a:r>
            <a:r>
              <a:rPr lang="de-AT" sz="2800" dirty="0" smtClean="0"/>
              <a:t> </a:t>
            </a:r>
            <a:r>
              <a:rPr lang="de-AT" sz="2800" dirty="0" err="1" smtClean="0"/>
              <a:t>Three</a:t>
            </a:r>
            <a:r>
              <a:rPr lang="de-AT" sz="2800" dirty="0" smtClean="0"/>
              <a:t>-Channel System</a:t>
            </a:r>
            <a:endParaRPr lang="de-AT" sz="2800" dirty="0"/>
          </a:p>
        </p:txBody>
      </p:sp>
      <p:sp>
        <p:nvSpPr>
          <p:cNvPr id="8" name="Foliennummernplatzhalter 10"/>
          <p:cNvSpPr>
            <a:spLocks noGrp="1"/>
          </p:cNvSpPr>
          <p:nvPr>
            <p:ph type="sldNum" sz="quarter" idx="12"/>
          </p:nvPr>
        </p:nvSpPr>
        <p:spPr>
          <a:xfrm>
            <a:off x="8540704" y="6422851"/>
            <a:ext cx="398384" cy="365125"/>
          </a:xfrm>
        </p:spPr>
        <p:txBody>
          <a:bodyPr/>
          <a:lstStyle/>
          <a:p>
            <a:fld id="{30BFE1F4-0864-4028-A398-A3791DF09977}" type="slidenum">
              <a:rPr lang="de-AT" sz="1100" smtClean="0"/>
              <a:pPr/>
              <a:t>11</a:t>
            </a:fld>
            <a:endParaRPr lang="de-AT" sz="1100" dirty="0"/>
          </a:p>
        </p:txBody>
      </p:sp>
      <p:sp>
        <p:nvSpPr>
          <p:cNvPr id="3" name="Textfeld 2"/>
          <p:cNvSpPr txBox="1"/>
          <p:nvPr/>
        </p:nvSpPr>
        <p:spPr>
          <a:xfrm>
            <a:off x="539552" y="1104625"/>
            <a:ext cx="70823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4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Elimination </a:t>
            </a:r>
            <a:r>
              <a:rPr lang="de-AT" sz="2400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AT" sz="24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all </a:t>
            </a:r>
            <a:r>
              <a:rPr lang="de-AT" sz="2400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channels</a:t>
            </a:r>
            <a:r>
              <a:rPr lang="de-AT" sz="24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but </a:t>
            </a:r>
            <a:r>
              <a:rPr lang="de-AT" sz="2400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AT" sz="24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</a:t>
            </a:r>
            <a:r>
              <a:rPr lang="de-AT" sz="24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</a:t>
            </a:r>
            <a:r>
              <a:rPr lang="de-AT" sz="24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AT" sz="2400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yields</a:t>
            </a:r>
            <a:r>
              <a:rPr lang="de-AT" sz="24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graphicFrame>
        <p:nvGraphicFramePr>
          <p:cNvPr id="4" name="Obj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2172620"/>
              </p:ext>
            </p:extLst>
          </p:nvPr>
        </p:nvGraphicFramePr>
        <p:xfrm>
          <a:off x="552376" y="1499298"/>
          <a:ext cx="7775575" cy="2622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0" name="Equation" r:id="rId4" imgW="4520880" imgH="1523880" progId="Equation.DSMT4">
                  <p:embed/>
                </p:oleObj>
              </mc:Choice>
              <mc:Fallback>
                <p:oleObj name="Equation" r:id="rId4" imgW="4520880" imgH="1523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52376" y="1499298"/>
                        <a:ext cx="7775575" cy="2622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feld 6"/>
          <p:cNvSpPr txBox="1"/>
          <p:nvPr/>
        </p:nvSpPr>
        <p:spPr>
          <a:xfrm>
            <a:off x="467544" y="4809346"/>
            <a:ext cx="46217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400" b="1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Threshold</a:t>
            </a:r>
            <a:r>
              <a:rPr lang="de-AT" sz="2400" b="1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b="1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behaviour</a:t>
            </a:r>
            <a:r>
              <a:rPr lang="de-AT" sz="2400" b="1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b="1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AT" sz="2400" b="1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b="1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de-AT" sz="2400" b="1" baseline="-25000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r>
              <a:rPr lang="de-AT" sz="2400" b="1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AT" sz="2400" b="1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de-AT" sz="2400" b="1" baseline="-25000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r>
              <a:rPr lang="de-AT" sz="2400" b="1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de-AT" sz="2400" b="1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de-AT" sz="2400" b="1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467544" y="5241394"/>
            <a:ext cx="82809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sz="2000" dirty="0" err="1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de-AT" sz="2000" dirty="0" err="1" smtClean="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omplex</a:t>
            </a:r>
            <a:r>
              <a:rPr lang="de-AT" sz="2000" dirty="0" smtClean="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de-AT" sz="2000" dirty="0" err="1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above</a:t>
            </a:r>
            <a:r>
              <a:rPr lang="de-AT" sz="2000" dirty="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000" dirty="0" err="1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threshold</a:t>
            </a:r>
            <a:r>
              <a:rPr lang="de-AT" sz="2000" dirty="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000" dirty="0" err="1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AT" sz="2000" dirty="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000" dirty="0" err="1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channel</a:t>
            </a:r>
            <a:r>
              <a:rPr lang="de-AT" sz="2000" dirty="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r>
              <a:rPr lang="de-AT" sz="2000" dirty="0" smtClean="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de-AT" sz="2000" dirty="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de-AT" sz="2000" dirty="0" err="1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</a:t>
            </a:r>
            <a:r>
              <a:rPr lang="de-AT" sz="2000" baseline="-25000" dirty="0" err="1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red</a:t>
            </a:r>
            <a:r>
              <a:rPr lang="de-AT" sz="2000" dirty="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-matrix </a:t>
            </a:r>
            <a:r>
              <a:rPr lang="de-AT" sz="2000" dirty="0" err="1" smtClean="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complex</a:t>
            </a:r>
            <a:endParaRPr lang="de-AT" sz="2000" dirty="0">
              <a:solidFill>
                <a:srgbClr val="4F81B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AT" sz="2000" dirty="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           </a:t>
            </a:r>
            <a:r>
              <a:rPr lang="de-AT" sz="2000" dirty="0" err="1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below</a:t>
            </a:r>
            <a:r>
              <a:rPr lang="de-AT" sz="2000" dirty="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000" dirty="0" err="1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threshhold</a:t>
            </a:r>
            <a:r>
              <a:rPr lang="de-AT" sz="2000" dirty="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000" dirty="0" err="1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AT" sz="2000" dirty="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000" dirty="0" err="1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channel</a:t>
            </a:r>
            <a:r>
              <a:rPr lang="de-AT" sz="2000" dirty="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r>
              <a:rPr lang="de-AT" sz="2000" dirty="0" smtClean="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de-AT" sz="2000" dirty="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de-AT" sz="2000" dirty="0" err="1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</a:t>
            </a:r>
            <a:r>
              <a:rPr lang="de-AT" sz="2000" baseline="-25000" dirty="0" err="1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red</a:t>
            </a:r>
            <a:r>
              <a:rPr lang="de-AT" sz="2000" dirty="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-matrix real</a:t>
            </a:r>
            <a:endParaRPr lang="de-AT" sz="2000" dirty="0">
              <a:solidFill>
                <a:srgbClr val="4F81B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Datumsplatzhalter 2">
            <a:extLst>
              <a:ext uri="{FF2B5EF4-FFF2-40B4-BE49-F238E27FC236}">
                <a16:creationId xmlns:a16="http://schemas.microsoft.com/office/drawing/2014/main" id="{B95123C4-6309-4C9D-B077-32208FC9EF75}"/>
              </a:ext>
            </a:extLst>
          </p:cNvPr>
          <p:cNvSpPr txBox="1">
            <a:spLocks/>
          </p:cNvSpPr>
          <p:nvPr/>
        </p:nvSpPr>
        <p:spPr>
          <a:xfrm>
            <a:off x="467544" y="6433737"/>
            <a:ext cx="18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rgbClr val="006699"/>
                </a:solidFill>
              </a:rPr>
              <a:t>H. Leeb</a:t>
            </a:r>
          </a:p>
          <a:p>
            <a:r>
              <a:rPr lang="de-DE" dirty="0" smtClean="0">
                <a:solidFill>
                  <a:srgbClr val="006699"/>
                </a:solidFill>
              </a:rPr>
              <a:t>June 23, 2022</a:t>
            </a:r>
            <a:endParaRPr lang="de-AT" dirty="0">
              <a:solidFill>
                <a:srgbClr val="006699"/>
              </a:solidFill>
            </a:endParaRPr>
          </a:p>
        </p:txBody>
      </p:sp>
      <p:sp>
        <p:nvSpPr>
          <p:cNvPr id="15" name="Fußzeilenplatzhalter 3">
            <a:extLst>
              <a:ext uri="{FF2B5EF4-FFF2-40B4-BE49-F238E27FC236}">
                <a16:creationId xmlns:a16="http://schemas.microsoft.com/office/drawing/2014/main" id="{73E73017-4212-4EAF-A7AE-8A6E5F0A9759}"/>
              </a:ext>
            </a:extLst>
          </p:cNvPr>
          <p:cNvSpPr txBox="1">
            <a:spLocks/>
          </p:cNvSpPr>
          <p:nvPr/>
        </p:nvSpPr>
        <p:spPr>
          <a:xfrm>
            <a:off x="2072056" y="6387846"/>
            <a:ext cx="5164240" cy="4569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dirty="0" smtClean="0">
                <a:solidFill>
                  <a:schemeClr val="accent1">
                    <a:lumMod val="75000"/>
                  </a:schemeClr>
                </a:solidFill>
              </a:rPr>
              <a:t>Progress in </a:t>
            </a:r>
            <a:r>
              <a:rPr lang="de-AT" dirty="0" err="1" smtClean="0">
                <a:solidFill>
                  <a:schemeClr val="accent1">
                    <a:lumMod val="75000"/>
                  </a:schemeClr>
                </a:solidFill>
              </a:rPr>
              <a:t>new</a:t>
            </a:r>
            <a:r>
              <a:rPr lang="de-AT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AT" dirty="0" err="1" smtClean="0">
                <a:solidFill>
                  <a:schemeClr val="accent1">
                    <a:lumMod val="75000"/>
                  </a:schemeClr>
                </a:solidFill>
              </a:rPr>
              <a:t>reduced</a:t>
            </a:r>
            <a:r>
              <a:rPr lang="de-AT" dirty="0" smtClean="0">
                <a:solidFill>
                  <a:schemeClr val="accent1">
                    <a:lumMod val="75000"/>
                  </a:schemeClr>
                </a:solidFill>
              </a:rPr>
              <a:t> R-matrix </a:t>
            </a:r>
            <a:r>
              <a:rPr lang="de-AT" dirty="0" err="1" smtClean="0">
                <a:solidFill>
                  <a:schemeClr val="accent1">
                    <a:lumMod val="75000"/>
                  </a:schemeClr>
                </a:solidFill>
              </a:rPr>
              <a:t>theory</a:t>
            </a:r>
            <a:endParaRPr lang="de-AT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de-AT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Dotum" panose="020B0503020000020004" pitchFamily="34" charset="-127"/>
                <a:cs typeface="Calibri" panose="020F0502020204030204" pitchFamily="34" charset="0"/>
              </a:rPr>
              <a:t>TM INDEN_LE, IAEA</a:t>
            </a:r>
            <a:endParaRPr lang="en-GB" dirty="0">
              <a:latin typeface="Calibri" panose="020F0502020204030204" pitchFamily="34" charset="0"/>
              <a:ea typeface="Dotum" panose="020B0503020000020004" pitchFamily="34" charset="-12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9816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467544" y="1843083"/>
            <a:ext cx="8553369" cy="100985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9DCB920-0828-469F-A342-4107D840A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616" y="116632"/>
            <a:ext cx="7056784" cy="720080"/>
          </a:xfrm>
        </p:spPr>
        <p:txBody>
          <a:bodyPr/>
          <a:lstStyle/>
          <a:p>
            <a:r>
              <a:rPr lang="en-US" sz="3200" dirty="0" smtClean="0"/>
              <a:t>Reduced R-Matrix: </a:t>
            </a:r>
            <a:br>
              <a:rPr lang="en-US" sz="3200" dirty="0" smtClean="0"/>
            </a:br>
            <a:r>
              <a:rPr lang="en-US" sz="2800" dirty="0" smtClean="0"/>
              <a:t>Exact </a:t>
            </a:r>
            <a:r>
              <a:rPr lang="en-US" sz="2800" dirty="0" err="1" smtClean="0"/>
              <a:t>Parametrisations</a:t>
            </a:r>
            <a:r>
              <a:rPr lang="en-US" sz="2800" dirty="0" smtClean="0"/>
              <a:t> </a:t>
            </a:r>
            <a:endParaRPr lang="en-US" sz="2800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3F0991B0-0794-40F3-9612-5D4EC43A0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E1F4-0864-4028-A398-A3791DF09977}" type="slidenum">
              <a:rPr lang="de-AT" smtClean="0"/>
              <a:pPr/>
              <a:t>12</a:t>
            </a:fld>
            <a:endParaRPr lang="de-AT"/>
          </a:p>
        </p:txBody>
      </p:sp>
      <p:sp>
        <p:nvSpPr>
          <p:cNvPr id="4" name="Textfeld 3"/>
          <p:cNvSpPr txBox="1"/>
          <p:nvPr/>
        </p:nvSpPr>
        <p:spPr>
          <a:xfrm>
            <a:off x="467544" y="1196752"/>
            <a:ext cx="40000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b="1" dirty="0" err="1">
                <a:solidFill>
                  <a:srgbClr val="006699"/>
                </a:solidFill>
              </a:rPr>
              <a:t>o</a:t>
            </a:r>
            <a:r>
              <a:rPr lang="de-AT" b="1" dirty="0" err="1" smtClean="0">
                <a:solidFill>
                  <a:srgbClr val="006699"/>
                </a:solidFill>
              </a:rPr>
              <a:t>ne</a:t>
            </a:r>
            <a:r>
              <a:rPr lang="de-AT" b="1" dirty="0" smtClean="0">
                <a:solidFill>
                  <a:srgbClr val="006699"/>
                </a:solidFill>
              </a:rPr>
              <a:t>-Pole, </a:t>
            </a:r>
            <a:r>
              <a:rPr lang="de-AT" b="1" dirty="0" err="1" smtClean="0">
                <a:solidFill>
                  <a:srgbClr val="006699"/>
                </a:solidFill>
              </a:rPr>
              <a:t>arbitrary</a:t>
            </a:r>
            <a:r>
              <a:rPr lang="de-AT" b="1" dirty="0" smtClean="0">
                <a:solidFill>
                  <a:srgbClr val="006699"/>
                </a:solidFill>
              </a:rPr>
              <a:t> </a:t>
            </a:r>
            <a:r>
              <a:rPr lang="de-AT" b="1" dirty="0" err="1" smtClean="0">
                <a:solidFill>
                  <a:srgbClr val="006699"/>
                </a:solidFill>
              </a:rPr>
              <a:t>number</a:t>
            </a:r>
            <a:r>
              <a:rPr lang="de-AT" b="1" dirty="0" smtClean="0">
                <a:solidFill>
                  <a:srgbClr val="006699"/>
                </a:solidFill>
              </a:rPr>
              <a:t> </a:t>
            </a:r>
            <a:r>
              <a:rPr lang="de-AT" b="1" dirty="0" err="1" smtClean="0">
                <a:solidFill>
                  <a:srgbClr val="006699"/>
                </a:solidFill>
              </a:rPr>
              <a:t>of</a:t>
            </a:r>
            <a:r>
              <a:rPr lang="de-AT" b="1" dirty="0" smtClean="0">
                <a:solidFill>
                  <a:srgbClr val="006699"/>
                </a:solidFill>
              </a:rPr>
              <a:t> </a:t>
            </a:r>
            <a:r>
              <a:rPr lang="de-AT" b="1" dirty="0" err="1" smtClean="0">
                <a:solidFill>
                  <a:srgbClr val="006699"/>
                </a:solidFill>
              </a:rPr>
              <a:t>channels</a:t>
            </a:r>
            <a:r>
              <a:rPr lang="de-AT" b="1" dirty="0" smtClean="0">
                <a:solidFill>
                  <a:srgbClr val="006699"/>
                </a:solidFill>
              </a:rPr>
              <a:t>:</a:t>
            </a:r>
            <a:endParaRPr lang="de-AT" b="1" dirty="0">
              <a:solidFill>
                <a:srgbClr val="006699"/>
              </a:solidFill>
            </a:endParaRPr>
          </a:p>
        </p:txBody>
      </p:sp>
      <p:graphicFrame>
        <p:nvGraphicFramePr>
          <p:cNvPr id="5" name="Obj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3895800"/>
              </p:ext>
            </p:extLst>
          </p:nvPr>
        </p:nvGraphicFramePr>
        <p:xfrm>
          <a:off x="4746625" y="1125538"/>
          <a:ext cx="1006475" cy="534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71" name="Equation" r:id="rId3" imgW="761760" imgH="406080" progId="Equation.DSMT4">
                  <p:embed/>
                </p:oleObj>
              </mc:Choice>
              <mc:Fallback>
                <p:oleObj name="Equation" r:id="rId3" imgW="761760" imgH="4060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746625" y="1125538"/>
                        <a:ext cx="1006475" cy="534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feld 5"/>
          <p:cNvSpPr txBox="1"/>
          <p:nvPr/>
        </p:nvSpPr>
        <p:spPr>
          <a:xfrm>
            <a:off x="6099922" y="1196752"/>
            <a:ext cx="28634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smtClean="0"/>
              <a:t>R-matrix </a:t>
            </a:r>
            <a:r>
              <a:rPr lang="de-AT" dirty="0" err="1" smtClean="0"/>
              <a:t>of</a:t>
            </a:r>
            <a:r>
              <a:rPr lang="de-AT" dirty="0" smtClean="0"/>
              <a:t> </a:t>
            </a:r>
            <a:r>
              <a:rPr lang="de-AT" dirty="0" err="1" smtClean="0"/>
              <a:t>complete</a:t>
            </a:r>
            <a:r>
              <a:rPr lang="de-AT" dirty="0" smtClean="0"/>
              <a:t> </a:t>
            </a:r>
            <a:r>
              <a:rPr lang="de-AT" dirty="0" err="1" smtClean="0"/>
              <a:t>system</a:t>
            </a:r>
            <a:endParaRPr lang="de-AT" dirty="0" smtClean="0"/>
          </a:p>
          <a:p>
            <a:r>
              <a:rPr lang="de-AT" dirty="0" smtClean="0"/>
              <a:t>c, c‘ = 1,2,…,</a:t>
            </a:r>
            <a:r>
              <a:rPr lang="de-AT" dirty="0" err="1" smtClean="0"/>
              <a:t>N</a:t>
            </a:r>
            <a:r>
              <a:rPr lang="de-AT" baseline="-25000" dirty="0" err="1" smtClean="0"/>
              <a:t>c</a:t>
            </a:r>
            <a:endParaRPr lang="de-AT" baseline="-25000" dirty="0"/>
          </a:p>
        </p:txBody>
      </p:sp>
      <p:graphicFrame>
        <p:nvGraphicFramePr>
          <p:cNvPr id="7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3590311"/>
              </p:ext>
            </p:extLst>
          </p:nvPr>
        </p:nvGraphicFramePr>
        <p:xfrm>
          <a:off x="683568" y="1916832"/>
          <a:ext cx="4876800" cy="903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72" name="Formel" r:id="rId5" imgW="3695400" imgH="685800" progId="Equation.3">
                  <p:embed/>
                </p:oleObj>
              </mc:Choice>
              <mc:Fallback>
                <p:oleObj name="Formel" r:id="rId5" imgW="3695400" imgH="685800" progId="Equation.3">
                  <p:embed/>
                  <p:pic>
                    <p:nvPicPr>
                      <p:cNvPr id="0" name="Objek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1916832"/>
                        <a:ext cx="4876800" cy="903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feld 11"/>
          <p:cNvSpPr txBox="1"/>
          <p:nvPr/>
        </p:nvSpPr>
        <p:spPr>
          <a:xfrm>
            <a:off x="6101075" y="1990581"/>
            <a:ext cx="29198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err="1" smtClean="0"/>
              <a:t>Reduced</a:t>
            </a:r>
            <a:r>
              <a:rPr lang="de-AT" dirty="0" smtClean="0"/>
              <a:t> R-matrix </a:t>
            </a:r>
            <a:r>
              <a:rPr lang="de-AT" dirty="0" err="1" smtClean="0"/>
              <a:t>of</a:t>
            </a:r>
            <a:r>
              <a:rPr lang="de-AT" dirty="0" smtClean="0"/>
              <a:t> </a:t>
            </a:r>
            <a:r>
              <a:rPr lang="de-AT" dirty="0" err="1" smtClean="0"/>
              <a:t>reduced</a:t>
            </a:r>
            <a:endParaRPr lang="de-AT" dirty="0" smtClean="0"/>
          </a:p>
          <a:p>
            <a:r>
              <a:rPr lang="de-AT" dirty="0" smtClean="0"/>
              <a:t> </a:t>
            </a:r>
            <a:r>
              <a:rPr lang="de-AT" dirty="0" err="1" smtClean="0"/>
              <a:t>system</a:t>
            </a:r>
            <a:r>
              <a:rPr lang="de-AT" dirty="0"/>
              <a:t> </a:t>
            </a:r>
            <a:r>
              <a:rPr lang="de-AT" dirty="0" smtClean="0"/>
              <a:t>c, c‘ = 1,2,…,N</a:t>
            </a:r>
            <a:r>
              <a:rPr lang="de-AT" baseline="-25000" dirty="0"/>
              <a:t>e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467544" y="3202864"/>
            <a:ext cx="4106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b="1" dirty="0" err="1">
                <a:solidFill>
                  <a:srgbClr val="006699"/>
                </a:solidFill>
              </a:rPr>
              <a:t>a</a:t>
            </a:r>
            <a:r>
              <a:rPr lang="de-AT" b="1" dirty="0" err="1" smtClean="0">
                <a:solidFill>
                  <a:srgbClr val="006699"/>
                </a:solidFill>
              </a:rPr>
              <a:t>rbitrary</a:t>
            </a:r>
            <a:r>
              <a:rPr lang="de-AT" b="1" dirty="0" smtClean="0">
                <a:solidFill>
                  <a:srgbClr val="006699"/>
                </a:solidFill>
              </a:rPr>
              <a:t> </a:t>
            </a:r>
            <a:r>
              <a:rPr lang="de-AT" b="1" dirty="0" err="1" smtClean="0">
                <a:solidFill>
                  <a:srgbClr val="006699"/>
                </a:solidFill>
              </a:rPr>
              <a:t>number</a:t>
            </a:r>
            <a:r>
              <a:rPr lang="de-AT" b="1" dirty="0" smtClean="0">
                <a:solidFill>
                  <a:srgbClr val="006699"/>
                </a:solidFill>
              </a:rPr>
              <a:t> </a:t>
            </a:r>
            <a:r>
              <a:rPr lang="de-AT" b="1" dirty="0" err="1" smtClean="0">
                <a:solidFill>
                  <a:srgbClr val="006699"/>
                </a:solidFill>
              </a:rPr>
              <a:t>of</a:t>
            </a:r>
            <a:r>
              <a:rPr lang="de-AT" b="1" dirty="0" smtClean="0">
                <a:solidFill>
                  <a:srgbClr val="006699"/>
                </a:solidFill>
              </a:rPr>
              <a:t> </a:t>
            </a:r>
            <a:r>
              <a:rPr lang="de-AT" b="1" dirty="0" err="1" smtClean="0">
                <a:solidFill>
                  <a:srgbClr val="006699"/>
                </a:solidFill>
              </a:rPr>
              <a:t>poles</a:t>
            </a:r>
            <a:r>
              <a:rPr lang="de-AT" b="1" dirty="0" smtClean="0">
                <a:solidFill>
                  <a:srgbClr val="006699"/>
                </a:solidFill>
              </a:rPr>
              <a:t>, </a:t>
            </a:r>
            <a:r>
              <a:rPr lang="de-AT" b="1" dirty="0" err="1" smtClean="0">
                <a:solidFill>
                  <a:srgbClr val="006699"/>
                </a:solidFill>
              </a:rPr>
              <a:t>two-channels</a:t>
            </a:r>
            <a:r>
              <a:rPr lang="de-AT" b="1" dirty="0" smtClean="0">
                <a:solidFill>
                  <a:srgbClr val="006699"/>
                </a:solidFill>
              </a:rPr>
              <a:t>:</a:t>
            </a:r>
            <a:endParaRPr lang="de-AT" b="1" dirty="0">
              <a:solidFill>
                <a:srgbClr val="006699"/>
              </a:solidFill>
            </a:endParaRPr>
          </a:p>
        </p:txBody>
      </p:sp>
      <p:graphicFrame>
        <p:nvGraphicFramePr>
          <p:cNvPr id="13" name="Objek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6029099"/>
              </p:ext>
            </p:extLst>
          </p:nvPr>
        </p:nvGraphicFramePr>
        <p:xfrm>
          <a:off x="4572000" y="3068960"/>
          <a:ext cx="1357038" cy="6031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73" name="Formel" r:id="rId7" imgW="1028520" imgH="457200" progId="Equation.3">
                  <p:embed/>
                </p:oleObj>
              </mc:Choice>
              <mc:Fallback>
                <p:oleObj name="Formel" r:id="rId7" imgW="102852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572000" y="3068960"/>
                        <a:ext cx="1357038" cy="6031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feld 13"/>
          <p:cNvSpPr txBox="1"/>
          <p:nvPr/>
        </p:nvSpPr>
        <p:spPr>
          <a:xfrm>
            <a:off x="6099922" y="3173247"/>
            <a:ext cx="28634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smtClean="0"/>
              <a:t>R-matrix </a:t>
            </a:r>
            <a:r>
              <a:rPr lang="de-AT" dirty="0" err="1" smtClean="0"/>
              <a:t>of</a:t>
            </a:r>
            <a:r>
              <a:rPr lang="de-AT" dirty="0" smtClean="0"/>
              <a:t> </a:t>
            </a:r>
            <a:r>
              <a:rPr lang="de-AT" dirty="0" err="1" smtClean="0"/>
              <a:t>complete</a:t>
            </a:r>
            <a:r>
              <a:rPr lang="de-AT" dirty="0" smtClean="0"/>
              <a:t> </a:t>
            </a:r>
            <a:r>
              <a:rPr lang="de-AT" dirty="0" err="1" smtClean="0"/>
              <a:t>system</a:t>
            </a:r>
            <a:endParaRPr lang="de-AT" dirty="0" smtClean="0"/>
          </a:p>
          <a:p>
            <a:r>
              <a:rPr lang="de-AT" dirty="0" smtClean="0"/>
              <a:t>c, c‘ = 1,2</a:t>
            </a:r>
            <a:endParaRPr lang="de-AT" baseline="-25000" dirty="0"/>
          </a:p>
        </p:txBody>
      </p:sp>
      <p:sp>
        <p:nvSpPr>
          <p:cNvPr id="15" name="Rechteck 14"/>
          <p:cNvSpPr/>
          <p:nvPr/>
        </p:nvSpPr>
        <p:spPr>
          <a:xfrm>
            <a:off x="467544" y="3889845"/>
            <a:ext cx="8553369" cy="100985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graphicFrame>
        <p:nvGraphicFramePr>
          <p:cNvPr id="16" name="Objek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2250374"/>
              </p:ext>
            </p:extLst>
          </p:nvPr>
        </p:nvGraphicFramePr>
        <p:xfrm>
          <a:off x="1093788" y="4137025"/>
          <a:ext cx="4056062" cy="550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74" name="Equation" r:id="rId9" imgW="3073320" imgH="419040" progId="Equation.DSMT4">
                  <p:embed/>
                </p:oleObj>
              </mc:Choice>
              <mc:Fallback>
                <p:oleObj name="Equation" r:id="rId9" imgW="3073320" imgH="419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3788" y="4137025"/>
                        <a:ext cx="4056062" cy="550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feld 16"/>
          <p:cNvSpPr txBox="1"/>
          <p:nvPr/>
        </p:nvSpPr>
        <p:spPr>
          <a:xfrm>
            <a:off x="6101075" y="4037343"/>
            <a:ext cx="29198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err="1" smtClean="0"/>
              <a:t>Reduced</a:t>
            </a:r>
            <a:r>
              <a:rPr lang="de-AT" dirty="0" smtClean="0"/>
              <a:t> R-matrix </a:t>
            </a:r>
            <a:r>
              <a:rPr lang="de-AT" dirty="0" err="1" smtClean="0"/>
              <a:t>of</a:t>
            </a:r>
            <a:r>
              <a:rPr lang="de-AT" dirty="0" smtClean="0"/>
              <a:t> </a:t>
            </a:r>
            <a:r>
              <a:rPr lang="de-AT" dirty="0" err="1" smtClean="0"/>
              <a:t>reduced</a:t>
            </a:r>
            <a:endParaRPr lang="de-AT" dirty="0" smtClean="0"/>
          </a:p>
          <a:p>
            <a:r>
              <a:rPr lang="de-AT" dirty="0" smtClean="0"/>
              <a:t> </a:t>
            </a:r>
            <a:r>
              <a:rPr lang="de-AT" dirty="0" err="1" smtClean="0"/>
              <a:t>one-channel</a:t>
            </a:r>
            <a:r>
              <a:rPr lang="de-AT" dirty="0" smtClean="0"/>
              <a:t> </a:t>
            </a:r>
            <a:r>
              <a:rPr lang="de-AT" dirty="0" err="1" smtClean="0"/>
              <a:t>system</a:t>
            </a:r>
            <a:endParaRPr lang="de-AT" baseline="-25000" dirty="0"/>
          </a:p>
        </p:txBody>
      </p:sp>
      <p:sp>
        <p:nvSpPr>
          <p:cNvPr id="18" name="Textfeld 17"/>
          <p:cNvSpPr txBox="1"/>
          <p:nvPr/>
        </p:nvSpPr>
        <p:spPr>
          <a:xfrm>
            <a:off x="611560" y="5373216"/>
            <a:ext cx="11944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err="1" smtClean="0"/>
              <a:t>Important</a:t>
            </a:r>
            <a:r>
              <a:rPr lang="de-AT" dirty="0" smtClean="0"/>
              <a:t>:</a:t>
            </a:r>
            <a:endParaRPr lang="de-AT" dirty="0"/>
          </a:p>
        </p:txBody>
      </p:sp>
      <p:graphicFrame>
        <p:nvGraphicFramePr>
          <p:cNvPr id="19" name="Objek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0410157"/>
              </p:ext>
            </p:extLst>
          </p:nvPr>
        </p:nvGraphicFramePr>
        <p:xfrm>
          <a:off x="1979712" y="5273719"/>
          <a:ext cx="1809750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75" name="Formel" r:id="rId11" imgW="1371600" imgH="431640" progId="Equation.3">
                  <p:embed/>
                </p:oleObj>
              </mc:Choice>
              <mc:Fallback>
                <p:oleObj name="Formel" r:id="rId11" imgW="1371600" imgH="431640" progId="Equation.3">
                  <p:embed/>
                  <p:pic>
                    <p:nvPicPr>
                      <p:cNvPr id="0" name="Objek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712" y="5273719"/>
                        <a:ext cx="1809750" cy="568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Geschweifte Klammer links 19"/>
          <p:cNvSpPr/>
          <p:nvPr/>
        </p:nvSpPr>
        <p:spPr>
          <a:xfrm>
            <a:off x="3995936" y="5085184"/>
            <a:ext cx="155448" cy="914400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1" name="Textfeld 20"/>
          <p:cNvSpPr txBox="1"/>
          <p:nvPr/>
        </p:nvSpPr>
        <p:spPr>
          <a:xfrm>
            <a:off x="4283968" y="5234716"/>
            <a:ext cx="44877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/>
              <a:t>r</a:t>
            </a:r>
            <a:r>
              <a:rPr lang="de-AT" dirty="0" smtClean="0"/>
              <a:t>eal            </a:t>
            </a:r>
            <a:r>
              <a:rPr lang="de-AT" dirty="0" err="1" smtClean="0"/>
              <a:t>if</a:t>
            </a:r>
            <a:r>
              <a:rPr lang="de-AT" dirty="0" smtClean="0"/>
              <a:t> </a:t>
            </a:r>
            <a:r>
              <a:rPr lang="de-AT" i="1" dirty="0" err="1" smtClean="0"/>
              <a:t>k</a:t>
            </a:r>
            <a:r>
              <a:rPr lang="de-AT" baseline="-25000" dirty="0" err="1" smtClean="0"/>
              <a:t>d</a:t>
            </a:r>
            <a:r>
              <a:rPr lang="de-AT" dirty="0" smtClean="0"/>
              <a:t> </a:t>
            </a:r>
            <a:r>
              <a:rPr lang="de-AT" dirty="0" err="1" smtClean="0"/>
              <a:t>is</a:t>
            </a:r>
            <a:r>
              <a:rPr lang="de-AT" dirty="0" smtClean="0"/>
              <a:t> </a:t>
            </a:r>
            <a:r>
              <a:rPr lang="de-AT" dirty="0" err="1" smtClean="0"/>
              <a:t>imaginary</a:t>
            </a:r>
            <a:r>
              <a:rPr lang="de-AT" dirty="0" smtClean="0"/>
              <a:t> (</a:t>
            </a:r>
            <a:r>
              <a:rPr lang="de-AT" dirty="0" err="1" smtClean="0"/>
              <a:t>below</a:t>
            </a:r>
            <a:r>
              <a:rPr lang="de-AT" dirty="0" smtClean="0"/>
              <a:t> </a:t>
            </a:r>
            <a:r>
              <a:rPr lang="de-AT" dirty="0" err="1" smtClean="0"/>
              <a:t>threshold</a:t>
            </a:r>
            <a:r>
              <a:rPr lang="de-AT" dirty="0" smtClean="0"/>
              <a:t>)</a:t>
            </a:r>
          </a:p>
          <a:p>
            <a:r>
              <a:rPr lang="de-AT" dirty="0" err="1"/>
              <a:t>c</a:t>
            </a:r>
            <a:r>
              <a:rPr lang="de-AT" dirty="0" err="1" smtClean="0"/>
              <a:t>omplex</a:t>
            </a:r>
            <a:r>
              <a:rPr lang="de-AT" dirty="0" smtClean="0"/>
              <a:t>    </a:t>
            </a:r>
            <a:r>
              <a:rPr lang="de-AT" dirty="0" err="1"/>
              <a:t>if</a:t>
            </a:r>
            <a:r>
              <a:rPr lang="de-AT" dirty="0"/>
              <a:t> </a:t>
            </a:r>
            <a:r>
              <a:rPr lang="de-AT" i="1" dirty="0" err="1"/>
              <a:t>k</a:t>
            </a:r>
            <a:r>
              <a:rPr lang="de-AT" baseline="-25000" dirty="0" err="1"/>
              <a:t>d</a:t>
            </a:r>
            <a:r>
              <a:rPr lang="de-AT" dirty="0"/>
              <a:t> </a:t>
            </a:r>
            <a:r>
              <a:rPr lang="de-AT" dirty="0" err="1"/>
              <a:t>is</a:t>
            </a:r>
            <a:r>
              <a:rPr lang="de-AT" dirty="0"/>
              <a:t> </a:t>
            </a:r>
            <a:r>
              <a:rPr lang="de-AT" dirty="0" err="1" smtClean="0"/>
              <a:t>complex</a:t>
            </a:r>
            <a:r>
              <a:rPr lang="de-AT" dirty="0" smtClean="0"/>
              <a:t> (</a:t>
            </a:r>
            <a:r>
              <a:rPr lang="de-AT" dirty="0" err="1" smtClean="0"/>
              <a:t>above</a:t>
            </a:r>
            <a:r>
              <a:rPr lang="de-AT" dirty="0" smtClean="0"/>
              <a:t> </a:t>
            </a:r>
            <a:r>
              <a:rPr lang="de-AT" dirty="0" err="1"/>
              <a:t>threshold</a:t>
            </a:r>
            <a:r>
              <a:rPr lang="de-AT" dirty="0" smtClean="0"/>
              <a:t>)</a:t>
            </a:r>
            <a:endParaRPr lang="de-AT" dirty="0"/>
          </a:p>
        </p:txBody>
      </p:sp>
      <p:sp>
        <p:nvSpPr>
          <p:cNvPr id="22" name="Textfeld 21"/>
          <p:cNvSpPr txBox="1"/>
          <p:nvPr/>
        </p:nvSpPr>
        <p:spPr>
          <a:xfrm>
            <a:off x="467544" y="5954960"/>
            <a:ext cx="8084008" cy="3693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de-AT" dirty="0" smtClean="0">
                <a:solidFill>
                  <a:srgbClr val="FF0000"/>
                </a:solidFill>
              </a:rPr>
              <a:t>These </a:t>
            </a:r>
            <a:r>
              <a:rPr lang="de-AT" dirty="0" err="1" smtClean="0">
                <a:solidFill>
                  <a:srgbClr val="FF0000"/>
                </a:solidFill>
              </a:rPr>
              <a:t>parametrizations</a:t>
            </a:r>
            <a:r>
              <a:rPr lang="de-AT" dirty="0" smtClean="0">
                <a:solidFill>
                  <a:srgbClr val="FF0000"/>
                </a:solidFill>
              </a:rPr>
              <a:t> </a:t>
            </a:r>
            <a:r>
              <a:rPr lang="de-AT" dirty="0" err="1" smtClean="0">
                <a:solidFill>
                  <a:srgbClr val="FF0000"/>
                </a:solidFill>
              </a:rPr>
              <a:t>derived</a:t>
            </a:r>
            <a:r>
              <a:rPr lang="de-AT" dirty="0" smtClean="0">
                <a:solidFill>
                  <a:srgbClr val="FF0000"/>
                </a:solidFill>
              </a:rPr>
              <a:t> </a:t>
            </a:r>
            <a:r>
              <a:rPr lang="de-AT" dirty="0" err="1" smtClean="0">
                <a:solidFill>
                  <a:srgbClr val="FF0000"/>
                </a:solidFill>
              </a:rPr>
              <a:t>account</a:t>
            </a:r>
            <a:r>
              <a:rPr lang="de-AT" dirty="0" smtClean="0">
                <a:solidFill>
                  <a:srgbClr val="FF0000"/>
                </a:solidFill>
              </a:rPr>
              <a:t> </a:t>
            </a:r>
            <a:r>
              <a:rPr lang="de-AT" dirty="0" err="1" smtClean="0">
                <a:solidFill>
                  <a:srgbClr val="FF0000"/>
                </a:solidFill>
              </a:rPr>
              <a:t>for</a:t>
            </a:r>
            <a:r>
              <a:rPr lang="de-AT" dirty="0" smtClean="0">
                <a:solidFill>
                  <a:srgbClr val="FF0000"/>
                </a:solidFill>
              </a:rPr>
              <a:t> </a:t>
            </a:r>
            <a:r>
              <a:rPr lang="de-AT" dirty="0" err="1" smtClean="0">
                <a:solidFill>
                  <a:srgbClr val="FF0000"/>
                </a:solidFill>
              </a:rPr>
              <a:t>the</a:t>
            </a:r>
            <a:r>
              <a:rPr lang="de-AT" dirty="0" smtClean="0">
                <a:solidFill>
                  <a:srgbClr val="FF0000"/>
                </a:solidFill>
              </a:rPr>
              <a:t> </a:t>
            </a:r>
            <a:r>
              <a:rPr lang="de-AT" dirty="0" err="1" smtClean="0">
                <a:solidFill>
                  <a:srgbClr val="FF0000"/>
                </a:solidFill>
              </a:rPr>
              <a:t>thresholds</a:t>
            </a:r>
            <a:r>
              <a:rPr lang="de-AT" dirty="0" smtClean="0">
                <a:solidFill>
                  <a:srgbClr val="FF0000"/>
                </a:solidFill>
              </a:rPr>
              <a:t> </a:t>
            </a:r>
            <a:r>
              <a:rPr lang="de-AT" dirty="0" err="1" smtClean="0">
                <a:solidFill>
                  <a:srgbClr val="FF0000"/>
                </a:solidFill>
              </a:rPr>
              <a:t>of</a:t>
            </a:r>
            <a:r>
              <a:rPr lang="de-AT" dirty="0" smtClean="0">
                <a:solidFill>
                  <a:srgbClr val="FF0000"/>
                </a:solidFill>
              </a:rPr>
              <a:t> </a:t>
            </a:r>
            <a:r>
              <a:rPr lang="de-AT" dirty="0" err="1" smtClean="0">
                <a:solidFill>
                  <a:srgbClr val="FF0000"/>
                </a:solidFill>
              </a:rPr>
              <a:t>eliminated</a:t>
            </a:r>
            <a:r>
              <a:rPr lang="de-AT" dirty="0" smtClean="0">
                <a:solidFill>
                  <a:srgbClr val="FF0000"/>
                </a:solidFill>
              </a:rPr>
              <a:t> </a:t>
            </a:r>
            <a:r>
              <a:rPr lang="de-AT" dirty="0" err="1" smtClean="0">
                <a:solidFill>
                  <a:srgbClr val="FF0000"/>
                </a:solidFill>
              </a:rPr>
              <a:t>channels</a:t>
            </a:r>
            <a:endParaRPr lang="de-AT" dirty="0">
              <a:solidFill>
                <a:srgbClr val="FF0000"/>
              </a:solidFill>
            </a:endParaRPr>
          </a:p>
        </p:txBody>
      </p:sp>
      <p:sp>
        <p:nvSpPr>
          <p:cNvPr id="23" name="Textfeld 22"/>
          <p:cNvSpPr txBox="1"/>
          <p:nvPr/>
        </p:nvSpPr>
        <p:spPr>
          <a:xfrm>
            <a:off x="6948264" y="4926939"/>
            <a:ext cx="20452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400" dirty="0" smtClean="0"/>
              <a:t>BA-thesis D. </a:t>
            </a:r>
            <a:r>
              <a:rPr lang="de-AT" sz="1400" dirty="0" err="1" smtClean="0"/>
              <a:t>Kayan</a:t>
            </a:r>
            <a:r>
              <a:rPr lang="de-AT" sz="1400" dirty="0" smtClean="0"/>
              <a:t> (TUW)</a:t>
            </a:r>
            <a:endParaRPr lang="de-AT" sz="1400" dirty="0"/>
          </a:p>
        </p:txBody>
      </p:sp>
      <p:sp>
        <p:nvSpPr>
          <p:cNvPr id="24" name="Textfeld 23"/>
          <p:cNvSpPr txBox="1"/>
          <p:nvPr/>
        </p:nvSpPr>
        <p:spPr>
          <a:xfrm>
            <a:off x="6991256" y="2852936"/>
            <a:ext cx="20452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400" dirty="0" smtClean="0"/>
              <a:t>BA-thesis D. </a:t>
            </a:r>
            <a:r>
              <a:rPr lang="de-AT" sz="1400" dirty="0" err="1" smtClean="0"/>
              <a:t>Kayan</a:t>
            </a:r>
            <a:r>
              <a:rPr lang="de-AT" sz="1400" dirty="0" smtClean="0"/>
              <a:t> (TUW)</a:t>
            </a:r>
            <a:endParaRPr lang="de-AT" sz="1400" dirty="0"/>
          </a:p>
        </p:txBody>
      </p:sp>
      <p:sp>
        <p:nvSpPr>
          <p:cNvPr id="27" name="Datumsplatzhalter 2">
            <a:extLst>
              <a:ext uri="{FF2B5EF4-FFF2-40B4-BE49-F238E27FC236}">
                <a16:creationId xmlns:a16="http://schemas.microsoft.com/office/drawing/2014/main" id="{B95123C4-6309-4C9D-B077-32208FC9EF75}"/>
              </a:ext>
            </a:extLst>
          </p:cNvPr>
          <p:cNvSpPr txBox="1">
            <a:spLocks/>
          </p:cNvSpPr>
          <p:nvPr/>
        </p:nvSpPr>
        <p:spPr>
          <a:xfrm>
            <a:off x="467544" y="6433737"/>
            <a:ext cx="18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rgbClr val="006699"/>
                </a:solidFill>
              </a:rPr>
              <a:t>H. Leeb</a:t>
            </a:r>
          </a:p>
          <a:p>
            <a:r>
              <a:rPr lang="de-DE" dirty="0" smtClean="0">
                <a:solidFill>
                  <a:srgbClr val="006699"/>
                </a:solidFill>
              </a:rPr>
              <a:t>June 23, 2022</a:t>
            </a:r>
            <a:endParaRPr lang="de-AT" dirty="0">
              <a:solidFill>
                <a:srgbClr val="006699"/>
              </a:solidFill>
            </a:endParaRPr>
          </a:p>
        </p:txBody>
      </p:sp>
      <p:sp>
        <p:nvSpPr>
          <p:cNvPr id="28" name="Fußzeilenplatzhalter 3">
            <a:extLst>
              <a:ext uri="{FF2B5EF4-FFF2-40B4-BE49-F238E27FC236}">
                <a16:creationId xmlns:a16="http://schemas.microsoft.com/office/drawing/2014/main" id="{73E73017-4212-4EAF-A7AE-8A6E5F0A9759}"/>
              </a:ext>
            </a:extLst>
          </p:cNvPr>
          <p:cNvSpPr txBox="1">
            <a:spLocks/>
          </p:cNvSpPr>
          <p:nvPr/>
        </p:nvSpPr>
        <p:spPr>
          <a:xfrm>
            <a:off x="2072056" y="6387846"/>
            <a:ext cx="5164240" cy="4569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dirty="0" smtClean="0">
                <a:solidFill>
                  <a:schemeClr val="accent1">
                    <a:lumMod val="75000"/>
                  </a:schemeClr>
                </a:solidFill>
              </a:rPr>
              <a:t>Progress in </a:t>
            </a:r>
            <a:r>
              <a:rPr lang="de-AT" dirty="0" err="1" smtClean="0">
                <a:solidFill>
                  <a:schemeClr val="accent1">
                    <a:lumMod val="75000"/>
                  </a:schemeClr>
                </a:solidFill>
              </a:rPr>
              <a:t>new</a:t>
            </a:r>
            <a:r>
              <a:rPr lang="de-AT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AT" dirty="0" err="1" smtClean="0">
                <a:solidFill>
                  <a:schemeClr val="accent1">
                    <a:lumMod val="75000"/>
                  </a:schemeClr>
                </a:solidFill>
              </a:rPr>
              <a:t>reduced</a:t>
            </a:r>
            <a:r>
              <a:rPr lang="de-AT" dirty="0" smtClean="0">
                <a:solidFill>
                  <a:schemeClr val="accent1">
                    <a:lumMod val="75000"/>
                  </a:schemeClr>
                </a:solidFill>
              </a:rPr>
              <a:t> R-matrix </a:t>
            </a:r>
            <a:r>
              <a:rPr lang="de-AT" dirty="0" err="1" smtClean="0">
                <a:solidFill>
                  <a:schemeClr val="accent1">
                    <a:lumMod val="75000"/>
                  </a:schemeClr>
                </a:solidFill>
              </a:rPr>
              <a:t>theory</a:t>
            </a:r>
            <a:endParaRPr lang="de-AT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de-AT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Dotum" panose="020B0503020000020004" pitchFamily="34" charset="-127"/>
                <a:cs typeface="Calibri" panose="020F0502020204030204" pitchFamily="34" charset="0"/>
              </a:rPr>
              <a:t>TM INDEN_LE, IAEA</a:t>
            </a:r>
            <a:endParaRPr lang="en-GB" dirty="0">
              <a:latin typeface="Calibri" panose="020F0502020204030204" pitchFamily="34" charset="0"/>
              <a:ea typeface="Dotum" panose="020B0503020000020004" pitchFamily="34" charset="-12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2343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>
            <a:off x="611560" y="2924944"/>
            <a:ext cx="8136904" cy="302433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15616" y="188640"/>
            <a:ext cx="7056784" cy="720080"/>
          </a:xfrm>
        </p:spPr>
        <p:txBody>
          <a:bodyPr/>
          <a:lstStyle/>
          <a:p>
            <a:r>
              <a:rPr lang="de-AT" sz="2800" dirty="0" err="1" smtClean="0"/>
              <a:t>Proposed</a:t>
            </a:r>
            <a:r>
              <a:rPr lang="de-AT" sz="2800" dirty="0" smtClean="0"/>
              <a:t> </a:t>
            </a:r>
            <a:r>
              <a:rPr lang="de-AT" sz="2800" dirty="0" err="1" smtClean="0"/>
              <a:t>Parametrisation</a:t>
            </a:r>
            <a:r>
              <a:rPr lang="de-AT" sz="2800" dirty="0" smtClean="0"/>
              <a:t> </a:t>
            </a:r>
            <a:r>
              <a:rPr lang="de-AT" sz="2800" dirty="0" err="1" smtClean="0"/>
              <a:t>for</a:t>
            </a:r>
            <a:r>
              <a:rPr lang="de-AT" sz="2800" dirty="0" smtClean="0"/>
              <a:t> </a:t>
            </a:r>
            <a:br>
              <a:rPr lang="de-AT" sz="2800" dirty="0" smtClean="0"/>
            </a:br>
            <a:r>
              <a:rPr lang="de-AT" sz="2800" dirty="0" err="1" smtClean="0"/>
              <a:t>Reduced</a:t>
            </a:r>
            <a:r>
              <a:rPr lang="de-AT" sz="2800" dirty="0" smtClean="0"/>
              <a:t> R-Matrix </a:t>
            </a:r>
            <a:r>
              <a:rPr lang="de-AT" sz="2800" dirty="0" err="1" smtClean="0"/>
              <a:t>Analyses</a:t>
            </a:r>
            <a:endParaRPr lang="de-AT" sz="2800" dirty="0"/>
          </a:p>
        </p:txBody>
      </p:sp>
      <p:sp>
        <p:nvSpPr>
          <p:cNvPr id="8" name="Foliennummernplatzhalter 10"/>
          <p:cNvSpPr>
            <a:spLocks noGrp="1"/>
          </p:cNvSpPr>
          <p:nvPr>
            <p:ph type="sldNum" sz="quarter" idx="12"/>
          </p:nvPr>
        </p:nvSpPr>
        <p:spPr>
          <a:xfrm>
            <a:off x="8540704" y="6422851"/>
            <a:ext cx="398384" cy="365125"/>
          </a:xfrm>
        </p:spPr>
        <p:txBody>
          <a:bodyPr/>
          <a:lstStyle/>
          <a:p>
            <a:fld id="{30BFE1F4-0864-4028-A398-A3791DF09977}" type="slidenum">
              <a:rPr lang="de-AT" sz="1100" smtClean="0"/>
              <a:pPr/>
              <a:t>13</a:t>
            </a:fld>
            <a:endParaRPr lang="de-AT" sz="1100" dirty="0"/>
          </a:p>
        </p:txBody>
      </p:sp>
      <p:graphicFrame>
        <p:nvGraphicFramePr>
          <p:cNvPr id="4" name="Obj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4697249"/>
              </p:ext>
            </p:extLst>
          </p:nvPr>
        </p:nvGraphicFramePr>
        <p:xfrm>
          <a:off x="994866" y="3140968"/>
          <a:ext cx="7321550" cy="2039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4" name="Equation" r:id="rId4" imgW="3593880" imgH="1002960" progId="Equation.DSMT4">
                  <p:embed/>
                </p:oleObj>
              </mc:Choice>
              <mc:Fallback>
                <p:oleObj name="Equation" r:id="rId4" imgW="3593880" imgH="10029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94866" y="3140968"/>
                        <a:ext cx="7321550" cy="20399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feld 14"/>
          <p:cNvSpPr txBox="1"/>
          <p:nvPr/>
        </p:nvSpPr>
        <p:spPr>
          <a:xfrm>
            <a:off x="484983" y="1867470"/>
            <a:ext cx="855875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AT" sz="2400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Proposed</a:t>
            </a:r>
            <a:r>
              <a:rPr lang="de-AT" sz="24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de-AT" sz="2400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arametrisation</a:t>
            </a:r>
            <a:r>
              <a:rPr lang="de-AT" sz="24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AT" sz="24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de-AT" sz="2400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educed</a:t>
            </a:r>
            <a:r>
              <a:rPr lang="de-AT" sz="24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R-matrix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de-AT" sz="2400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nalyses</a:t>
            </a:r>
            <a:endParaRPr lang="de-AT" sz="2400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AT" sz="2000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correct</a:t>
            </a:r>
            <a:r>
              <a:rPr lang="de-AT" sz="20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000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threshold</a:t>
            </a:r>
            <a:r>
              <a:rPr lang="de-AT" sz="20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000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behaviour</a:t>
            </a:r>
            <a:r>
              <a:rPr lang="de-AT" sz="20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de-AT" sz="2000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assumption</a:t>
            </a:r>
            <a:r>
              <a:rPr lang="de-AT" sz="20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valid </a:t>
            </a:r>
            <a:r>
              <a:rPr lang="de-AT" sz="2000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AT" sz="20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000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AT" sz="20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0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well</a:t>
            </a:r>
            <a:r>
              <a:rPr lang="de-AT" sz="20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0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separated</a:t>
            </a:r>
            <a:r>
              <a:rPr lang="de-AT" sz="20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0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poles</a:t>
            </a:r>
            <a:endParaRPr lang="de-AT" sz="2000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Datumsplatzhalter 2">
            <a:extLst>
              <a:ext uri="{FF2B5EF4-FFF2-40B4-BE49-F238E27FC236}">
                <a16:creationId xmlns:a16="http://schemas.microsoft.com/office/drawing/2014/main" id="{B95123C4-6309-4C9D-B077-32208FC9EF75}"/>
              </a:ext>
            </a:extLst>
          </p:cNvPr>
          <p:cNvSpPr txBox="1">
            <a:spLocks/>
          </p:cNvSpPr>
          <p:nvPr/>
        </p:nvSpPr>
        <p:spPr>
          <a:xfrm>
            <a:off x="467544" y="6433737"/>
            <a:ext cx="18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rgbClr val="006699"/>
                </a:solidFill>
              </a:rPr>
              <a:t>H. Leeb</a:t>
            </a:r>
          </a:p>
          <a:p>
            <a:r>
              <a:rPr lang="de-DE" dirty="0" smtClean="0">
                <a:solidFill>
                  <a:srgbClr val="006699"/>
                </a:solidFill>
              </a:rPr>
              <a:t>June 23, 2022</a:t>
            </a:r>
            <a:endParaRPr lang="de-AT" dirty="0">
              <a:solidFill>
                <a:srgbClr val="006699"/>
              </a:solidFill>
            </a:endParaRPr>
          </a:p>
        </p:txBody>
      </p:sp>
      <p:sp>
        <p:nvSpPr>
          <p:cNvPr id="13" name="Fußzeilenplatzhalter 3">
            <a:extLst>
              <a:ext uri="{FF2B5EF4-FFF2-40B4-BE49-F238E27FC236}">
                <a16:creationId xmlns:a16="http://schemas.microsoft.com/office/drawing/2014/main" id="{73E73017-4212-4EAF-A7AE-8A6E5F0A9759}"/>
              </a:ext>
            </a:extLst>
          </p:cNvPr>
          <p:cNvSpPr txBox="1">
            <a:spLocks/>
          </p:cNvSpPr>
          <p:nvPr/>
        </p:nvSpPr>
        <p:spPr>
          <a:xfrm>
            <a:off x="2072056" y="6387846"/>
            <a:ext cx="5164240" cy="4569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dirty="0" smtClean="0">
                <a:solidFill>
                  <a:schemeClr val="accent1">
                    <a:lumMod val="75000"/>
                  </a:schemeClr>
                </a:solidFill>
              </a:rPr>
              <a:t>Progress in </a:t>
            </a:r>
            <a:r>
              <a:rPr lang="de-AT" dirty="0" err="1" smtClean="0">
                <a:solidFill>
                  <a:schemeClr val="accent1">
                    <a:lumMod val="75000"/>
                  </a:schemeClr>
                </a:solidFill>
              </a:rPr>
              <a:t>new</a:t>
            </a:r>
            <a:r>
              <a:rPr lang="de-AT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AT" dirty="0" err="1" smtClean="0">
                <a:solidFill>
                  <a:schemeClr val="accent1">
                    <a:lumMod val="75000"/>
                  </a:schemeClr>
                </a:solidFill>
              </a:rPr>
              <a:t>reduced</a:t>
            </a:r>
            <a:r>
              <a:rPr lang="de-AT" dirty="0" smtClean="0">
                <a:solidFill>
                  <a:schemeClr val="accent1">
                    <a:lumMod val="75000"/>
                  </a:schemeClr>
                </a:solidFill>
              </a:rPr>
              <a:t> R-matrix </a:t>
            </a:r>
            <a:r>
              <a:rPr lang="de-AT" dirty="0" err="1" smtClean="0">
                <a:solidFill>
                  <a:schemeClr val="accent1">
                    <a:lumMod val="75000"/>
                  </a:schemeClr>
                </a:solidFill>
              </a:rPr>
              <a:t>theory</a:t>
            </a:r>
            <a:endParaRPr lang="de-AT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de-AT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Dotum" panose="020B0503020000020004" pitchFamily="34" charset="-127"/>
                <a:cs typeface="Calibri" panose="020F0502020204030204" pitchFamily="34" charset="0"/>
              </a:rPr>
              <a:t>TM INDEN_LE, IAEA</a:t>
            </a:r>
            <a:endParaRPr lang="en-GB" dirty="0">
              <a:latin typeface="Calibri" panose="020F0502020204030204" pitchFamily="34" charset="0"/>
              <a:ea typeface="Dotum" panose="020B0503020000020004" pitchFamily="34" charset="-127"/>
              <a:cs typeface="Calibri" panose="020F0502020204030204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755575" y="5417026"/>
            <a:ext cx="73484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0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form </a:t>
            </a:r>
            <a:r>
              <a:rPr lang="de-AT" sz="2000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AT" sz="20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000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implemented</a:t>
            </a:r>
            <a:r>
              <a:rPr lang="de-AT" sz="20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AT" sz="2000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AT" sz="20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R-matrix </a:t>
            </a:r>
            <a:r>
              <a:rPr lang="de-AT" sz="2000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module</a:t>
            </a:r>
            <a:r>
              <a:rPr lang="de-AT" sz="20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000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AT" sz="20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GECCCOS</a:t>
            </a:r>
            <a:endParaRPr lang="de-AT" sz="2000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4133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hteck 24"/>
          <p:cNvSpPr/>
          <p:nvPr/>
        </p:nvSpPr>
        <p:spPr>
          <a:xfrm>
            <a:off x="5148064" y="2156793"/>
            <a:ext cx="3312368" cy="31138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6" name="Rechteck 25"/>
          <p:cNvSpPr/>
          <p:nvPr/>
        </p:nvSpPr>
        <p:spPr>
          <a:xfrm>
            <a:off x="5148064" y="1849775"/>
            <a:ext cx="3312368" cy="31138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4" name="Rechteck 23"/>
          <p:cNvSpPr/>
          <p:nvPr/>
        </p:nvSpPr>
        <p:spPr>
          <a:xfrm>
            <a:off x="5148064" y="908720"/>
            <a:ext cx="3312368" cy="936104"/>
          </a:xfrm>
          <a:prstGeom prst="rect">
            <a:avLst/>
          </a:prstGeom>
          <a:solidFill>
            <a:srgbClr val="66FFFF"/>
          </a:solidFill>
          <a:ln w="38100">
            <a:solidFill>
              <a:srgbClr val="66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9" name="Textfeld 8"/>
          <p:cNvSpPr txBox="1"/>
          <p:nvPr/>
        </p:nvSpPr>
        <p:spPr>
          <a:xfrm>
            <a:off x="5148064" y="872128"/>
            <a:ext cx="3430747" cy="55092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de-AT" sz="16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Be(</a:t>
            </a:r>
            <a:r>
              <a:rPr lang="de-AT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n,n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de-AT" sz="16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de-AT" sz="16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         Q= </a:t>
            </a:r>
            <a:r>
              <a:rPr lang="de-AT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0.0000 </a:t>
            </a:r>
            <a:r>
              <a:rPr lang="de-AT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MeV</a:t>
            </a:r>
            <a:endParaRPr lang="de-AT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de-AT" sz="1600" baseline="30000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de-AT" sz="1600" dirty="0">
                <a:latin typeface="Arial" panose="020B0604020202020204" pitchFamily="34" charset="0"/>
                <a:cs typeface="Arial" panose="020B0604020202020204" pitchFamily="34" charset="0"/>
              </a:rPr>
              <a:t>Be(</a:t>
            </a:r>
            <a:r>
              <a:rPr lang="de-AT" sz="1600" dirty="0" err="1">
                <a:latin typeface="Arial" panose="020B0604020202020204" pitchFamily="34" charset="0"/>
                <a:cs typeface="Arial" panose="020B0604020202020204" pitchFamily="34" charset="0"/>
              </a:rPr>
              <a:t>n,</a:t>
            </a:r>
            <a:r>
              <a:rPr lang="de-AT" sz="1600" dirty="0" err="1">
                <a:latin typeface="Symbol" panose="05050102010706020507" pitchFamily="18" charset="2"/>
                <a:cs typeface="Arial" panose="020B0604020202020204" pitchFamily="34" charset="0"/>
              </a:rPr>
              <a:t>a</a:t>
            </a:r>
            <a:r>
              <a:rPr lang="de-AT" sz="16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de-AT" sz="1600" baseline="300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de-AT" sz="1600" dirty="0">
                <a:latin typeface="Arial" panose="020B0604020202020204" pitchFamily="34" charset="0"/>
                <a:cs typeface="Arial" panose="020B0604020202020204" pitchFamily="34" charset="0"/>
              </a:rPr>
              <a:t>He         Q= -0.5971 </a:t>
            </a:r>
            <a:r>
              <a:rPr lang="de-AT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MeV</a:t>
            </a:r>
            <a:endParaRPr lang="de-AT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de-AT" sz="16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Be(n,2n</a:t>
            </a:r>
            <a:r>
              <a:rPr lang="de-AT" sz="1600" dirty="0" smtClean="0">
                <a:latin typeface="Symbol" panose="05050102010706020507" pitchFamily="18" charset="2"/>
                <a:cs typeface="Arial" panose="020B0604020202020204" pitchFamily="34" charset="0"/>
              </a:rPr>
              <a:t>a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de-AT" sz="1600" baseline="30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He     Q= -1.6636 </a:t>
            </a:r>
            <a:r>
              <a:rPr lang="de-AT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MeV</a:t>
            </a:r>
            <a:endParaRPr lang="de-AT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de-AT" sz="16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Be(</a:t>
            </a:r>
            <a:r>
              <a:rPr lang="de-AT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n,n</a:t>
            </a:r>
            <a:r>
              <a:rPr lang="de-AT" sz="1600" dirty="0" err="1" smtClean="0">
                <a:latin typeface="Symbol" panose="05050102010706020507" pitchFamily="18" charset="2"/>
                <a:cs typeface="Arial" panose="020B0604020202020204" pitchFamily="34" charset="0"/>
              </a:rPr>
              <a:t>a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)(</a:t>
            </a:r>
            <a:r>
              <a:rPr lang="de-AT" sz="16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He)     Q</a:t>
            </a:r>
            <a:r>
              <a:rPr lang="de-AT" sz="1600" dirty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-2.3073 </a:t>
            </a:r>
            <a:r>
              <a:rPr lang="de-AT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MeV</a:t>
            </a:r>
            <a:endParaRPr lang="de-AT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de-AT" sz="16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Be(</a:t>
            </a:r>
            <a:r>
              <a:rPr lang="de-AT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n,n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‘)</a:t>
            </a:r>
            <a:r>
              <a:rPr lang="de-AT" sz="16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Be*        </a:t>
            </a:r>
            <a:r>
              <a:rPr lang="de-AT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various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Q-</a:t>
            </a:r>
            <a:r>
              <a:rPr lang="de-AT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values</a:t>
            </a:r>
            <a:endParaRPr lang="de-AT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de-AT" sz="16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Be(</a:t>
            </a:r>
            <a:r>
              <a:rPr lang="de-AT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n,t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de-AT" sz="16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Li            Q=-10.4373 </a:t>
            </a:r>
            <a:r>
              <a:rPr lang="de-AT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MeV</a:t>
            </a:r>
            <a:endParaRPr lang="de-AT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de-AT" sz="1600" baseline="30000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de-AT" sz="1600" dirty="0">
                <a:latin typeface="Arial" panose="020B0604020202020204" pitchFamily="34" charset="0"/>
                <a:cs typeface="Arial" panose="020B0604020202020204" pitchFamily="34" charset="0"/>
              </a:rPr>
              <a:t>Be(</a:t>
            </a:r>
            <a:r>
              <a:rPr lang="de-AT" sz="1600" dirty="0" err="1">
                <a:latin typeface="Arial" panose="020B0604020202020204" pitchFamily="34" charset="0"/>
                <a:cs typeface="Arial" panose="020B0604020202020204" pitchFamily="34" charset="0"/>
              </a:rPr>
              <a:t>n,p</a:t>
            </a:r>
            <a:r>
              <a:rPr lang="de-AT" sz="16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de-AT" sz="1600" baseline="30000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de-AT" sz="1600" dirty="0">
                <a:latin typeface="Arial" panose="020B0604020202020204" pitchFamily="34" charset="0"/>
                <a:cs typeface="Arial" panose="020B0604020202020204" pitchFamily="34" charset="0"/>
              </a:rPr>
              <a:t>Li       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Q</a:t>
            </a:r>
            <a:r>
              <a:rPr lang="de-AT" sz="1600" dirty="0">
                <a:latin typeface="Arial" panose="020B0604020202020204" pitchFamily="34" charset="0"/>
                <a:cs typeface="Arial" panose="020B0604020202020204" pitchFamily="34" charset="0"/>
              </a:rPr>
              <a:t>=-12.8248 </a:t>
            </a:r>
            <a:r>
              <a:rPr lang="de-AT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MeV</a:t>
            </a:r>
            <a:endParaRPr lang="de-AT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de-AT" sz="16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Be(</a:t>
            </a:r>
            <a:r>
              <a:rPr lang="de-AT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n,t</a:t>
            </a:r>
            <a:r>
              <a:rPr lang="de-AT" sz="1600" dirty="0" err="1" smtClean="0">
                <a:latin typeface="Symbol" panose="05050102010706020507" pitchFamily="18" charset="2"/>
                <a:cs typeface="Arial" panose="020B0604020202020204" pitchFamily="34" charset="0"/>
              </a:rPr>
              <a:t>a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)t             </a:t>
            </a:r>
            <a:r>
              <a:rPr lang="de-AT" sz="1600" dirty="0">
                <a:latin typeface="Arial" panose="020B0604020202020204" pitchFamily="34" charset="0"/>
                <a:cs typeface="Arial" panose="020B0604020202020204" pitchFamily="34" charset="0"/>
              </a:rPr>
              <a:t>Q=-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12.9049 </a:t>
            </a:r>
            <a:r>
              <a:rPr lang="de-AT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MeV</a:t>
            </a:r>
            <a:endParaRPr lang="de-AT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de-AT" sz="1600" baseline="30000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de-AT" sz="1600" dirty="0">
                <a:latin typeface="Arial" panose="020B0604020202020204" pitchFamily="34" charset="0"/>
                <a:cs typeface="Arial" panose="020B0604020202020204" pitchFamily="34" charset="0"/>
              </a:rPr>
              <a:t>Be(</a:t>
            </a:r>
            <a:r>
              <a:rPr lang="de-AT" sz="1600" dirty="0" err="1">
                <a:latin typeface="Arial" panose="020B0604020202020204" pitchFamily="34" charset="0"/>
                <a:cs typeface="Arial" panose="020B0604020202020204" pitchFamily="34" charset="0"/>
              </a:rPr>
              <a:t>n,d</a:t>
            </a:r>
            <a:r>
              <a:rPr lang="de-AT" sz="1600" dirty="0">
                <a:latin typeface="Arial" panose="020B0604020202020204" pitchFamily="34" charset="0"/>
                <a:cs typeface="Arial" panose="020B0604020202020204" pitchFamily="34" charset="0"/>
              </a:rPr>
              <a:t>)(</a:t>
            </a:r>
            <a:r>
              <a:rPr lang="de-AT" sz="1600" baseline="30000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de-AT" sz="1600" dirty="0">
                <a:latin typeface="Arial" panose="020B0604020202020204" pitchFamily="34" charset="0"/>
                <a:cs typeface="Arial" panose="020B0604020202020204" pitchFamily="34" charset="0"/>
              </a:rPr>
              <a:t>Li)         Q=-14.6615 </a:t>
            </a:r>
            <a:r>
              <a:rPr lang="de-AT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MeV</a:t>
            </a:r>
            <a:endParaRPr lang="de-AT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de-AT" sz="16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Be(</a:t>
            </a:r>
            <a:r>
              <a:rPr lang="de-AT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n,t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)(</a:t>
            </a:r>
            <a:r>
              <a:rPr lang="de-AT" sz="16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Li)          Q</a:t>
            </a:r>
            <a:r>
              <a:rPr lang="de-AT" sz="1600" dirty="0">
                <a:latin typeface="Arial" panose="020B0604020202020204" pitchFamily="34" charset="0"/>
                <a:cs typeface="Arial" panose="020B0604020202020204" pitchFamily="34" charset="0"/>
              </a:rPr>
              <a:t>=-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14.6615 </a:t>
            </a:r>
            <a:r>
              <a:rPr lang="de-AT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MeV</a:t>
            </a:r>
            <a:endParaRPr lang="de-AT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de-AT" sz="16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Be(</a:t>
            </a:r>
            <a:r>
              <a:rPr lang="de-AT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n,nd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de-AT" sz="16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Li         </a:t>
            </a:r>
            <a:r>
              <a:rPr lang="de-AT" sz="1600" dirty="0">
                <a:latin typeface="Arial" panose="020B0604020202020204" pitchFamily="34" charset="0"/>
                <a:cs typeface="Arial" panose="020B0604020202020204" pitchFamily="34" charset="0"/>
              </a:rPr>
              <a:t>Q=-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16.6932 </a:t>
            </a:r>
            <a:r>
              <a:rPr lang="de-AT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MeV</a:t>
            </a:r>
            <a:endParaRPr lang="de-AT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de-AT" sz="16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Be(</a:t>
            </a:r>
            <a:r>
              <a:rPr lang="de-AT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n,np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)(</a:t>
            </a:r>
            <a:r>
              <a:rPr lang="de-AT" sz="16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Li)       Q</a:t>
            </a:r>
            <a:r>
              <a:rPr lang="de-AT" sz="1600" dirty="0">
                <a:latin typeface="Arial" panose="020B0604020202020204" pitchFamily="34" charset="0"/>
                <a:cs typeface="Arial" panose="020B0604020202020204" pitchFamily="34" charset="0"/>
              </a:rPr>
              <a:t>=-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16.8861 </a:t>
            </a:r>
            <a:r>
              <a:rPr lang="de-AT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MeV</a:t>
            </a:r>
            <a:endParaRPr lang="de-AT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de-AT" sz="16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Be(</a:t>
            </a:r>
            <a:r>
              <a:rPr lang="de-AT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n,nt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de-AT" sz="1600" baseline="300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Li           Q</a:t>
            </a:r>
            <a:r>
              <a:rPr lang="de-AT" sz="1600" dirty="0">
                <a:latin typeface="Arial" panose="020B0604020202020204" pitchFamily="34" charset="0"/>
                <a:cs typeface="Arial" panose="020B0604020202020204" pitchFamily="34" charset="0"/>
              </a:rPr>
              <a:t>=-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17.6871 </a:t>
            </a:r>
            <a:r>
              <a:rPr lang="de-AT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MeV</a:t>
            </a:r>
            <a:endParaRPr lang="de-AT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de-AT" sz="16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Be(</a:t>
            </a:r>
            <a:r>
              <a:rPr lang="de-AT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n,</a:t>
            </a:r>
            <a:r>
              <a:rPr lang="de-AT" sz="1600" dirty="0" err="1" smtClean="0">
                <a:latin typeface="Symbol" panose="05050102010706020507" pitchFamily="18" charset="2"/>
                <a:cs typeface="Arial" panose="020B0604020202020204" pitchFamily="34" charset="0"/>
              </a:rPr>
              <a:t>a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de-AT" sz="16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Li           </a:t>
            </a:r>
            <a:r>
              <a:rPr lang="de-AT" sz="1600" dirty="0">
                <a:latin typeface="Arial" panose="020B0604020202020204" pitchFamily="34" charset="0"/>
                <a:cs typeface="Arial" panose="020B0604020202020204" pitchFamily="34" charset="0"/>
              </a:rPr>
              <a:t>Q=-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19.2874 </a:t>
            </a:r>
            <a:r>
              <a:rPr lang="de-AT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MeV</a:t>
            </a:r>
            <a:endParaRPr lang="de-AT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de-AT" sz="16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Be(</a:t>
            </a:r>
            <a:r>
              <a:rPr lang="de-AT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n,pt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de-AT" sz="16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He         </a:t>
            </a:r>
            <a:r>
              <a:rPr lang="de-AT" sz="1600" dirty="0"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=-20.4108 </a:t>
            </a:r>
            <a:r>
              <a:rPr lang="de-AT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MeV</a:t>
            </a:r>
            <a:endParaRPr lang="de-AT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de-AT" sz="16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Be(n,</a:t>
            </a:r>
            <a:r>
              <a:rPr lang="de-AT" sz="16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He)(</a:t>
            </a:r>
            <a:r>
              <a:rPr lang="de-AT" sz="16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He)    Q=-21.5845 </a:t>
            </a:r>
            <a:r>
              <a:rPr lang="de-AT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MeV</a:t>
            </a:r>
            <a:endParaRPr lang="de-AT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de-AT" sz="16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Be(</a:t>
            </a:r>
            <a:r>
              <a:rPr lang="de-AT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n,p</a:t>
            </a:r>
            <a:r>
              <a:rPr lang="de-AT" sz="1600" dirty="0" err="1" smtClean="0">
                <a:latin typeface="Symbol" panose="05050102010706020507" pitchFamily="18" charset="2"/>
                <a:cs typeface="Arial" panose="020B0604020202020204" pitchFamily="34" charset="0"/>
              </a:rPr>
              <a:t>a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)(</a:t>
            </a:r>
            <a:r>
              <a:rPr lang="de-AT" sz="16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de-A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H)       Q=-23.1857 </a:t>
            </a:r>
            <a:r>
              <a:rPr lang="de-AT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MeV</a:t>
            </a:r>
            <a:endParaRPr lang="de-AT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15616" y="33189"/>
            <a:ext cx="7056784" cy="587499"/>
          </a:xfrm>
        </p:spPr>
        <p:txBody>
          <a:bodyPr/>
          <a:lstStyle/>
          <a:p>
            <a:r>
              <a:rPr lang="de-AT" sz="2400" dirty="0"/>
              <a:t>N</a:t>
            </a:r>
            <a:r>
              <a:rPr lang="de-AT" sz="2400" dirty="0" smtClean="0"/>
              <a:t>eutron-</a:t>
            </a:r>
            <a:r>
              <a:rPr lang="de-AT" sz="2400" dirty="0" err="1" smtClean="0"/>
              <a:t>induced</a:t>
            </a:r>
            <a:r>
              <a:rPr lang="de-AT" sz="2400" dirty="0" smtClean="0"/>
              <a:t> </a:t>
            </a:r>
            <a:r>
              <a:rPr lang="de-AT" sz="2400" dirty="0" err="1" smtClean="0"/>
              <a:t>Reactions</a:t>
            </a:r>
            <a:r>
              <a:rPr lang="de-AT" sz="2400" dirty="0" smtClean="0"/>
              <a:t> </a:t>
            </a:r>
            <a:r>
              <a:rPr lang="de-AT" sz="2400" dirty="0" err="1" smtClean="0"/>
              <a:t>of</a:t>
            </a:r>
            <a:r>
              <a:rPr lang="de-AT" sz="2400" dirty="0" smtClean="0"/>
              <a:t> </a:t>
            </a:r>
            <a:r>
              <a:rPr lang="de-AT" sz="2400" baseline="30000" dirty="0" smtClean="0"/>
              <a:t>9</a:t>
            </a:r>
            <a:r>
              <a:rPr lang="de-AT" sz="2400" dirty="0" smtClean="0"/>
              <a:t>Be</a:t>
            </a:r>
            <a:endParaRPr lang="de-AT" sz="2400" dirty="0"/>
          </a:p>
        </p:txBody>
      </p:sp>
      <p:sp>
        <p:nvSpPr>
          <p:cNvPr id="8" name="Foliennummernplatzhalter 10"/>
          <p:cNvSpPr>
            <a:spLocks noGrp="1"/>
          </p:cNvSpPr>
          <p:nvPr>
            <p:ph type="sldNum" sz="quarter" idx="12"/>
          </p:nvPr>
        </p:nvSpPr>
        <p:spPr>
          <a:xfrm>
            <a:off x="8540704" y="6422851"/>
            <a:ext cx="398384" cy="365125"/>
          </a:xfrm>
        </p:spPr>
        <p:txBody>
          <a:bodyPr/>
          <a:lstStyle/>
          <a:p>
            <a:fld id="{30BFE1F4-0864-4028-A398-A3791DF09977}" type="slidenum">
              <a:rPr lang="de-AT" sz="1100" smtClean="0"/>
              <a:pPr/>
              <a:t>14</a:t>
            </a:fld>
            <a:endParaRPr lang="de-AT" sz="1100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196752"/>
            <a:ext cx="3694805" cy="4982734"/>
          </a:xfrm>
          <a:prstGeom prst="rect">
            <a:avLst/>
          </a:prstGeom>
        </p:spPr>
      </p:pic>
      <p:sp>
        <p:nvSpPr>
          <p:cNvPr id="10" name="Textfeld 9"/>
          <p:cNvSpPr txBox="1"/>
          <p:nvPr/>
        </p:nvSpPr>
        <p:spPr>
          <a:xfrm>
            <a:off x="1253386" y="778122"/>
            <a:ext cx="24320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b="1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</a:t>
            </a:r>
            <a:r>
              <a:rPr lang="de-AT" b="1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b="1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scheme</a:t>
            </a:r>
            <a:r>
              <a:rPr lang="de-AT" b="1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b="1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AT" b="1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b="1" baseline="300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de-AT" b="1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endParaRPr lang="de-AT" b="1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Gerade Verbindung mit Pfeil 10"/>
          <p:cNvCxnSpPr/>
          <p:nvPr/>
        </p:nvCxnSpPr>
        <p:spPr>
          <a:xfrm flipH="1">
            <a:off x="8604448" y="3897923"/>
            <a:ext cx="360040" cy="0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mit Pfeil 13"/>
          <p:cNvCxnSpPr/>
          <p:nvPr/>
        </p:nvCxnSpPr>
        <p:spPr>
          <a:xfrm flipH="1">
            <a:off x="8604448" y="4186811"/>
            <a:ext cx="360040" cy="0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mit Pfeil 14"/>
          <p:cNvCxnSpPr/>
          <p:nvPr/>
        </p:nvCxnSpPr>
        <p:spPr>
          <a:xfrm flipH="1">
            <a:off x="8604448" y="4545995"/>
            <a:ext cx="360040" cy="0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mit Pfeil 15"/>
          <p:cNvCxnSpPr/>
          <p:nvPr/>
        </p:nvCxnSpPr>
        <p:spPr>
          <a:xfrm flipH="1">
            <a:off x="8615030" y="5266075"/>
            <a:ext cx="360040" cy="0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mit Pfeil 16"/>
          <p:cNvCxnSpPr/>
          <p:nvPr/>
        </p:nvCxnSpPr>
        <p:spPr>
          <a:xfrm flipH="1">
            <a:off x="8615030" y="5554107"/>
            <a:ext cx="360040" cy="0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mit Pfeil 17"/>
          <p:cNvCxnSpPr/>
          <p:nvPr/>
        </p:nvCxnSpPr>
        <p:spPr>
          <a:xfrm flipH="1">
            <a:off x="8615030" y="5842139"/>
            <a:ext cx="360040" cy="0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mit Pfeil 18"/>
          <p:cNvCxnSpPr/>
          <p:nvPr/>
        </p:nvCxnSpPr>
        <p:spPr>
          <a:xfrm flipH="1">
            <a:off x="8604448" y="1737683"/>
            <a:ext cx="360040" cy="0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mit Pfeil 19"/>
          <p:cNvCxnSpPr/>
          <p:nvPr/>
        </p:nvCxnSpPr>
        <p:spPr>
          <a:xfrm flipH="1">
            <a:off x="8615030" y="2050123"/>
            <a:ext cx="360040" cy="0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mit Pfeil 20"/>
          <p:cNvCxnSpPr/>
          <p:nvPr/>
        </p:nvCxnSpPr>
        <p:spPr>
          <a:xfrm flipH="1">
            <a:off x="8589327" y="2961819"/>
            <a:ext cx="360040" cy="0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mit Pfeil 21"/>
          <p:cNvCxnSpPr/>
          <p:nvPr/>
        </p:nvCxnSpPr>
        <p:spPr>
          <a:xfrm flipH="1">
            <a:off x="8604448" y="3613282"/>
            <a:ext cx="360040" cy="0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mit Pfeil 22"/>
          <p:cNvCxnSpPr/>
          <p:nvPr/>
        </p:nvCxnSpPr>
        <p:spPr>
          <a:xfrm flipH="1">
            <a:off x="8611101" y="3278879"/>
            <a:ext cx="360040" cy="0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Datumsplatzhalter 2">
            <a:extLst>
              <a:ext uri="{FF2B5EF4-FFF2-40B4-BE49-F238E27FC236}">
                <a16:creationId xmlns:a16="http://schemas.microsoft.com/office/drawing/2014/main" id="{B95123C4-6309-4C9D-B077-32208FC9EF75}"/>
              </a:ext>
            </a:extLst>
          </p:cNvPr>
          <p:cNvSpPr txBox="1">
            <a:spLocks/>
          </p:cNvSpPr>
          <p:nvPr/>
        </p:nvSpPr>
        <p:spPr>
          <a:xfrm>
            <a:off x="467544" y="6433737"/>
            <a:ext cx="18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rgbClr val="006699"/>
                </a:solidFill>
              </a:rPr>
              <a:t>H. Leeb</a:t>
            </a:r>
          </a:p>
          <a:p>
            <a:r>
              <a:rPr lang="de-DE" dirty="0" smtClean="0">
                <a:solidFill>
                  <a:srgbClr val="006699"/>
                </a:solidFill>
              </a:rPr>
              <a:t>June 23, 2022</a:t>
            </a:r>
            <a:endParaRPr lang="de-AT" dirty="0">
              <a:solidFill>
                <a:srgbClr val="006699"/>
              </a:solidFill>
            </a:endParaRPr>
          </a:p>
        </p:txBody>
      </p:sp>
      <p:sp>
        <p:nvSpPr>
          <p:cNvPr id="28" name="Fußzeilenplatzhalter 3">
            <a:extLst>
              <a:ext uri="{FF2B5EF4-FFF2-40B4-BE49-F238E27FC236}">
                <a16:creationId xmlns:a16="http://schemas.microsoft.com/office/drawing/2014/main" id="{73E73017-4212-4EAF-A7AE-8A6E5F0A9759}"/>
              </a:ext>
            </a:extLst>
          </p:cNvPr>
          <p:cNvSpPr txBox="1">
            <a:spLocks/>
          </p:cNvSpPr>
          <p:nvPr/>
        </p:nvSpPr>
        <p:spPr>
          <a:xfrm>
            <a:off x="2072056" y="6387846"/>
            <a:ext cx="5164240" cy="4569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dirty="0" smtClean="0">
                <a:solidFill>
                  <a:schemeClr val="accent1">
                    <a:lumMod val="75000"/>
                  </a:schemeClr>
                </a:solidFill>
              </a:rPr>
              <a:t>Progress in </a:t>
            </a:r>
            <a:r>
              <a:rPr lang="de-AT" dirty="0" err="1" smtClean="0">
                <a:solidFill>
                  <a:schemeClr val="accent1">
                    <a:lumMod val="75000"/>
                  </a:schemeClr>
                </a:solidFill>
              </a:rPr>
              <a:t>new</a:t>
            </a:r>
            <a:r>
              <a:rPr lang="de-AT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AT" dirty="0" err="1" smtClean="0">
                <a:solidFill>
                  <a:schemeClr val="accent1">
                    <a:lumMod val="75000"/>
                  </a:schemeClr>
                </a:solidFill>
              </a:rPr>
              <a:t>reduced</a:t>
            </a:r>
            <a:r>
              <a:rPr lang="de-AT" dirty="0" smtClean="0">
                <a:solidFill>
                  <a:schemeClr val="accent1">
                    <a:lumMod val="75000"/>
                  </a:schemeClr>
                </a:solidFill>
              </a:rPr>
              <a:t> R-matrix </a:t>
            </a:r>
            <a:r>
              <a:rPr lang="de-AT" dirty="0" err="1" smtClean="0">
                <a:solidFill>
                  <a:schemeClr val="accent1">
                    <a:lumMod val="75000"/>
                  </a:schemeClr>
                </a:solidFill>
              </a:rPr>
              <a:t>theory</a:t>
            </a:r>
            <a:endParaRPr lang="de-AT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de-AT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Dotum" panose="020B0503020000020004" pitchFamily="34" charset="-127"/>
                <a:cs typeface="Calibri" panose="020F0502020204030204" pitchFamily="34" charset="0"/>
              </a:rPr>
              <a:t>TM INDEN_LE, IAEA</a:t>
            </a:r>
            <a:endParaRPr lang="en-GB" dirty="0">
              <a:latin typeface="Calibri" panose="020F0502020204030204" pitchFamily="34" charset="0"/>
              <a:ea typeface="Dotum" panose="020B0503020000020004" pitchFamily="34" charset="-12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0554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15616" y="188640"/>
            <a:ext cx="7056784" cy="720080"/>
          </a:xfrm>
        </p:spPr>
        <p:txBody>
          <a:bodyPr/>
          <a:lstStyle/>
          <a:p>
            <a:r>
              <a:rPr lang="de-AT" dirty="0"/>
              <a:t> n+</a:t>
            </a:r>
            <a:r>
              <a:rPr lang="de-AT" baseline="30000" dirty="0">
                <a:latin typeface="Arial" panose="020B0604020202020204" pitchFamily="34" charset="0"/>
                <a:cs typeface="Arial" panose="020B0604020202020204" pitchFamily="34" charset="0"/>
              </a:rPr>
              <a:t> 9</a:t>
            </a:r>
            <a:r>
              <a:rPr lang="de-AT" dirty="0">
                <a:latin typeface="Arial" panose="020B0604020202020204" pitchFamily="34" charset="0"/>
                <a:cs typeface="Arial" panose="020B0604020202020204" pitchFamily="34" charset="0"/>
              </a:rPr>
              <a:t>Be </a:t>
            </a:r>
            <a:r>
              <a:rPr lang="de-AT" dirty="0" err="1">
                <a:latin typeface="Arial" panose="020B0604020202020204" pitchFamily="34" charset="0"/>
                <a:cs typeface="Arial" panose="020B0604020202020204" pitchFamily="34" charset="0"/>
              </a:rPr>
              <a:t>system</a:t>
            </a:r>
            <a:endParaRPr lang="de-AT" dirty="0"/>
          </a:p>
        </p:txBody>
      </p:sp>
      <p:sp>
        <p:nvSpPr>
          <p:cNvPr id="8" name="Foliennummernplatzhalter 10"/>
          <p:cNvSpPr>
            <a:spLocks noGrp="1"/>
          </p:cNvSpPr>
          <p:nvPr>
            <p:ph type="sldNum" sz="quarter" idx="12"/>
          </p:nvPr>
        </p:nvSpPr>
        <p:spPr>
          <a:xfrm>
            <a:off x="8540704" y="6422851"/>
            <a:ext cx="398384" cy="365125"/>
          </a:xfrm>
        </p:spPr>
        <p:txBody>
          <a:bodyPr/>
          <a:lstStyle/>
          <a:p>
            <a:fld id="{30BFE1F4-0864-4028-A398-A3791DF09977}" type="slidenum">
              <a:rPr lang="de-AT" sz="1100" smtClean="0"/>
              <a:pPr/>
              <a:t>15</a:t>
            </a:fld>
            <a:endParaRPr lang="de-AT" sz="1100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209436"/>
            <a:ext cx="5465415" cy="3803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590554" y="1281444"/>
            <a:ext cx="3446777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006699"/>
            </a:solidFill>
          </a:ln>
        </p:spPr>
        <p:txBody>
          <a:bodyPr wrap="none" rtlCol="0">
            <a:spAutoFit/>
          </a:bodyPr>
          <a:lstStyle/>
          <a:p>
            <a:r>
              <a:rPr lang="de-AT" sz="2400" dirty="0">
                <a:latin typeface="Arial" panose="020B0604020202020204" pitchFamily="34" charset="0"/>
                <a:cs typeface="Arial" panose="020B0604020202020204" pitchFamily="34" charset="0"/>
              </a:rPr>
              <a:t>n + </a:t>
            </a:r>
            <a:r>
              <a:rPr lang="de-AT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de-AT" sz="2400" dirty="0">
                <a:latin typeface="Arial" panose="020B0604020202020204" pitchFamily="34" charset="0"/>
                <a:cs typeface="Arial" panose="020B0604020202020204" pitchFamily="34" charset="0"/>
              </a:rPr>
              <a:t>Be </a:t>
            </a:r>
            <a:r>
              <a:rPr lang="de-AT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de-AT" sz="2400" dirty="0">
                <a:latin typeface="Symbol" panose="05050102010706020507" pitchFamily="18" charset="2"/>
                <a:cs typeface="Arial" panose="020B0604020202020204" pitchFamily="34" charset="0"/>
                <a:sym typeface="Wingdings" panose="05000000000000000000" pitchFamily="2" charset="2"/>
              </a:rPr>
              <a:t>a</a:t>
            </a:r>
            <a:r>
              <a:rPr lang="de-AT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+ </a:t>
            </a:r>
            <a:r>
              <a:rPr lang="de-AT" sz="2400" dirty="0">
                <a:latin typeface="Symbol" panose="05050102010706020507" pitchFamily="18" charset="2"/>
                <a:cs typeface="Arial" panose="020B0604020202020204" pitchFamily="34" charset="0"/>
                <a:sym typeface="Wingdings" panose="05000000000000000000" pitchFamily="2" charset="2"/>
              </a:rPr>
              <a:t>a</a:t>
            </a:r>
            <a:r>
              <a:rPr lang="de-AT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+ n + n</a:t>
            </a:r>
            <a:endParaRPr lang="de-AT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590553" y="2204864"/>
            <a:ext cx="5778049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Energetically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open </a:t>
            </a:r>
          </a:p>
          <a:p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at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about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de-AT" sz="2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E</a:t>
            </a:r>
            <a:r>
              <a:rPr lang="de-AT" sz="2400" baseline="-25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</a:t>
            </a:r>
            <a:r>
              <a:rPr lang="de-AT" sz="2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=1.5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MeV</a:t>
            </a:r>
            <a:endParaRPr lang="de-AT" sz="2400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endParaRPr lang="de-AT" sz="2400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About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20%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of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the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total</a:t>
            </a:r>
          </a:p>
          <a:p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n-</a:t>
            </a:r>
            <a:r>
              <a:rPr lang="de-AT" sz="2400" baseline="300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9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Be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cross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section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</a:p>
          <a:p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at E</a:t>
            </a:r>
            <a:r>
              <a:rPr lang="de-AT" sz="2400" baseline="-250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=5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MeV</a:t>
            </a:r>
            <a:endParaRPr lang="de-AT" sz="2400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endParaRPr lang="de-AT" sz="2400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Competing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channels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:</a:t>
            </a:r>
          </a:p>
          <a:p>
            <a:r>
              <a:rPr lang="de-AT" sz="2400" dirty="0">
                <a:latin typeface="Arial" panose="020B0604020202020204" pitchFamily="34" charset="0"/>
                <a:cs typeface="Arial" panose="020B0604020202020204" pitchFamily="34" charset="0"/>
              </a:rPr>
              <a:t>n + </a:t>
            </a:r>
            <a:r>
              <a:rPr lang="de-AT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de-AT" sz="2400" dirty="0">
                <a:latin typeface="Arial" panose="020B0604020202020204" pitchFamily="34" charset="0"/>
                <a:cs typeface="Arial" panose="020B0604020202020204" pitchFamily="34" charset="0"/>
              </a:rPr>
              <a:t>Be </a:t>
            </a:r>
            <a:r>
              <a:rPr lang="de-AT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n + </a:t>
            </a:r>
            <a:r>
              <a:rPr lang="de-AT" sz="2400" baseline="30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9</a:t>
            </a:r>
            <a:r>
              <a:rPr lang="de-AT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Be  </a:t>
            </a:r>
            <a:r>
              <a:rPr lang="de-AT" sz="24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elastic</a:t>
            </a:r>
            <a:r>
              <a:rPr lang="de-AT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de-AT" sz="24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scattering</a:t>
            </a:r>
            <a:endParaRPr lang="de-AT" sz="24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de-AT" sz="2400" dirty="0">
                <a:latin typeface="Arial" panose="020B0604020202020204" pitchFamily="34" charset="0"/>
                <a:cs typeface="Arial" panose="020B0604020202020204" pitchFamily="34" charset="0"/>
              </a:rPr>
              <a:t>n + </a:t>
            </a:r>
            <a:r>
              <a:rPr lang="de-AT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de-AT" sz="2400" dirty="0">
                <a:latin typeface="Arial" panose="020B0604020202020204" pitchFamily="34" charset="0"/>
                <a:cs typeface="Arial" panose="020B0604020202020204" pitchFamily="34" charset="0"/>
              </a:rPr>
              <a:t>Be </a:t>
            </a:r>
            <a:r>
              <a:rPr lang="de-AT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de-AT" sz="2400" dirty="0">
                <a:latin typeface="Symbol" panose="05050102010706020507" pitchFamily="18" charset="2"/>
                <a:cs typeface="Arial" panose="020B0604020202020204" pitchFamily="34" charset="0"/>
                <a:sym typeface="Wingdings" panose="05000000000000000000" pitchFamily="2" charset="2"/>
              </a:rPr>
              <a:t>a</a:t>
            </a:r>
            <a:r>
              <a:rPr lang="de-AT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+ </a:t>
            </a:r>
            <a:r>
              <a:rPr lang="de-AT" sz="2400" baseline="30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6</a:t>
            </a:r>
            <a:r>
              <a:rPr lang="de-AT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He</a:t>
            </a:r>
            <a:endParaRPr lang="de-AT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AT" sz="2400" dirty="0">
                <a:latin typeface="Arial" panose="020B0604020202020204" pitchFamily="34" charset="0"/>
                <a:cs typeface="Arial" panose="020B0604020202020204" pitchFamily="34" charset="0"/>
              </a:rPr>
              <a:t>n + </a:t>
            </a:r>
            <a:r>
              <a:rPr lang="de-AT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de-AT" sz="2400" dirty="0">
                <a:latin typeface="Arial" panose="020B0604020202020204" pitchFamily="34" charset="0"/>
                <a:cs typeface="Arial" panose="020B0604020202020204" pitchFamily="34" charset="0"/>
              </a:rPr>
              <a:t>Be </a:t>
            </a:r>
            <a:r>
              <a:rPr lang="de-AT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de-AT" sz="2400" baseline="30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8</a:t>
            </a:r>
            <a:r>
              <a:rPr lang="de-AT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Be + n + n  </a:t>
            </a:r>
            <a:r>
              <a:rPr lang="de-AT" sz="2400" dirty="0">
                <a:latin typeface="Symbol" panose="05050102010706020507" pitchFamily="18" charset="2"/>
                <a:cs typeface="Arial" panose="020B0604020202020204" pitchFamily="34" charset="0"/>
                <a:sym typeface="Wingdings" panose="05000000000000000000" pitchFamily="2" charset="2"/>
              </a:rPr>
              <a:t>a</a:t>
            </a:r>
            <a:r>
              <a:rPr lang="de-AT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+ </a:t>
            </a:r>
            <a:r>
              <a:rPr lang="de-AT" sz="2400" dirty="0">
                <a:latin typeface="Symbol" panose="05050102010706020507" pitchFamily="18" charset="2"/>
                <a:cs typeface="Arial" panose="020B0604020202020204" pitchFamily="34" charset="0"/>
                <a:sym typeface="Wingdings" panose="05000000000000000000" pitchFamily="2" charset="2"/>
              </a:rPr>
              <a:t>a</a:t>
            </a:r>
            <a:r>
              <a:rPr lang="de-AT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+ n + n</a:t>
            </a:r>
            <a:endParaRPr lang="de-AT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6368602" y="5445224"/>
            <a:ext cx="25777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000" baseline="30000" dirty="0" smtClean="0">
                <a:solidFill>
                  <a:srgbClr val="006699"/>
                </a:solidFill>
              </a:rPr>
              <a:t>8</a:t>
            </a:r>
            <a:r>
              <a:rPr lang="de-AT" sz="2000" dirty="0" smtClean="0">
                <a:solidFill>
                  <a:srgbClr val="006699"/>
                </a:solidFill>
              </a:rPr>
              <a:t>Be </a:t>
            </a:r>
            <a:r>
              <a:rPr lang="de-AT" sz="2000" dirty="0" err="1" smtClean="0">
                <a:solidFill>
                  <a:srgbClr val="006699"/>
                </a:solidFill>
              </a:rPr>
              <a:t>is</a:t>
            </a:r>
            <a:r>
              <a:rPr lang="de-AT" sz="2000" dirty="0" smtClean="0">
                <a:solidFill>
                  <a:srgbClr val="006699"/>
                </a:solidFill>
              </a:rPr>
              <a:t> a </a:t>
            </a:r>
            <a:r>
              <a:rPr lang="de-AT" sz="2000" dirty="0" err="1" smtClean="0">
                <a:solidFill>
                  <a:srgbClr val="006699"/>
                </a:solidFill>
              </a:rPr>
              <a:t>resonance</a:t>
            </a:r>
            <a:r>
              <a:rPr lang="de-AT" sz="2000" dirty="0" smtClean="0">
                <a:solidFill>
                  <a:srgbClr val="006699"/>
                </a:solidFill>
              </a:rPr>
              <a:t> </a:t>
            </a:r>
            <a:r>
              <a:rPr lang="de-AT" sz="2000" dirty="0" err="1" smtClean="0">
                <a:solidFill>
                  <a:srgbClr val="006699"/>
                </a:solidFill>
              </a:rPr>
              <a:t>only</a:t>
            </a:r>
            <a:endParaRPr lang="de-AT" sz="2000" dirty="0" smtClean="0">
              <a:solidFill>
                <a:srgbClr val="006699"/>
              </a:solidFill>
            </a:endParaRPr>
          </a:p>
          <a:p>
            <a:r>
              <a:rPr lang="de-AT" sz="2000" dirty="0" err="1" smtClean="0">
                <a:solidFill>
                  <a:srgbClr val="006699"/>
                </a:solidFill>
              </a:rPr>
              <a:t>Lifetime</a:t>
            </a:r>
            <a:r>
              <a:rPr lang="de-AT" sz="2000" dirty="0" smtClean="0">
                <a:solidFill>
                  <a:srgbClr val="006699"/>
                </a:solidFill>
              </a:rPr>
              <a:t> ~ 10</a:t>
            </a:r>
            <a:r>
              <a:rPr lang="de-AT" sz="2000" baseline="30000" dirty="0" smtClean="0">
                <a:solidFill>
                  <a:srgbClr val="006699"/>
                </a:solidFill>
              </a:rPr>
              <a:t>-17</a:t>
            </a:r>
            <a:r>
              <a:rPr lang="de-AT" sz="2000" dirty="0" smtClean="0">
                <a:solidFill>
                  <a:srgbClr val="006699"/>
                </a:solidFill>
              </a:rPr>
              <a:t>s</a:t>
            </a:r>
            <a:endParaRPr lang="de-AT" sz="2000" dirty="0">
              <a:solidFill>
                <a:srgbClr val="006699"/>
              </a:solidFill>
            </a:endParaRPr>
          </a:p>
        </p:txBody>
      </p:sp>
      <p:sp>
        <p:nvSpPr>
          <p:cNvPr id="10" name="Datumsplatzhalter 2">
            <a:extLst>
              <a:ext uri="{FF2B5EF4-FFF2-40B4-BE49-F238E27FC236}">
                <a16:creationId xmlns:a16="http://schemas.microsoft.com/office/drawing/2014/main" id="{B95123C4-6309-4C9D-B077-32208FC9EF75}"/>
              </a:ext>
            </a:extLst>
          </p:cNvPr>
          <p:cNvSpPr txBox="1">
            <a:spLocks/>
          </p:cNvSpPr>
          <p:nvPr/>
        </p:nvSpPr>
        <p:spPr>
          <a:xfrm>
            <a:off x="467544" y="6433737"/>
            <a:ext cx="18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rgbClr val="006699"/>
                </a:solidFill>
              </a:rPr>
              <a:t>H. Leeb</a:t>
            </a:r>
          </a:p>
          <a:p>
            <a:r>
              <a:rPr lang="de-DE" dirty="0" smtClean="0">
                <a:solidFill>
                  <a:srgbClr val="006699"/>
                </a:solidFill>
              </a:rPr>
              <a:t>June 23, 2022</a:t>
            </a:r>
            <a:endParaRPr lang="de-AT" dirty="0">
              <a:solidFill>
                <a:srgbClr val="006699"/>
              </a:solidFill>
            </a:endParaRPr>
          </a:p>
        </p:txBody>
      </p:sp>
      <p:sp>
        <p:nvSpPr>
          <p:cNvPr id="12" name="Fußzeilenplatzhalter 3">
            <a:extLst>
              <a:ext uri="{FF2B5EF4-FFF2-40B4-BE49-F238E27FC236}">
                <a16:creationId xmlns:a16="http://schemas.microsoft.com/office/drawing/2014/main" id="{73E73017-4212-4EAF-A7AE-8A6E5F0A9759}"/>
              </a:ext>
            </a:extLst>
          </p:cNvPr>
          <p:cNvSpPr txBox="1">
            <a:spLocks/>
          </p:cNvSpPr>
          <p:nvPr/>
        </p:nvSpPr>
        <p:spPr>
          <a:xfrm>
            <a:off x="2072056" y="6387846"/>
            <a:ext cx="5164240" cy="4569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dirty="0" smtClean="0">
                <a:solidFill>
                  <a:schemeClr val="accent1">
                    <a:lumMod val="75000"/>
                  </a:schemeClr>
                </a:solidFill>
              </a:rPr>
              <a:t>Progress in </a:t>
            </a:r>
            <a:r>
              <a:rPr lang="de-AT" dirty="0" err="1" smtClean="0">
                <a:solidFill>
                  <a:schemeClr val="accent1">
                    <a:lumMod val="75000"/>
                  </a:schemeClr>
                </a:solidFill>
              </a:rPr>
              <a:t>new</a:t>
            </a:r>
            <a:r>
              <a:rPr lang="de-AT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AT" dirty="0" err="1" smtClean="0">
                <a:solidFill>
                  <a:schemeClr val="accent1">
                    <a:lumMod val="75000"/>
                  </a:schemeClr>
                </a:solidFill>
              </a:rPr>
              <a:t>reduced</a:t>
            </a:r>
            <a:r>
              <a:rPr lang="de-AT" dirty="0" smtClean="0">
                <a:solidFill>
                  <a:schemeClr val="accent1">
                    <a:lumMod val="75000"/>
                  </a:schemeClr>
                </a:solidFill>
              </a:rPr>
              <a:t> R-matrix </a:t>
            </a:r>
            <a:r>
              <a:rPr lang="de-AT" dirty="0" err="1" smtClean="0">
                <a:solidFill>
                  <a:schemeClr val="accent1">
                    <a:lumMod val="75000"/>
                  </a:schemeClr>
                </a:solidFill>
              </a:rPr>
              <a:t>theory</a:t>
            </a:r>
            <a:endParaRPr lang="de-AT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de-AT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Dotum" panose="020B0503020000020004" pitchFamily="34" charset="-127"/>
                <a:cs typeface="Calibri" panose="020F0502020204030204" pitchFamily="34" charset="0"/>
              </a:rPr>
              <a:t>TM INDEN_LE, IAEA</a:t>
            </a:r>
            <a:endParaRPr lang="en-GB" dirty="0">
              <a:latin typeface="Calibri" panose="020F0502020204030204" pitchFamily="34" charset="0"/>
              <a:ea typeface="Dotum" panose="020B0503020000020004" pitchFamily="34" charset="-12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0599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DCB920-0828-469F-A342-4107D840A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616" y="116632"/>
            <a:ext cx="7056784" cy="720080"/>
          </a:xfrm>
        </p:spPr>
        <p:txBody>
          <a:bodyPr/>
          <a:lstStyle/>
          <a:p>
            <a:r>
              <a:rPr lang="en-US" sz="3200" dirty="0" smtClean="0"/>
              <a:t>Reduced R-Matrix Analysis</a:t>
            </a:r>
            <a:br>
              <a:rPr lang="en-US" sz="3200" dirty="0" smtClean="0"/>
            </a:br>
            <a:r>
              <a:rPr lang="en-US" sz="3200" dirty="0" smtClean="0"/>
              <a:t>using one-pole formula </a:t>
            </a:r>
            <a:endParaRPr lang="en-US" sz="3200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3F0991B0-0794-40F3-9612-5D4EC43A0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E1F4-0864-4028-A398-A3791DF09977}" type="slidenum">
              <a:rPr lang="de-AT" smtClean="0"/>
              <a:pPr/>
              <a:t>16</a:t>
            </a:fld>
            <a:endParaRPr lang="de-AT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163009"/>
            <a:ext cx="5133556" cy="3850167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4361" y="3717032"/>
            <a:ext cx="3512135" cy="2634101"/>
          </a:xfrm>
          <a:prstGeom prst="rect">
            <a:avLst/>
          </a:prstGeom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4361" y="1279007"/>
            <a:ext cx="3512135" cy="2634100"/>
          </a:xfrm>
          <a:prstGeom prst="rect">
            <a:avLst/>
          </a:prstGeom>
        </p:spPr>
      </p:pic>
      <p:sp>
        <p:nvSpPr>
          <p:cNvPr id="16" name="Textfeld 15"/>
          <p:cNvSpPr txBox="1"/>
          <p:nvPr/>
        </p:nvSpPr>
        <p:spPr>
          <a:xfrm>
            <a:off x="7524328" y="184482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600" baseline="30000" dirty="0" smtClean="0"/>
              <a:t>9</a:t>
            </a:r>
            <a:r>
              <a:rPr lang="de-AT" sz="1600" dirty="0" smtClean="0"/>
              <a:t>Be</a:t>
            </a:r>
            <a:r>
              <a:rPr lang="de-AT" sz="1600" dirty="0" smtClean="0">
                <a:sym typeface="Wingdings" panose="05000000000000000000" pitchFamily="2" charset="2"/>
              </a:rPr>
              <a:t>(</a:t>
            </a:r>
            <a:r>
              <a:rPr lang="de-AT" sz="1600" dirty="0" err="1" smtClean="0">
                <a:sym typeface="Wingdings" panose="05000000000000000000" pitchFamily="2" charset="2"/>
              </a:rPr>
              <a:t>n,</a:t>
            </a:r>
            <a:r>
              <a:rPr lang="de-AT" sz="1600" dirty="0" err="1" smtClean="0">
                <a:latin typeface="Symbol" panose="05050102010706020507" pitchFamily="18" charset="2"/>
                <a:sym typeface="Wingdings" panose="05000000000000000000" pitchFamily="2" charset="2"/>
              </a:rPr>
              <a:t>a</a:t>
            </a:r>
            <a:r>
              <a:rPr lang="de-AT" sz="1600" dirty="0" smtClean="0">
                <a:sym typeface="Wingdings" panose="05000000000000000000" pitchFamily="2" charset="2"/>
              </a:rPr>
              <a:t>)</a:t>
            </a:r>
            <a:r>
              <a:rPr lang="de-AT" sz="1600" baseline="30000" dirty="0" smtClean="0">
                <a:sym typeface="Wingdings" panose="05000000000000000000" pitchFamily="2" charset="2"/>
              </a:rPr>
              <a:t>6</a:t>
            </a:r>
            <a:r>
              <a:rPr lang="de-AT" sz="1600" dirty="0" smtClean="0">
                <a:sym typeface="Wingdings" panose="05000000000000000000" pitchFamily="2" charset="2"/>
              </a:rPr>
              <a:t>He</a:t>
            </a:r>
            <a:endParaRPr lang="de-AT" sz="1600" dirty="0">
              <a:latin typeface="Symbol" panose="05050102010706020507" pitchFamily="18" charset="2"/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7524328" y="4293096"/>
            <a:ext cx="12581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600" baseline="30000" dirty="0" smtClean="0"/>
              <a:t>9</a:t>
            </a:r>
            <a:r>
              <a:rPr lang="de-AT" sz="1600" dirty="0" smtClean="0"/>
              <a:t>Be</a:t>
            </a:r>
            <a:r>
              <a:rPr lang="de-AT" sz="1600" dirty="0" smtClean="0">
                <a:sym typeface="Wingdings" panose="05000000000000000000" pitchFamily="2" charset="2"/>
              </a:rPr>
              <a:t>(</a:t>
            </a:r>
            <a:r>
              <a:rPr lang="de-AT" sz="1600" dirty="0" err="1" smtClean="0">
                <a:sym typeface="Wingdings" panose="05000000000000000000" pitchFamily="2" charset="2"/>
              </a:rPr>
              <a:t>n,n</a:t>
            </a:r>
            <a:r>
              <a:rPr lang="de-AT" sz="1600" dirty="0" smtClean="0">
                <a:sym typeface="Wingdings" panose="05000000000000000000" pitchFamily="2" charset="2"/>
              </a:rPr>
              <a:t>‘)</a:t>
            </a:r>
            <a:r>
              <a:rPr lang="de-AT" sz="1600" baseline="30000" dirty="0" smtClean="0">
                <a:sym typeface="Wingdings" panose="05000000000000000000" pitchFamily="2" charset="2"/>
              </a:rPr>
              <a:t>9</a:t>
            </a:r>
            <a:r>
              <a:rPr lang="de-AT" sz="1600" dirty="0" smtClean="0">
                <a:sym typeface="Wingdings" panose="05000000000000000000" pitchFamily="2" charset="2"/>
              </a:rPr>
              <a:t>Be</a:t>
            </a:r>
            <a:r>
              <a:rPr lang="de-AT" sz="1600" baseline="30000" dirty="0" smtClean="0">
                <a:sym typeface="Wingdings" panose="05000000000000000000" pitchFamily="2" charset="2"/>
              </a:rPr>
              <a:t>*</a:t>
            </a:r>
            <a:endParaRPr lang="de-AT" sz="1600" baseline="30000" dirty="0">
              <a:latin typeface="Symbol" panose="05050102010706020507" pitchFamily="18" charset="2"/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3995936" y="2021595"/>
            <a:ext cx="9012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600" baseline="30000" dirty="0" smtClean="0"/>
              <a:t>9</a:t>
            </a:r>
            <a:r>
              <a:rPr lang="de-AT" sz="1600" dirty="0" smtClean="0"/>
              <a:t>Be</a:t>
            </a:r>
            <a:r>
              <a:rPr lang="de-AT" sz="1600" dirty="0" smtClean="0">
                <a:sym typeface="Wingdings" panose="05000000000000000000" pitchFamily="2" charset="2"/>
              </a:rPr>
              <a:t>(</a:t>
            </a:r>
            <a:r>
              <a:rPr lang="de-AT" sz="1600" dirty="0" err="1" smtClean="0">
                <a:sym typeface="Wingdings" panose="05000000000000000000" pitchFamily="2" charset="2"/>
              </a:rPr>
              <a:t>n,el</a:t>
            </a:r>
            <a:r>
              <a:rPr lang="de-AT" sz="1600" dirty="0" smtClean="0">
                <a:sym typeface="Wingdings" panose="05000000000000000000" pitchFamily="2" charset="2"/>
              </a:rPr>
              <a:t>)</a:t>
            </a:r>
            <a:endParaRPr lang="de-AT" sz="1600" baseline="30000" dirty="0">
              <a:latin typeface="Symbol" panose="05050102010706020507" pitchFamily="18" charset="2"/>
            </a:endParaRPr>
          </a:p>
        </p:txBody>
      </p:sp>
      <p:sp>
        <p:nvSpPr>
          <p:cNvPr id="19" name="Datumsplatzhalter 2">
            <a:extLst>
              <a:ext uri="{FF2B5EF4-FFF2-40B4-BE49-F238E27FC236}">
                <a16:creationId xmlns:a16="http://schemas.microsoft.com/office/drawing/2014/main" id="{B95123C4-6309-4C9D-B077-32208FC9EF75}"/>
              </a:ext>
            </a:extLst>
          </p:cNvPr>
          <p:cNvSpPr txBox="1">
            <a:spLocks/>
          </p:cNvSpPr>
          <p:nvPr/>
        </p:nvSpPr>
        <p:spPr>
          <a:xfrm>
            <a:off x="467544" y="6433737"/>
            <a:ext cx="18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rgbClr val="006699"/>
                </a:solidFill>
              </a:rPr>
              <a:t>H. Leeb</a:t>
            </a:r>
          </a:p>
          <a:p>
            <a:r>
              <a:rPr lang="de-DE" dirty="0" smtClean="0">
                <a:solidFill>
                  <a:srgbClr val="006699"/>
                </a:solidFill>
              </a:rPr>
              <a:t>June 23, 2022</a:t>
            </a:r>
            <a:endParaRPr lang="de-AT" dirty="0">
              <a:solidFill>
                <a:srgbClr val="006699"/>
              </a:solidFill>
            </a:endParaRPr>
          </a:p>
        </p:txBody>
      </p:sp>
      <p:sp>
        <p:nvSpPr>
          <p:cNvPr id="20" name="Fußzeilenplatzhalter 3">
            <a:extLst>
              <a:ext uri="{FF2B5EF4-FFF2-40B4-BE49-F238E27FC236}">
                <a16:creationId xmlns:a16="http://schemas.microsoft.com/office/drawing/2014/main" id="{73E73017-4212-4EAF-A7AE-8A6E5F0A9759}"/>
              </a:ext>
            </a:extLst>
          </p:cNvPr>
          <p:cNvSpPr txBox="1">
            <a:spLocks/>
          </p:cNvSpPr>
          <p:nvPr/>
        </p:nvSpPr>
        <p:spPr>
          <a:xfrm>
            <a:off x="2072056" y="6387846"/>
            <a:ext cx="5164240" cy="4569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dirty="0" smtClean="0">
                <a:solidFill>
                  <a:schemeClr val="accent1">
                    <a:lumMod val="75000"/>
                  </a:schemeClr>
                </a:solidFill>
              </a:rPr>
              <a:t>Progress in </a:t>
            </a:r>
            <a:r>
              <a:rPr lang="de-AT" dirty="0" err="1" smtClean="0">
                <a:solidFill>
                  <a:schemeClr val="accent1">
                    <a:lumMod val="75000"/>
                  </a:schemeClr>
                </a:solidFill>
              </a:rPr>
              <a:t>new</a:t>
            </a:r>
            <a:r>
              <a:rPr lang="de-AT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AT" dirty="0" err="1" smtClean="0">
                <a:solidFill>
                  <a:schemeClr val="accent1">
                    <a:lumMod val="75000"/>
                  </a:schemeClr>
                </a:solidFill>
              </a:rPr>
              <a:t>reduced</a:t>
            </a:r>
            <a:r>
              <a:rPr lang="de-AT" dirty="0" smtClean="0">
                <a:solidFill>
                  <a:schemeClr val="accent1">
                    <a:lumMod val="75000"/>
                  </a:schemeClr>
                </a:solidFill>
              </a:rPr>
              <a:t> R-matrix </a:t>
            </a:r>
            <a:r>
              <a:rPr lang="de-AT" dirty="0" err="1" smtClean="0">
                <a:solidFill>
                  <a:schemeClr val="accent1">
                    <a:lumMod val="75000"/>
                  </a:schemeClr>
                </a:solidFill>
              </a:rPr>
              <a:t>theory</a:t>
            </a:r>
            <a:endParaRPr lang="de-AT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de-AT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Dotum" panose="020B0503020000020004" pitchFamily="34" charset="-127"/>
                <a:cs typeface="Calibri" panose="020F0502020204030204" pitchFamily="34" charset="0"/>
              </a:rPr>
              <a:t>TM INDEN_LE, IAEA</a:t>
            </a:r>
            <a:endParaRPr lang="en-GB" dirty="0">
              <a:latin typeface="Calibri" panose="020F0502020204030204" pitchFamily="34" charset="0"/>
              <a:ea typeface="Dotum" panose="020B0503020000020004" pitchFamily="34" charset="-12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9320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DCB920-0828-469F-A342-4107D840A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616" y="116632"/>
            <a:ext cx="7056784" cy="720080"/>
          </a:xfrm>
        </p:spPr>
        <p:txBody>
          <a:bodyPr/>
          <a:lstStyle/>
          <a:p>
            <a:r>
              <a:rPr lang="en-US" sz="2800" dirty="0" smtClean="0"/>
              <a:t>Reduced R-Matrix Analysis</a:t>
            </a:r>
            <a:br>
              <a:rPr lang="en-US" sz="2800" dirty="0" smtClean="0"/>
            </a:br>
            <a:r>
              <a:rPr lang="en-US" sz="2800" dirty="0" smtClean="0"/>
              <a:t>of elastic differential cross section data </a:t>
            </a:r>
            <a:endParaRPr lang="en-US" sz="2800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3F0991B0-0794-40F3-9612-5D4EC43A0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E1F4-0864-4028-A398-A3791DF09977}" type="slidenum">
              <a:rPr lang="de-AT" smtClean="0"/>
              <a:pPr/>
              <a:t>17</a:t>
            </a:fld>
            <a:endParaRPr lang="de-AT"/>
          </a:p>
        </p:txBody>
      </p:sp>
      <p:sp>
        <p:nvSpPr>
          <p:cNvPr id="19" name="Datumsplatzhalter 2">
            <a:extLst>
              <a:ext uri="{FF2B5EF4-FFF2-40B4-BE49-F238E27FC236}">
                <a16:creationId xmlns:a16="http://schemas.microsoft.com/office/drawing/2014/main" id="{B95123C4-6309-4C9D-B077-32208FC9EF75}"/>
              </a:ext>
            </a:extLst>
          </p:cNvPr>
          <p:cNvSpPr txBox="1">
            <a:spLocks/>
          </p:cNvSpPr>
          <p:nvPr/>
        </p:nvSpPr>
        <p:spPr>
          <a:xfrm>
            <a:off x="467544" y="6433737"/>
            <a:ext cx="18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rgbClr val="006699"/>
                </a:solidFill>
              </a:rPr>
              <a:t>H. Leeb</a:t>
            </a:r>
          </a:p>
          <a:p>
            <a:r>
              <a:rPr lang="de-DE" dirty="0" smtClean="0">
                <a:solidFill>
                  <a:srgbClr val="006699"/>
                </a:solidFill>
              </a:rPr>
              <a:t>June 23, 2022</a:t>
            </a:r>
            <a:endParaRPr lang="de-AT" dirty="0">
              <a:solidFill>
                <a:srgbClr val="006699"/>
              </a:solidFill>
            </a:endParaRPr>
          </a:p>
        </p:txBody>
      </p:sp>
      <p:sp>
        <p:nvSpPr>
          <p:cNvPr id="20" name="Fußzeilenplatzhalter 3">
            <a:extLst>
              <a:ext uri="{FF2B5EF4-FFF2-40B4-BE49-F238E27FC236}">
                <a16:creationId xmlns:a16="http://schemas.microsoft.com/office/drawing/2014/main" id="{73E73017-4212-4EAF-A7AE-8A6E5F0A9759}"/>
              </a:ext>
            </a:extLst>
          </p:cNvPr>
          <p:cNvSpPr txBox="1">
            <a:spLocks/>
          </p:cNvSpPr>
          <p:nvPr/>
        </p:nvSpPr>
        <p:spPr>
          <a:xfrm>
            <a:off x="2072056" y="6387846"/>
            <a:ext cx="5164240" cy="4569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dirty="0" smtClean="0">
                <a:solidFill>
                  <a:schemeClr val="accent1">
                    <a:lumMod val="75000"/>
                  </a:schemeClr>
                </a:solidFill>
              </a:rPr>
              <a:t>Progress in </a:t>
            </a:r>
            <a:r>
              <a:rPr lang="de-AT" dirty="0" err="1" smtClean="0">
                <a:solidFill>
                  <a:schemeClr val="accent1">
                    <a:lumMod val="75000"/>
                  </a:schemeClr>
                </a:solidFill>
              </a:rPr>
              <a:t>new</a:t>
            </a:r>
            <a:r>
              <a:rPr lang="de-AT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AT" dirty="0" err="1" smtClean="0">
                <a:solidFill>
                  <a:schemeClr val="accent1">
                    <a:lumMod val="75000"/>
                  </a:schemeClr>
                </a:solidFill>
              </a:rPr>
              <a:t>reduced</a:t>
            </a:r>
            <a:r>
              <a:rPr lang="de-AT" dirty="0" smtClean="0">
                <a:solidFill>
                  <a:schemeClr val="accent1">
                    <a:lumMod val="75000"/>
                  </a:schemeClr>
                </a:solidFill>
              </a:rPr>
              <a:t> R-matrix </a:t>
            </a:r>
            <a:r>
              <a:rPr lang="de-AT" dirty="0" err="1" smtClean="0">
                <a:solidFill>
                  <a:schemeClr val="accent1">
                    <a:lumMod val="75000"/>
                  </a:schemeClr>
                </a:solidFill>
              </a:rPr>
              <a:t>theory</a:t>
            </a:r>
            <a:endParaRPr lang="de-AT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de-AT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Dotum" panose="020B0503020000020004" pitchFamily="34" charset="-127"/>
                <a:cs typeface="Calibri" panose="020F0502020204030204" pitchFamily="34" charset="0"/>
              </a:rPr>
              <a:t>TM INDEN_LE, IAEA</a:t>
            </a:r>
            <a:endParaRPr lang="en-GB" dirty="0">
              <a:latin typeface="Calibri" panose="020F0502020204030204" pitchFamily="34" charset="0"/>
              <a:ea typeface="Dotum" panose="020B0503020000020004" pitchFamily="34" charset="-127"/>
              <a:cs typeface="Calibri" panose="020F0502020204030204" pitchFamily="34" charset="0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912081"/>
            <a:ext cx="2399928" cy="1799946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708920"/>
            <a:ext cx="2375925" cy="1781944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7" y="4437112"/>
            <a:ext cx="2471936" cy="1853952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836712"/>
            <a:ext cx="2592288" cy="1944216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39" y="2618657"/>
            <a:ext cx="2592287" cy="1944215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1" y="4383106"/>
            <a:ext cx="2664295" cy="1998222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1" y="833635"/>
            <a:ext cx="2712892" cy="2034669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0572" y="4348594"/>
            <a:ext cx="2654481" cy="1990861"/>
          </a:xfrm>
          <a:prstGeom prst="rect">
            <a:avLst/>
          </a:prstGeom>
        </p:spPr>
      </p:pic>
      <p:pic>
        <p:nvPicPr>
          <p:cNvPr id="24" name="Grafik 2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347" y="2528583"/>
            <a:ext cx="2544705" cy="1908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894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DCB920-0828-469F-A342-4107D840A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616" y="116632"/>
            <a:ext cx="7056784" cy="720080"/>
          </a:xfrm>
        </p:spPr>
        <p:txBody>
          <a:bodyPr/>
          <a:lstStyle/>
          <a:p>
            <a:r>
              <a:rPr lang="en-US" sz="3200" dirty="0" smtClean="0"/>
              <a:t>Reduced R-Matrix Analysis</a:t>
            </a:r>
            <a:br>
              <a:rPr lang="en-US" sz="3200" dirty="0" smtClean="0"/>
            </a:br>
            <a:r>
              <a:rPr lang="en-US" sz="3200" dirty="0" smtClean="0"/>
              <a:t>of elastic n-9Be cross sections </a:t>
            </a:r>
            <a:endParaRPr lang="en-US" sz="3200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3F0991B0-0794-40F3-9612-5D4EC43A0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E1F4-0864-4028-A398-A3791DF09977}" type="slidenum">
              <a:rPr lang="de-AT" smtClean="0"/>
              <a:pPr/>
              <a:t>18</a:t>
            </a:fld>
            <a:endParaRPr lang="de-AT"/>
          </a:p>
        </p:txBody>
      </p:sp>
      <p:sp>
        <p:nvSpPr>
          <p:cNvPr id="19" name="Datumsplatzhalter 2">
            <a:extLst>
              <a:ext uri="{FF2B5EF4-FFF2-40B4-BE49-F238E27FC236}">
                <a16:creationId xmlns:a16="http://schemas.microsoft.com/office/drawing/2014/main" id="{B95123C4-6309-4C9D-B077-32208FC9EF75}"/>
              </a:ext>
            </a:extLst>
          </p:cNvPr>
          <p:cNvSpPr txBox="1">
            <a:spLocks/>
          </p:cNvSpPr>
          <p:nvPr/>
        </p:nvSpPr>
        <p:spPr>
          <a:xfrm>
            <a:off x="467544" y="6433737"/>
            <a:ext cx="18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rgbClr val="006699"/>
                </a:solidFill>
              </a:rPr>
              <a:t>H. Leeb</a:t>
            </a:r>
          </a:p>
          <a:p>
            <a:r>
              <a:rPr lang="de-DE" dirty="0" smtClean="0">
                <a:solidFill>
                  <a:srgbClr val="006699"/>
                </a:solidFill>
              </a:rPr>
              <a:t>June 23, 2022</a:t>
            </a:r>
            <a:endParaRPr lang="de-AT" dirty="0">
              <a:solidFill>
                <a:srgbClr val="006699"/>
              </a:solidFill>
            </a:endParaRPr>
          </a:p>
        </p:txBody>
      </p:sp>
      <p:sp>
        <p:nvSpPr>
          <p:cNvPr id="20" name="Fußzeilenplatzhalter 3">
            <a:extLst>
              <a:ext uri="{FF2B5EF4-FFF2-40B4-BE49-F238E27FC236}">
                <a16:creationId xmlns:a16="http://schemas.microsoft.com/office/drawing/2014/main" id="{73E73017-4212-4EAF-A7AE-8A6E5F0A9759}"/>
              </a:ext>
            </a:extLst>
          </p:cNvPr>
          <p:cNvSpPr txBox="1">
            <a:spLocks/>
          </p:cNvSpPr>
          <p:nvPr/>
        </p:nvSpPr>
        <p:spPr>
          <a:xfrm>
            <a:off x="2072056" y="6387846"/>
            <a:ext cx="5164240" cy="4569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dirty="0" smtClean="0">
                <a:solidFill>
                  <a:schemeClr val="accent1">
                    <a:lumMod val="75000"/>
                  </a:schemeClr>
                </a:solidFill>
              </a:rPr>
              <a:t>Progress in </a:t>
            </a:r>
            <a:r>
              <a:rPr lang="de-AT" dirty="0" err="1" smtClean="0">
                <a:solidFill>
                  <a:schemeClr val="accent1">
                    <a:lumMod val="75000"/>
                  </a:schemeClr>
                </a:solidFill>
              </a:rPr>
              <a:t>new</a:t>
            </a:r>
            <a:r>
              <a:rPr lang="de-AT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AT" dirty="0" err="1" smtClean="0">
                <a:solidFill>
                  <a:schemeClr val="accent1">
                    <a:lumMod val="75000"/>
                  </a:schemeClr>
                </a:solidFill>
              </a:rPr>
              <a:t>reduced</a:t>
            </a:r>
            <a:r>
              <a:rPr lang="de-AT" dirty="0" smtClean="0">
                <a:solidFill>
                  <a:schemeClr val="accent1">
                    <a:lumMod val="75000"/>
                  </a:schemeClr>
                </a:solidFill>
              </a:rPr>
              <a:t> R-matrix </a:t>
            </a:r>
            <a:r>
              <a:rPr lang="de-AT" dirty="0" err="1" smtClean="0">
                <a:solidFill>
                  <a:schemeClr val="accent1">
                    <a:lumMod val="75000"/>
                  </a:schemeClr>
                </a:solidFill>
              </a:rPr>
              <a:t>theory</a:t>
            </a:r>
            <a:endParaRPr lang="de-AT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de-AT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Dotum" panose="020B0503020000020004" pitchFamily="34" charset="-127"/>
                <a:cs typeface="Calibri" panose="020F0502020204030204" pitchFamily="34" charset="0"/>
              </a:rPr>
              <a:t>TM INDEN_LE, IAEA</a:t>
            </a:r>
            <a:endParaRPr lang="en-GB" dirty="0">
              <a:latin typeface="Calibri" panose="020F0502020204030204" pitchFamily="34" charset="0"/>
              <a:ea typeface="Dotum" panose="020B0503020000020004" pitchFamily="34" charset="-127"/>
              <a:cs typeface="Calibri" panose="020F0502020204030204" pitchFamily="34" charset="0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322766"/>
            <a:ext cx="5856312" cy="4392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681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DCB920-0828-469F-A342-4107D840A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116632"/>
            <a:ext cx="7992888" cy="792088"/>
          </a:xfrm>
        </p:spPr>
        <p:txBody>
          <a:bodyPr/>
          <a:lstStyle/>
          <a:p>
            <a:r>
              <a:rPr lang="en-US" sz="3600" dirty="0" smtClean="0"/>
              <a:t>Reduced R-Matrix Analysis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400" dirty="0" smtClean="0"/>
              <a:t>Cross Section associated with ignored channels </a:t>
            </a:r>
            <a:endParaRPr lang="en-US" sz="2400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3F0991B0-0794-40F3-9612-5D4EC43A0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E1F4-0864-4028-A398-A3791DF09977}" type="slidenum">
              <a:rPr lang="de-AT" smtClean="0"/>
              <a:pPr/>
              <a:t>19</a:t>
            </a:fld>
            <a:endParaRPr lang="de-AT"/>
          </a:p>
        </p:txBody>
      </p:sp>
      <p:sp>
        <p:nvSpPr>
          <p:cNvPr id="6" name="Textfeld 5"/>
          <p:cNvSpPr txBox="1"/>
          <p:nvPr/>
        </p:nvSpPr>
        <p:spPr>
          <a:xfrm>
            <a:off x="442830" y="1017602"/>
            <a:ext cx="855214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err="1" smtClean="0">
                <a:solidFill>
                  <a:srgbClr val="006699"/>
                </a:solidFill>
              </a:rPr>
              <a:t>Although</a:t>
            </a:r>
            <a:r>
              <a:rPr lang="de-AT" dirty="0" smtClean="0">
                <a:solidFill>
                  <a:srgbClr val="006699"/>
                </a:solidFill>
              </a:rPr>
              <a:t> not </a:t>
            </a:r>
            <a:r>
              <a:rPr lang="de-AT" dirty="0" err="1" smtClean="0">
                <a:solidFill>
                  <a:srgbClr val="006699"/>
                </a:solidFill>
              </a:rPr>
              <a:t>explicitly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considered</a:t>
            </a:r>
            <a:r>
              <a:rPr lang="de-AT" dirty="0" smtClean="0">
                <a:solidFill>
                  <a:srgbClr val="006699"/>
                </a:solidFill>
              </a:rPr>
              <a:t> in </a:t>
            </a:r>
            <a:r>
              <a:rPr lang="de-AT" i="1" dirty="0" err="1" smtClean="0">
                <a:solidFill>
                  <a:srgbClr val="006699"/>
                </a:solidFill>
              </a:rPr>
              <a:t>Reduced</a:t>
            </a:r>
            <a:r>
              <a:rPr lang="de-AT" i="1" dirty="0" smtClean="0">
                <a:solidFill>
                  <a:srgbClr val="006699"/>
                </a:solidFill>
              </a:rPr>
              <a:t> R-Matrix </a:t>
            </a:r>
            <a:r>
              <a:rPr lang="de-AT" i="1" dirty="0" err="1" smtClean="0">
                <a:solidFill>
                  <a:srgbClr val="006699"/>
                </a:solidFill>
              </a:rPr>
              <a:t>Analyses</a:t>
            </a:r>
            <a:r>
              <a:rPr lang="de-AT" i="1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one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is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able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to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determine</a:t>
            </a:r>
            <a:endParaRPr lang="de-AT" dirty="0" smtClean="0">
              <a:solidFill>
                <a:srgbClr val="006699"/>
              </a:solidFill>
            </a:endParaRPr>
          </a:p>
          <a:p>
            <a:r>
              <a:rPr lang="de-AT" dirty="0" err="1" smtClean="0">
                <a:solidFill>
                  <a:srgbClr val="006699"/>
                </a:solidFill>
              </a:rPr>
              <a:t>the</a:t>
            </a:r>
            <a:r>
              <a:rPr lang="de-AT" dirty="0" smtClean="0">
                <a:solidFill>
                  <a:srgbClr val="006699"/>
                </a:solidFill>
              </a:rPr>
              <a:t> total </a:t>
            </a:r>
            <a:r>
              <a:rPr lang="de-AT" dirty="0" err="1" smtClean="0">
                <a:solidFill>
                  <a:srgbClr val="006699"/>
                </a:solidFill>
              </a:rPr>
              <a:t>cross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section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associated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with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the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sum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of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ignored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channels</a:t>
            </a:r>
            <a:r>
              <a:rPr lang="de-AT" dirty="0" smtClean="0">
                <a:solidFill>
                  <a:srgbClr val="006699"/>
                </a:solidFill>
              </a:rPr>
              <a:t>.</a:t>
            </a:r>
          </a:p>
          <a:p>
            <a:endParaRPr lang="de-AT" dirty="0">
              <a:solidFill>
                <a:srgbClr val="006699"/>
              </a:solidFill>
            </a:endParaRPr>
          </a:p>
          <a:p>
            <a:r>
              <a:rPr lang="de-AT" b="1" dirty="0" smtClean="0">
                <a:solidFill>
                  <a:srgbClr val="006699"/>
                </a:solidFill>
              </a:rPr>
              <a:t>Basic </a:t>
            </a:r>
            <a:r>
              <a:rPr lang="de-AT" b="1" dirty="0" err="1" smtClean="0">
                <a:solidFill>
                  <a:srgbClr val="006699"/>
                </a:solidFill>
              </a:rPr>
              <a:t>idea</a:t>
            </a:r>
            <a:r>
              <a:rPr lang="de-AT" b="1" dirty="0" smtClean="0">
                <a:solidFill>
                  <a:srgbClr val="006699"/>
                </a:solidFill>
              </a:rPr>
              <a:t>: </a:t>
            </a:r>
            <a:r>
              <a:rPr lang="de-AT" dirty="0" err="1" smtClean="0">
                <a:solidFill>
                  <a:srgbClr val="006699"/>
                </a:solidFill>
              </a:rPr>
              <a:t>Unitarity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defect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of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the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Collision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matrix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associated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with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the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i="1" dirty="0" err="1" smtClean="0">
                <a:solidFill>
                  <a:srgbClr val="006699"/>
                </a:solidFill>
              </a:rPr>
              <a:t>Reduced</a:t>
            </a:r>
            <a:r>
              <a:rPr lang="de-AT" i="1" dirty="0" smtClean="0">
                <a:solidFill>
                  <a:srgbClr val="006699"/>
                </a:solidFill>
              </a:rPr>
              <a:t> R-Matrix</a:t>
            </a:r>
            <a:endParaRPr lang="de-AT" i="1" dirty="0">
              <a:solidFill>
                <a:srgbClr val="006699"/>
              </a:solidFill>
            </a:endParaRPr>
          </a:p>
        </p:txBody>
      </p:sp>
      <p:graphicFrame>
        <p:nvGraphicFramePr>
          <p:cNvPr id="7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2702335"/>
              </p:ext>
            </p:extLst>
          </p:nvPr>
        </p:nvGraphicFramePr>
        <p:xfrm>
          <a:off x="2693800" y="2420888"/>
          <a:ext cx="5441776" cy="6759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3" name="Formel" r:id="rId3" imgW="3479760" imgH="431640" progId="Equation.3">
                  <p:embed/>
                </p:oleObj>
              </mc:Choice>
              <mc:Fallback>
                <p:oleObj name="Formel" r:id="rId3" imgW="347976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93800" y="2420888"/>
                        <a:ext cx="5441776" cy="6759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feld 7"/>
          <p:cNvSpPr txBox="1"/>
          <p:nvPr/>
        </p:nvSpPr>
        <p:spPr>
          <a:xfrm>
            <a:off x="442830" y="2477370"/>
            <a:ext cx="21365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smtClean="0"/>
              <a:t>Nichtelastischer</a:t>
            </a:r>
          </a:p>
          <a:p>
            <a:r>
              <a:rPr lang="de-AT" dirty="0" smtClean="0"/>
              <a:t>Wirkungsquerschnitt</a:t>
            </a:r>
            <a:endParaRPr lang="de-AT" dirty="0"/>
          </a:p>
        </p:txBody>
      </p:sp>
      <p:sp>
        <p:nvSpPr>
          <p:cNvPr id="9" name="Textfeld 8"/>
          <p:cNvSpPr txBox="1"/>
          <p:nvPr/>
        </p:nvSpPr>
        <p:spPr>
          <a:xfrm>
            <a:off x="442830" y="3388350"/>
            <a:ext cx="7806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b="1" dirty="0" err="1" smtClean="0">
                <a:solidFill>
                  <a:srgbClr val="006699"/>
                </a:solidFill>
              </a:rPr>
              <a:t>Reduced</a:t>
            </a:r>
            <a:r>
              <a:rPr lang="de-AT" b="1" dirty="0" smtClean="0">
                <a:solidFill>
                  <a:srgbClr val="006699"/>
                </a:solidFill>
              </a:rPr>
              <a:t> R-Matrix </a:t>
            </a:r>
            <a:r>
              <a:rPr lang="de-AT" b="1" dirty="0" err="1" smtClean="0">
                <a:solidFill>
                  <a:srgbClr val="006699"/>
                </a:solidFill>
              </a:rPr>
              <a:t>formalism</a:t>
            </a:r>
            <a:r>
              <a:rPr lang="de-AT" b="1" dirty="0" smtClean="0">
                <a:solidFill>
                  <a:srgbClr val="006699"/>
                </a:solidFill>
              </a:rPr>
              <a:t>: </a:t>
            </a:r>
            <a:r>
              <a:rPr lang="de-AT" dirty="0" smtClean="0"/>
              <a:t>Interest in </a:t>
            </a:r>
            <a:r>
              <a:rPr lang="de-AT" dirty="0" err="1" smtClean="0"/>
              <a:t>the</a:t>
            </a:r>
            <a:r>
              <a:rPr lang="de-AT" dirty="0" smtClean="0"/>
              <a:t> </a:t>
            </a:r>
            <a:r>
              <a:rPr lang="de-AT" dirty="0" err="1" smtClean="0"/>
              <a:t>fraction</a:t>
            </a:r>
            <a:r>
              <a:rPr lang="de-AT" dirty="0" smtClean="0"/>
              <a:t> </a:t>
            </a:r>
            <a:r>
              <a:rPr lang="de-AT" dirty="0" err="1" smtClean="0"/>
              <a:t>of</a:t>
            </a:r>
            <a:r>
              <a:rPr lang="de-AT" dirty="0" smtClean="0"/>
              <a:t> </a:t>
            </a:r>
            <a:r>
              <a:rPr lang="de-AT" dirty="0" err="1" smtClean="0"/>
              <a:t>the</a:t>
            </a:r>
            <a:r>
              <a:rPr lang="de-AT" dirty="0" smtClean="0"/>
              <a:t> </a:t>
            </a:r>
            <a:r>
              <a:rPr lang="de-AT" dirty="0" err="1" smtClean="0"/>
              <a:t>cross</a:t>
            </a:r>
            <a:r>
              <a:rPr lang="de-AT" dirty="0" smtClean="0"/>
              <a:t> </a:t>
            </a:r>
            <a:r>
              <a:rPr lang="de-AT" dirty="0" err="1" smtClean="0"/>
              <a:t>sections</a:t>
            </a:r>
            <a:r>
              <a:rPr lang="de-AT" dirty="0" smtClean="0"/>
              <a:t> </a:t>
            </a:r>
            <a:r>
              <a:rPr lang="de-AT" dirty="0" err="1" smtClean="0"/>
              <a:t>ignored</a:t>
            </a:r>
            <a:endParaRPr lang="de-AT" dirty="0"/>
          </a:p>
        </p:txBody>
      </p:sp>
      <p:graphicFrame>
        <p:nvGraphicFramePr>
          <p:cNvPr id="12" name="Objek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8093677"/>
              </p:ext>
            </p:extLst>
          </p:nvPr>
        </p:nvGraphicFramePr>
        <p:xfrm>
          <a:off x="1267819" y="3861048"/>
          <a:ext cx="6156325" cy="165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4" name="Formel" r:id="rId5" imgW="4101840" imgH="1104840" progId="Equation.3">
                  <p:embed/>
                </p:oleObj>
              </mc:Choice>
              <mc:Fallback>
                <p:oleObj name="Formel" r:id="rId5" imgW="4101840" imgH="11048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67819" y="3861048"/>
                        <a:ext cx="6156325" cy="1657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feld 13"/>
          <p:cNvSpPr txBox="1"/>
          <p:nvPr/>
        </p:nvSpPr>
        <p:spPr>
          <a:xfrm>
            <a:off x="467982" y="5618186"/>
            <a:ext cx="8479230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6699"/>
            </a:solidFill>
          </a:ln>
        </p:spPr>
        <p:txBody>
          <a:bodyPr wrap="square" rtlCol="0">
            <a:spAutoFit/>
          </a:bodyPr>
          <a:lstStyle/>
          <a:p>
            <a:r>
              <a:rPr lang="de-AT" dirty="0" smtClean="0">
                <a:solidFill>
                  <a:srgbClr val="006699"/>
                </a:solidFill>
              </a:rPr>
              <a:t>The total </a:t>
            </a:r>
            <a:r>
              <a:rPr lang="de-AT" dirty="0" err="1" smtClean="0">
                <a:solidFill>
                  <a:srgbClr val="006699"/>
                </a:solidFill>
              </a:rPr>
              <a:t>reaction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cross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section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can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be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additionally</a:t>
            </a:r>
            <a:r>
              <a:rPr lang="de-AT" dirty="0" smtClean="0">
                <a:solidFill>
                  <a:srgbClr val="006699"/>
                </a:solidFill>
              </a:rPr>
              <a:t> </a:t>
            </a:r>
            <a:r>
              <a:rPr lang="de-AT" dirty="0" err="1" smtClean="0">
                <a:solidFill>
                  <a:srgbClr val="006699"/>
                </a:solidFill>
              </a:rPr>
              <a:t>used</a:t>
            </a:r>
            <a:r>
              <a:rPr lang="de-AT" dirty="0" smtClean="0">
                <a:solidFill>
                  <a:srgbClr val="006699"/>
                </a:solidFill>
              </a:rPr>
              <a:t> in </a:t>
            </a:r>
            <a:r>
              <a:rPr lang="de-AT" dirty="0" err="1" smtClean="0">
                <a:solidFill>
                  <a:srgbClr val="006699"/>
                </a:solidFill>
              </a:rPr>
              <a:t>reduced</a:t>
            </a:r>
            <a:r>
              <a:rPr lang="de-AT" dirty="0" smtClean="0">
                <a:solidFill>
                  <a:srgbClr val="006699"/>
                </a:solidFill>
              </a:rPr>
              <a:t> R-matrix </a:t>
            </a:r>
            <a:r>
              <a:rPr lang="de-AT" dirty="0" err="1" smtClean="0">
                <a:solidFill>
                  <a:srgbClr val="006699"/>
                </a:solidFill>
              </a:rPr>
              <a:t>analyses</a:t>
            </a:r>
            <a:endParaRPr lang="de-AT" dirty="0">
              <a:solidFill>
                <a:srgbClr val="006699"/>
              </a:solidFill>
            </a:endParaRPr>
          </a:p>
        </p:txBody>
      </p:sp>
      <p:sp>
        <p:nvSpPr>
          <p:cNvPr id="16" name="Datumsplatzhalter 2">
            <a:extLst>
              <a:ext uri="{FF2B5EF4-FFF2-40B4-BE49-F238E27FC236}">
                <a16:creationId xmlns:a16="http://schemas.microsoft.com/office/drawing/2014/main" id="{B95123C4-6309-4C9D-B077-32208FC9EF75}"/>
              </a:ext>
            </a:extLst>
          </p:cNvPr>
          <p:cNvSpPr txBox="1">
            <a:spLocks/>
          </p:cNvSpPr>
          <p:nvPr/>
        </p:nvSpPr>
        <p:spPr>
          <a:xfrm>
            <a:off x="467544" y="6433737"/>
            <a:ext cx="18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rgbClr val="006699"/>
                </a:solidFill>
              </a:rPr>
              <a:t>H. Leeb</a:t>
            </a:r>
          </a:p>
          <a:p>
            <a:r>
              <a:rPr lang="de-DE" dirty="0" smtClean="0">
                <a:solidFill>
                  <a:srgbClr val="006699"/>
                </a:solidFill>
              </a:rPr>
              <a:t>June 23, 2022</a:t>
            </a:r>
            <a:endParaRPr lang="de-AT" dirty="0">
              <a:solidFill>
                <a:srgbClr val="006699"/>
              </a:solidFill>
            </a:endParaRPr>
          </a:p>
        </p:txBody>
      </p:sp>
      <p:sp>
        <p:nvSpPr>
          <p:cNvPr id="17" name="Fußzeilenplatzhalter 3">
            <a:extLst>
              <a:ext uri="{FF2B5EF4-FFF2-40B4-BE49-F238E27FC236}">
                <a16:creationId xmlns:a16="http://schemas.microsoft.com/office/drawing/2014/main" id="{73E73017-4212-4EAF-A7AE-8A6E5F0A9759}"/>
              </a:ext>
            </a:extLst>
          </p:cNvPr>
          <p:cNvSpPr txBox="1">
            <a:spLocks/>
          </p:cNvSpPr>
          <p:nvPr/>
        </p:nvSpPr>
        <p:spPr>
          <a:xfrm>
            <a:off x="2072056" y="6387846"/>
            <a:ext cx="5164240" cy="4569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dirty="0" smtClean="0">
                <a:solidFill>
                  <a:schemeClr val="accent1">
                    <a:lumMod val="75000"/>
                  </a:schemeClr>
                </a:solidFill>
              </a:rPr>
              <a:t>Progress in </a:t>
            </a:r>
            <a:r>
              <a:rPr lang="de-AT" dirty="0" err="1" smtClean="0">
                <a:solidFill>
                  <a:schemeClr val="accent1">
                    <a:lumMod val="75000"/>
                  </a:schemeClr>
                </a:solidFill>
              </a:rPr>
              <a:t>new</a:t>
            </a:r>
            <a:r>
              <a:rPr lang="de-AT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AT" dirty="0" err="1" smtClean="0">
                <a:solidFill>
                  <a:schemeClr val="accent1">
                    <a:lumMod val="75000"/>
                  </a:schemeClr>
                </a:solidFill>
              </a:rPr>
              <a:t>reduced</a:t>
            </a:r>
            <a:r>
              <a:rPr lang="de-AT" dirty="0" smtClean="0">
                <a:solidFill>
                  <a:schemeClr val="accent1">
                    <a:lumMod val="75000"/>
                  </a:schemeClr>
                </a:solidFill>
              </a:rPr>
              <a:t> R-matrix </a:t>
            </a:r>
            <a:r>
              <a:rPr lang="de-AT" dirty="0" err="1" smtClean="0">
                <a:solidFill>
                  <a:schemeClr val="accent1">
                    <a:lumMod val="75000"/>
                  </a:schemeClr>
                </a:solidFill>
              </a:rPr>
              <a:t>theory</a:t>
            </a:r>
            <a:endParaRPr lang="de-AT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de-AT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Dotum" panose="020B0503020000020004" pitchFamily="34" charset="-127"/>
                <a:cs typeface="Calibri" panose="020F0502020204030204" pitchFamily="34" charset="0"/>
              </a:rPr>
              <a:t>TM INDEN_LE, IAEA</a:t>
            </a:r>
            <a:endParaRPr lang="en-GB" dirty="0">
              <a:latin typeface="Calibri" panose="020F0502020204030204" pitchFamily="34" charset="0"/>
              <a:ea typeface="Dotum" panose="020B0503020000020004" pitchFamily="34" charset="-12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4408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DCB920-0828-469F-A342-4107D840A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616" y="260648"/>
            <a:ext cx="7056784" cy="720080"/>
          </a:xfrm>
        </p:spPr>
        <p:txBody>
          <a:bodyPr/>
          <a:lstStyle/>
          <a:p>
            <a:r>
              <a:rPr lang="en-US" sz="3200" dirty="0" smtClean="0"/>
              <a:t>Reduced R-Matrix Analysis</a:t>
            </a:r>
            <a:br>
              <a:rPr lang="en-US" sz="3200" dirty="0" smtClean="0"/>
            </a:br>
            <a:r>
              <a:rPr lang="en-US" sz="3200" dirty="0"/>
              <a:t>B</a:t>
            </a:r>
            <a:r>
              <a:rPr lang="en-US" sz="3200" dirty="0" smtClean="0"/>
              <a:t>reakup cross section  </a:t>
            </a:r>
            <a:endParaRPr lang="en-US" sz="3200" dirty="0"/>
          </a:p>
        </p:txBody>
      </p:sp>
      <p:sp>
        <p:nvSpPr>
          <p:cNvPr id="12" name="Foliennummernplatzhalter 10"/>
          <p:cNvSpPr>
            <a:spLocks noGrp="1"/>
          </p:cNvSpPr>
          <p:nvPr>
            <p:ph type="sldNum" sz="quarter" idx="12"/>
          </p:nvPr>
        </p:nvSpPr>
        <p:spPr>
          <a:xfrm>
            <a:off x="8540704" y="6422851"/>
            <a:ext cx="398384" cy="365125"/>
          </a:xfrm>
        </p:spPr>
        <p:txBody>
          <a:bodyPr/>
          <a:lstStyle/>
          <a:p>
            <a:fld id="{30BFE1F4-0864-4028-A398-A3791DF09977}" type="slidenum">
              <a:rPr lang="de-AT" sz="1100" smtClean="0">
                <a:solidFill>
                  <a:schemeClr val="bg1">
                    <a:lumMod val="50000"/>
                  </a:schemeClr>
                </a:solidFill>
              </a:rPr>
              <a:pPr/>
              <a:t>20</a:t>
            </a:fld>
            <a:endParaRPr lang="de-AT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Textfeld 4"/>
          <p:cNvSpPr txBox="1"/>
          <p:nvPr/>
        </p:nvSpPr>
        <p:spPr>
          <a:xfrm rot="16200000">
            <a:off x="471482" y="2839706"/>
            <a:ext cx="250311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AT" dirty="0" err="1"/>
              <a:t>s</a:t>
            </a:r>
            <a:r>
              <a:rPr lang="de-AT" dirty="0" err="1" smtClean="0"/>
              <a:t>igma</a:t>
            </a:r>
            <a:r>
              <a:rPr lang="de-AT" baseline="-25000" dirty="0" err="1" smtClean="0"/>
              <a:t>bu</a:t>
            </a:r>
            <a:r>
              <a:rPr lang="de-AT" dirty="0" smtClean="0"/>
              <a:t>  (</a:t>
            </a:r>
            <a:r>
              <a:rPr lang="de-AT" dirty="0" err="1" smtClean="0"/>
              <a:t>mbarn</a:t>
            </a:r>
            <a:r>
              <a:rPr lang="de-AT" dirty="0" smtClean="0"/>
              <a:t>)</a:t>
            </a:r>
            <a:endParaRPr lang="en-US" baseline="-25000" dirty="0"/>
          </a:p>
        </p:txBody>
      </p:sp>
      <p:sp>
        <p:nvSpPr>
          <p:cNvPr id="8" name="Datumsplatzhalter 2">
            <a:extLst>
              <a:ext uri="{FF2B5EF4-FFF2-40B4-BE49-F238E27FC236}">
                <a16:creationId xmlns:a16="http://schemas.microsoft.com/office/drawing/2014/main" id="{B95123C4-6309-4C9D-B077-32208FC9EF75}"/>
              </a:ext>
            </a:extLst>
          </p:cNvPr>
          <p:cNvSpPr txBox="1">
            <a:spLocks/>
          </p:cNvSpPr>
          <p:nvPr/>
        </p:nvSpPr>
        <p:spPr>
          <a:xfrm>
            <a:off x="467544" y="6433737"/>
            <a:ext cx="18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rgbClr val="006699"/>
                </a:solidFill>
              </a:rPr>
              <a:t>H. Leeb</a:t>
            </a:r>
          </a:p>
          <a:p>
            <a:r>
              <a:rPr lang="de-DE" dirty="0" smtClean="0">
                <a:solidFill>
                  <a:srgbClr val="006699"/>
                </a:solidFill>
              </a:rPr>
              <a:t>June 23, 2022</a:t>
            </a:r>
            <a:endParaRPr lang="de-AT" dirty="0">
              <a:solidFill>
                <a:srgbClr val="006699"/>
              </a:solidFill>
            </a:endParaRPr>
          </a:p>
        </p:txBody>
      </p:sp>
      <p:sp>
        <p:nvSpPr>
          <p:cNvPr id="9" name="Fußzeilenplatzhalter 3">
            <a:extLst>
              <a:ext uri="{FF2B5EF4-FFF2-40B4-BE49-F238E27FC236}">
                <a16:creationId xmlns:a16="http://schemas.microsoft.com/office/drawing/2014/main" id="{73E73017-4212-4EAF-A7AE-8A6E5F0A9759}"/>
              </a:ext>
            </a:extLst>
          </p:cNvPr>
          <p:cNvSpPr txBox="1">
            <a:spLocks/>
          </p:cNvSpPr>
          <p:nvPr/>
        </p:nvSpPr>
        <p:spPr>
          <a:xfrm>
            <a:off x="2072056" y="6387846"/>
            <a:ext cx="5164240" cy="4569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dirty="0" smtClean="0">
                <a:solidFill>
                  <a:schemeClr val="accent1">
                    <a:lumMod val="75000"/>
                  </a:schemeClr>
                </a:solidFill>
              </a:rPr>
              <a:t>Progress in </a:t>
            </a:r>
            <a:r>
              <a:rPr lang="de-AT" dirty="0" err="1" smtClean="0">
                <a:solidFill>
                  <a:schemeClr val="accent1">
                    <a:lumMod val="75000"/>
                  </a:schemeClr>
                </a:solidFill>
              </a:rPr>
              <a:t>new</a:t>
            </a:r>
            <a:r>
              <a:rPr lang="de-AT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AT" dirty="0" err="1" smtClean="0">
                <a:solidFill>
                  <a:schemeClr val="accent1">
                    <a:lumMod val="75000"/>
                  </a:schemeClr>
                </a:solidFill>
              </a:rPr>
              <a:t>reduced</a:t>
            </a:r>
            <a:r>
              <a:rPr lang="de-AT" dirty="0" smtClean="0">
                <a:solidFill>
                  <a:schemeClr val="accent1">
                    <a:lumMod val="75000"/>
                  </a:schemeClr>
                </a:solidFill>
              </a:rPr>
              <a:t> R-matrix </a:t>
            </a:r>
            <a:r>
              <a:rPr lang="de-AT" dirty="0" err="1" smtClean="0">
                <a:solidFill>
                  <a:schemeClr val="accent1">
                    <a:lumMod val="75000"/>
                  </a:schemeClr>
                </a:solidFill>
              </a:rPr>
              <a:t>theory</a:t>
            </a:r>
            <a:endParaRPr lang="de-AT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de-AT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Dotum" panose="020B0503020000020004" pitchFamily="34" charset="-127"/>
                <a:cs typeface="Calibri" panose="020F0502020204030204" pitchFamily="34" charset="0"/>
              </a:rPr>
              <a:t>TM INDEN_LE, IAEA</a:t>
            </a:r>
            <a:endParaRPr lang="en-GB" dirty="0">
              <a:latin typeface="Calibri" panose="020F0502020204030204" pitchFamily="34" charset="0"/>
              <a:ea typeface="Dotum" panose="020B0503020000020004" pitchFamily="34" charset="-127"/>
              <a:cs typeface="Calibri" panose="020F0502020204030204" pitchFamily="34" charset="0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143000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144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DCB920-0828-469F-A342-4107D840A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616" y="260648"/>
            <a:ext cx="7056784" cy="720080"/>
          </a:xfrm>
        </p:spPr>
        <p:txBody>
          <a:bodyPr/>
          <a:lstStyle/>
          <a:p>
            <a:r>
              <a:rPr lang="en-US" sz="3200" dirty="0" smtClean="0"/>
              <a:t>Reduced R-Matrix Analysis</a:t>
            </a:r>
            <a:br>
              <a:rPr lang="en-US" sz="3200" dirty="0" smtClean="0"/>
            </a:br>
            <a:r>
              <a:rPr lang="en-US" sz="3200" dirty="0"/>
              <a:t>B</a:t>
            </a:r>
            <a:r>
              <a:rPr lang="en-US" sz="3200" dirty="0" smtClean="0"/>
              <a:t>reakup cross section  </a:t>
            </a:r>
            <a:endParaRPr lang="en-US" sz="3200" dirty="0"/>
          </a:p>
        </p:txBody>
      </p:sp>
      <p:sp>
        <p:nvSpPr>
          <p:cNvPr id="12" name="Foliennummernplatzhalter 10"/>
          <p:cNvSpPr>
            <a:spLocks noGrp="1"/>
          </p:cNvSpPr>
          <p:nvPr>
            <p:ph type="sldNum" sz="quarter" idx="12"/>
          </p:nvPr>
        </p:nvSpPr>
        <p:spPr>
          <a:xfrm>
            <a:off x="8540704" y="6422851"/>
            <a:ext cx="398384" cy="365125"/>
          </a:xfrm>
        </p:spPr>
        <p:txBody>
          <a:bodyPr/>
          <a:lstStyle/>
          <a:p>
            <a:fld id="{30BFE1F4-0864-4028-A398-A3791DF09977}" type="slidenum">
              <a:rPr lang="de-AT" sz="1100" smtClean="0">
                <a:solidFill>
                  <a:schemeClr val="bg1">
                    <a:lumMod val="50000"/>
                  </a:schemeClr>
                </a:solidFill>
              </a:rPr>
              <a:pPr/>
              <a:t>21</a:t>
            </a:fld>
            <a:endParaRPr lang="de-AT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342" y="1130318"/>
            <a:ext cx="7451332" cy="5153829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 rot="16200000">
            <a:off x="-66891" y="3055729"/>
            <a:ext cx="250311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AT" dirty="0" err="1"/>
              <a:t>s</a:t>
            </a:r>
            <a:r>
              <a:rPr lang="de-AT" dirty="0" err="1" smtClean="0"/>
              <a:t>igma</a:t>
            </a:r>
            <a:r>
              <a:rPr lang="de-AT" baseline="-25000" dirty="0" err="1" smtClean="0"/>
              <a:t>bu</a:t>
            </a:r>
            <a:r>
              <a:rPr lang="de-AT" dirty="0" smtClean="0"/>
              <a:t>  (</a:t>
            </a:r>
            <a:r>
              <a:rPr lang="de-AT" dirty="0" err="1" smtClean="0"/>
              <a:t>mbarn</a:t>
            </a:r>
            <a:r>
              <a:rPr lang="de-AT" dirty="0" smtClean="0"/>
              <a:t>)</a:t>
            </a:r>
            <a:endParaRPr lang="en-US" baseline="-25000" dirty="0"/>
          </a:p>
        </p:txBody>
      </p:sp>
      <p:sp>
        <p:nvSpPr>
          <p:cNvPr id="8" name="Datumsplatzhalter 2">
            <a:extLst>
              <a:ext uri="{FF2B5EF4-FFF2-40B4-BE49-F238E27FC236}">
                <a16:creationId xmlns:a16="http://schemas.microsoft.com/office/drawing/2014/main" id="{B95123C4-6309-4C9D-B077-32208FC9EF75}"/>
              </a:ext>
            </a:extLst>
          </p:cNvPr>
          <p:cNvSpPr txBox="1">
            <a:spLocks/>
          </p:cNvSpPr>
          <p:nvPr/>
        </p:nvSpPr>
        <p:spPr>
          <a:xfrm>
            <a:off x="467544" y="6433737"/>
            <a:ext cx="18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rgbClr val="006699"/>
                </a:solidFill>
              </a:rPr>
              <a:t>H. Leeb</a:t>
            </a:r>
          </a:p>
          <a:p>
            <a:r>
              <a:rPr lang="de-DE" dirty="0" smtClean="0">
                <a:solidFill>
                  <a:srgbClr val="006699"/>
                </a:solidFill>
              </a:rPr>
              <a:t>June 23, 2022</a:t>
            </a:r>
            <a:endParaRPr lang="de-AT" dirty="0">
              <a:solidFill>
                <a:srgbClr val="006699"/>
              </a:solidFill>
            </a:endParaRPr>
          </a:p>
        </p:txBody>
      </p:sp>
      <p:sp>
        <p:nvSpPr>
          <p:cNvPr id="9" name="Fußzeilenplatzhalter 3">
            <a:extLst>
              <a:ext uri="{FF2B5EF4-FFF2-40B4-BE49-F238E27FC236}">
                <a16:creationId xmlns:a16="http://schemas.microsoft.com/office/drawing/2014/main" id="{73E73017-4212-4EAF-A7AE-8A6E5F0A9759}"/>
              </a:ext>
            </a:extLst>
          </p:cNvPr>
          <p:cNvSpPr txBox="1">
            <a:spLocks/>
          </p:cNvSpPr>
          <p:nvPr/>
        </p:nvSpPr>
        <p:spPr>
          <a:xfrm>
            <a:off x="2072056" y="6387846"/>
            <a:ext cx="5164240" cy="4569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dirty="0" smtClean="0">
                <a:solidFill>
                  <a:schemeClr val="accent1">
                    <a:lumMod val="75000"/>
                  </a:schemeClr>
                </a:solidFill>
              </a:rPr>
              <a:t>Progress in </a:t>
            </a:r>
            <a:r>
              <a:rPr lang="de-AT" dirty="0" err="1" smtClean="0">
                <a:solidFill>
                  <a:schemeClr val="accent1">
                    <a:lumMod val="75000"/>
                  </a:schemeClr>
                </a:solidFill>
              </a:rPr>
              <a:t>new</a:t>
            </a:r>
            <a:r>
              <a:rPr lang="de-AT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AT" dirty="0" err="1" smtClean="0">
                <a:solidFill>
                  <a:schemeClr val="accent1">
                    <a:lumMod val="75000"/>
                  </a:schemeClr>
                </a:solidFill>
              </a:rPr>
              <a:t>reduced</a:t>
            </a:r>
            <a:r>
              <a:rPr lang="de-AT" dirty="0" smtClean="0">
                <a:solidFill>
                  <a:schemeClr val="accent1">
                    <a:lumMod val="75000"/>
                  </a:schemeClr>
                </a:solidFill>
              </a:rPr>
              <a:t> R-matrix </a:t>
            </a:r>
            <a:r>
              <a:rPr lang="de-AT" dirty="0" err="1" smtClean="0">
                <a:solidFill>
                  <a:schemeClr val="accent1">
                    <a:lumMod val="75000"/>
                  </a:schemeClr>
                </a:solidFill>
              </a:rPr>
              <a:t>theory</a:t>
            </a:r>
            <a:endParaRPr lang="de-AT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de-AT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Dotum" panose="020B0503020000020004" pitchFamily="34" charset="-127"/>
                <a:cs typeface="Calibri" panose="020F0502020204030204" pitchFamily="34" charset="0"/>
              </a:rPr>
              <a:t>TM INDEN_LE, IAEA</a:t>
            </a:r>
            <a:endParaRPr lang="en-GB" dirty="0">
              <a:latin typeface="Calibri" panose="020F0502020204030204" pitchFamily="34" charset="0"/>
              <a:ea typeface="Dotum" panose="020B0503020000020004" pitchFamily="34" charset="-12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3586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15616" y="188640"/>
            <a:ext cx="7056784" cy="720080"/>
          </a:xfrm>
        </p:spPr>
        <p:txBody>
          <a:bodyPr/>
          <a:lstStyle/>
          <a:p>
            <a:r>
              <a:rPr lang="de-AT" sz="2800" dirty="0" smtClean="0"/>
              <a:t>n+</a:t>
            </a:r>
            <a:r>
              <a:rPr lang="de-AT" sz="2800" baseline="30000" dirty="0" smtClean="0"/>
              <a:t>9</a:t>
            </a:r>
            <a:r>
              <a:rPr lang="de-AT" sz="2800" dirty="0" smtClean="0"/>
              <a:t>Be total </a:t>
            </a:r>
            <a:r>
              <a:rPr lang="de-AT" sz="2800" dirty="0" err="1" smtClean="0"/>
              <a:t>cross</a:t>
            </a:r>
            <a:r>
              <a:rPr lang="de-AT" sz="2800" dirty="0" smtClean="0"/>
              <a:t> </a:t>
            </a:r>
            <a:r>
              <a:rPr lang="de-AT" sz="2800" dirty="0" err="1" smtClean="0"/>
              <a:t>section</a:t>
            </a:r>
            <a:endParaRPr lang="de-AT" sz="2800" dirty="0"/>
          </a:p>
        </p:txBody>
      </p:sp>
      <p:sp>
        <p:nvSpPr>
          <p:cNvPr id="8" name="Foliennummernplatzhalter 10"/>
          <p:cNvSpPr>
            <a:spLocks noGrp="1"/>
          </p:cNvSpPr>
          <p:nvPr>
            <p:ph type="sldNum" sz="quarter" idx="12"/>
          </p:nvPr>
        </p:nvSpPr>
        <p:spPr>
          <a:xfrm>
            <a:off x="8540704" y="6422851"/>
            <a:ext cx="398384" cy="365125"/>
          </a:xfrm>
        </p:spPr>
        <p:txBody>
          <a:bodyPr/>
          <a:lstStyle/>
          <a:p>
            <a:fld id="{30BFE1F4-0864-4028-A398-A3791DF09977}" type="slidenum">
              <a:rPr lang="de-AT" sz="1100" smtClean="0"/>
              <a:pPr/>
              <a:t>22</a:t>
            </a:fld>
            <a:endParaRPr lang="de-AT" sz="1100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711" y="1270501"/>
            <a:ext cx="5386061" cy="4030707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5169726" y="1744940"/>
            <a:ext cx="1838545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AT" sz="2400" dirty="0"/>
              <a:t>n</a:t>
            </a:r>
            <a:r>
              <a:rPr lang="de-AT" sz="2400" dirty="0" smtClean="0"/>
              <a:t>+</a:t>
            </a:r>
            <a:r>
              <a:rPr lang="de-AT" sz="2400" baseline="30000" dirty="0" smtClean="0"/>
              <a:t>9</a:t>
            </a:r>
            <a:r>
              <a:rPr lang="de-AT" sz="2400" dirty="0" smtClean="0"/>
              <a:t>Be  </a:t>
            </a:r>
            <a:r>
              <a:rPr lang="de-AT" sz="2400" dirty="0" err="1" smtClean="0">
                <a:latin typeface="Symbol" panose="05050102010706020507" pitchFamily="18" charset="2"/>
              </a:rPr>
              <a:t>s</a:t>
            </a:r>
            <a:r>
              <a:rPr lang="de-AT" sz="2400" baseline="-25000" dirty="0" err="1" smtClean="0"/>
              <a:t>tot</a:t>
            </a:r>
            <a:endParaRPr lang="de-AT" sz="2400" dirty="0"/>
          </a:p>
        </p:txBody>
      </p:sp>
      <p:sp>
        <p:nvSpPr>
          <p:cNvPr id="7" name="Textfeld 6"/>
          <p:cNvSpPr txBox="1"/>
          <p:nvPr/>
        </p:nvSpPr>
        <p:spPr>
          <a:xfrm>
            <a:off x="2327751" y="4870901"/>
            <a:ext cx="492693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AT" dirty="0" smtClean="0"/>
              <a:t>0                1                  2                  3                 4          </a:t>
            </a:r>
          </a:p>
          <a:p>
            <a:r>
              <a:rPr lang="de-AT" dirty="0"/>
              <a:t> </a:t>
            </a:r>
            <a:r>
              <a:rPr lang="de-AT" dirty="0" smtClean="0"/>
              <a:t>                                              </a:t>
            </a:r>
            <a:r>
              <a:rPr lang="de-AT" dirty="0" err="1" smtClean="0"/>
              <a:t>E</a:t>
            </a:r>
            <a:r>
              <a:rPr lang="de-AT" baseline="-25000" dirty="0" err="1" smtClean="0"/>
              <a:t>Lab</a:t>
            </a:r>
            <a:r>
              <a:rPr lang="de-AT" dirty="0" smtClean="0"/>
              <a:t>  (</a:t>
            </a:r>
            <a:r>
              <a:rPr lang="de-AT" dirty="0" err="1" smtClean="0"/>
              <a:t>MeV</a:t>
            </a:r>
            <a:r>
              <a:rPr lang="de-AT" dirty="0" smtClean="0"/>
              <a:t>)</a:t>
            </a:r>
            <a:endParaRPr lang="de-AT" dirty="0"/>
          </a:p>
        </p:txBody>
      </p:sp>
      <p:sp>
        <p:nvSpPr>
          <p:cNvPr id="9" name="Textfeld 8"/>
          <p:cNvSpPr txBox="1"/>
          <p:nvPr/>
        </p:nvSpPr>
        <p:spPr>
          <a:xfrm>
            <a:off x="2010102" y="1486525"/>
            <a:ext cx="329650" cy="356507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spcBef>
                <a:spcPts val="1400"/>
              </a:spcBef>
            </a:pPr>
            <a:r>
              <a:rPr lang="de-AT" dirty="0" smtClean="0"/>
              <a:t>8</a:t>
            </a:r>
            <a:endParaRPr lang="de-AT" dirty="0"/>
          </a:p>
          <a:p>
            <a:pPr>
              <a:spcBef>
                <a:spcPts val="1400"/>
              </a:spcBef>
            </a:pPr>
            <a:r>
              <a:rPr lang="de-AT" dirty="0" smtClean="0"/>
              <a:t>7</a:t>
            </a:r>
            <a:endParaRPr lang="de-AT" dirty="0"/>
          </a:p>
          <a:p>
            <a:pPr>
              <a:spcBef>
                <a:spcPts val="1400"/>
              </a:spcBef>
            </a:pPr>
            <a:r>
              <a:rPr lang="de-AT" dirty="0" smtClean="0"/>
              <a:t>6</a:t>
            </a:r>
            <a:endParaRPr lang="de-AT" dirty="0"/>
          </a:p>
          <a:p>
            <a:pPr>
              <a:spcBef>
                <a:spcPts val="1400"/>
              </a:spcBef>
            </a:pPr>
            <a:r>
              <a:rPr lang="de-AT" dirty="0" smtClean="0"/>
              <a:t>5</a:t>
            </a:r>
            <a:endParaRPr lang="de-AT" dirty="0"/>
          </a:p>
          <a:p>
            <a:pPr>
              <a:spcBef>
                <a:spcPts val="1400"/>
              </a:spcBef>
            </a:pPr>
            <a:r>
              <a:rPr lang="de-AT" dirty="0" smtClean="0"/>
              <a:t>4</a:t>
            </a:r>
            <a:endParaRPr lang="de-AT" dirty="0"/>
          </a:p>
          <a:p>
            <a:pPr>
              <a:spcBef>
                <a:spcPts val="1400"/>
              </a:spcBef>
            </a:pPr>
            <a:r>
              <a:rPr lang="de-AT" dirty="0" smtClean="0"/>
              <a:t>3</a:t>
            </a:r>
            <a:endParaRPr lang="de-AT" dirty="0"/>
          </a:p>
          <a:p>
            <a:pPr>
              <a:spcBef>
                <a:spcPts val="1400"/>
              </a:spcBef>
            </a:pPr>
            <a:r>
              <a:rPr lang="de-AT" dirty="0" smtClean="0"/>
              <a:t>2</a:t>
            </a:r>
            <a:endParaRPr lang="de-AT" dirty="0"/>
          </a:p>
          <a:p>
            <a:pPr>
              <a:spcBef>
                <a:spcPts val="1400"/>
              </a:spcBef>
            </a:pPr>
            <a:r>
              <a:rPr lang="de-AT" dirty="0"/>
              <a:t>1</a:t>
            </a:r>
            <a:endParaRPr lang="de-AT" dirty="0" smtClean="0"/>
          </a:p>
        </p:txBody>
      </p:sp>
      <p:sp>
        <p:nvSpPr>
          <p:cNvPr id="23" name="Textfeld 22"/>
          <p:cNvSpPr txBox="1"/>
          <p:nvPr/>
        </p:nvSpPr>
        <p:spPr>
          <a:xfrm rot="16200000">
            <a:off x="829607" y="3038231"/>
            <a:ext cx="1838545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AT" sz="2400" dirty="0" smtClean="0"/>
              <a:t>  </a:t>
            </a:r>
            <a:r>
              <a:rPr lang="de-AT" sz="2400" dirty="0" err="1" smtClean="0">
                <a:latin typeface="Symbol" panose="05050102010706020507" pitchFamily="18" charset="2"/>
              </a:rPr>
              <a:t>s</a:t>
            </a:r>
            <a:r>
              <a:rPr lang="de-AT" sz="2400" baseline="-25000" dirty="0" err="1" smtClean="0"/>
              <a:t>tot</a:t>
            </a:r>
            <a:r>
              <a:rPr lang="de-AT" sz="2400" baseline="-25000" dirty="0" smtClean="0"/>
              <a:t> </a:t>
            </a:r>
            <a:r>
              <a:rPr lang="de-AT" sz="2400" dirty="0" smtClean="0"/>
              <a:t>(</a:t>
            </a:r>
            <a:r>
              <a:rPr lang="de-AT" sz="2400" dirty="0" err="1" smtClean="0"/>
              <a:t>mbarn</a:t>
            </a:r>
            <a:r>
              <a:rPr lang="de-AT" sz="2400" dirty="0" smtClean="0"/>
              <a:t>)</a:t>
            </a:r>
            <a:endParaRPr lang="de-AT" sz="2400" dirty="0"/>
          </a:p>
        </p:txBody>
      </p:sp>
      <p:sp>
        <p:nvSpPr>
          <p:cNvPr id="14" name="Datumsplatzhalter 2">
            <a:extLst>
              <a:ext uri="{FF2B5EF4-FFF2-40B4-BE49-F238E27FC236}">
                <a16:creationId xmlns:a16="http://schemas.microsoft.com/office/drawing/2014/main" id="{B95123C4-6309-4C9D-B077-32208FC9EF75}"/>
              </a:ext>
            </a:extLst>
          </p:cNvPr>
          <p:cNvSpPr txBox="1">
            <a:spLocks/>
          </p:cNvSpPr>
          <p:nvPr/>
        </p:nvSpPr>
        <p:spPr>
          <a:xfrm>
            <a:off x="467544" y="6433737"/>
            <a:ext cx="18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rgbClr val="006699"/>
                </a:solidFill>
              </a:rPr>
              <a:t>H. Leeb</a:t>
            </a:r>
          </a:p>
          <a:p>
            <a:r>
              <a:rPr lang="de-DE" dirty="0" smtClean="0">
                <a:solidFill>
                  <a:srgbClr val="006699"/>
                </a:solidFill>
              </a:rPr>
              <a:t>June 23, 2022</a:t>
            </a:r>
            <a:endParaRPr lang="de-AT" dirty="0">
              <a:solidFill>
                <a:srgbClr val="006699"/>
              </a:solidFill>
            </a:endParaRPr>
          </a:p>
        </p:txBody>
      </p:sp>
      <p:sp>
        <p:nvSpPr>
          <p:cNvPr id="15" name="Fußzeilenplatzhalter 3">
            <a:extLst>
              <a:ext uri="{FF2B5EF4-FFF2-40B4-BE49-F238E27FC236}">
                <a16:creationId xmlns:a16="http://schemas.microsoft.com/office/drawing/2014/main" id="{73E73017-4212-4EAF-A7AE-8A6E5F0A9759}"/>
              </a:ext>
            </a:extLst>
          </p:cNvPr>
          <p:cNvSpPr txBox="1">
            <a:spLocks/>
          </p:cNvSpPr>
          <p:nvPr/>
        </p:nvSpPr>
        <p:spPr>
          <a:xfrm>
            <a:off x="2072056" y="6387846"/>
            <a:ext cx="5164240" cy="4569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dirty="0" smtClean="0">
                <a:solidFill>
                  <a:schemeClr val="accent1">
                    <a:lumMod val="75000"/>
                  </a:schemeClr>
                </a:solidFill>
              </a:rPr>
              <a:t>Progress in </a:t>
            </a:r>
            <a:r>
              <a:rPr lang="de-AT" dirty="0" err="1" smtClean="0">
                <a:solidFill>
                  <a:schemeClr val="accent1">
                    <a:lumMod val="75000"/>
                  </a:schemeClr>
                </a:solidFill>
              </a:rPr>
              <a:t>new</a:t>
            </a:r>
            <a:r>
              <a:rPr lang="de-AT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AT" dirty="0" err="1" smtClean="0">
                <a:solidFill>
                  <a:schemeClr val="accent1">
                    <a:lumMod val="75000"/>
                  </a:schemeClr>
                </a:solidFill>
              </a:rPr>
              <a:t>reduced</a:t>
            </a:r>
            <a:r>
              <a:rPr lang="de-AT" dirty="0" smtClean="0">
                <a:solidFill>
                  <a:schemeClr val="accent1">
                    <a:lumMod val="75000"/>
                  </a:schemeClr>
                </a:solidFill>
              </a:rPr>
              <a:t> R-matrix </a:t>
            </a:r>
            <a:r>
              <a:rPr lang="de-AT" dirty="0" err="1" smtClean="0">
                <a:solidFill>
                  <a:schemeClr val="accent1">
                    <a:lumMod val="75000"/>
                  </a:schemeClr>
                </a:solidFill>
              </a:rPr>
              <a:t>theory</a:t>
            </a:r>
            <a:endParaRPr lang="de-AT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de-AT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Dotum" panose="020B0503020000020004" pitchFamily="34" charset="-127"/>
                <a:cs typeface="Calibri" panose="020F0502020204030204" pitchFamily="34" charset="0"/>
              </a:rPr>
              <a:t>TM INDEN_LE, IAEA</a:t>
            </a:r>
            <a:endParaRPr lang="en-GB" dirty="0">
              <a:latin typeface="Calibri" panose="020F0502020204030204" pitchFamily="34" charset="0"/>
              <a:ea typeface="Dotum" panose="020B0503020000020004" pitchFamily="34" charset="-12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0829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15616" y="188640"/>
            <a:ext cx="7056784" cy="720080"/>
          </a:xfrm>
        </p:spPr>
        <p:txBody>
          <a:bodyPr/>
          <a:lstStyle/>
          <a:p>
            <a:r>
              <a:rPr lang="de-AT" sz="2800" dirty="0" smtClean="0"/>
              <a:t>n+</a:t>
            </a:r>
            <a:r>
              <a:rPr lang="de-AT" sz="2800" baseline="30000" dirty="0" smtClean="0"/>
              <a:t>6</a:t>
            </a:r>
            <a:r>
              <a:rPr lang="de-AT" sz="2800" dirty="0" smtClean="0"/>
              <a:t>Li System</a:t>
            </a:r>
            <a:endParaRPr lang="de-AT" sz="2800" dirty="0"/>
          </a:p>
        </p:txBody>
      </p:sp>
      <p:sp>
        <p:nvSpPr>
          <p:cNvPr id="8" name="Foliennummernplatzhalter 10"/>
          <p:cNvSpPr>
            <a:spLocks noGrp="1"/>
          </p:cNvSpPr>
          <p:nvPr>
            <p:ph type="sldNum" sz="quarter" idx="12"/>
          </p:nvPr>
        </p:nvSpPr>
        <p:spPr>
          <a:xfrm>
            <a:off x="8540704" y="6422851"/>
            <a:ext cx="398384" cy="365125"/>
          </a:xfrm>
        </p:spPr>
        <p:txBody>
          <a:bodyPr/>
          <a:lstStyle/>
          <a:p>
            <a:fld id="{30BFE1F4-0864-4028-A398-A3791DF09977}" type="slidenum">
              <a:rPr lang="de-AT" sz="1100" smtClean="0"/>
              <a:pPr/>
              <a:t>23</a:t>
            </a:fld>
            <a:endParaRPr lang="de-AT" sz="1100" dirty="0"/>
          </a:p>
        </p:txBody>
      </p:sp>
      <p:sp>
        <p:nvSpPr>
          <p:cNvPr id="14" name="Datumsplatzhalter 2">
            <a:extLst>
              <a:ext uri="{FF2B5EF4-FFF2-40B4-BE49-F238E27FC236}">
                <a16:creationId xmlns:a16="http://schemas.microsoft.com/office/drawing/2014/main" id="{B95123C4-6309-4C9D-B077-32208FC9EF75}"/>
              </a:ext>
            </a:extLst>
          </p:cNvPr>
          <p:cNvSpPr txBox="1">
            <a:spLocks/>
          </p:cNvSpPr>
          <p:nvPr/>
        </p:nvSpPr>
        <p:spPr>
          <a:xfrm>
            <a:off x="467544" y="6433737"/>
            <a:ext cx="18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rgbClr val="006699"/>
                </a:solidFill>
              </a:rPr>
              <a:t>H. Leeb</a:t>
            </a:r>
          </a:p>
          <a:p>
            <a:r>
              <a:rPr lang="de-DE" dirty="0" smtClean="0">
                <a:solidFill>
                  <a:srgbClr val="006699"/>
                </a:solidFill>
              </a:rPr>
              <a:t>June 23, 2022</a:t>
            </a:r>
            <a:endParaRPr lang="de-AT" dirty="0">
              <a:solidFill>
                <a:srgbClr val="006699"/>
              </a:solidFill>
            </a:endParaRPr>
          </a:p>
        </p:txBody>
      </p:sp>
      <p:sp>
        <p:nvSpPr>
          <p:cNvPr id="15" name="Fußzeilenplatzhalter 3">
            <a:extLst>
              <a:ext uri="{FF2B5EF4-FFF2-40B4-BE49-F238E27FC236}">
                <a16:creationId xmlns:a16="http://schemas.microsoft.com/office/drawing/2014/main" id="{73E73017-4212-4EAF-A7AE-8A6E5F0A9759}"/>
              </a:ext>
            </a:extLst>
          </p:cNvPr>
          <p:cNvSpPr txBox="1">
            <a:spLocks/>
          </p:cNvSpPr>
          <p:nvPr/>
        </p:nvSpPr>
        <p:spPr>
          <a:xfrm>
            <a:off x="2072056" y="6387846"/>
            <a:ext cx="5164240" cy="4569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dirty="0" smtClean="0">
                <a:solidFill>
                  <a:schemeClr val="accent1">
                    <a:lumMod val="75000"/>
                  </a:schemeClr>
                </a:solidFill>
              </a:rPr>
              <a:t>Progress in </a:t>
            </a:r>
            <a:r>
              <a:rPr lang="de-AT" dirty="0" err="1" smtClean="0">
                <a:solidFill>
                  <a:schemeClr val="accent1">
                    <a:lumMod val="75000"/>
                  </a:schemeClr>
                </a:solidFill>
              </a:rPr>
              <a:t>new</a:t>
            </a:r>
            <a:r>
              <a:rPr lang="de-AT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AT" dirty="0" err="1" smtClean="0">
                <a:solidFill>
                  <a:schemeClr val="accent1">
                    <a:lumMod val="75000"/>
                  </a:schemeClr>
                </a:solidFill>
              </a:rPr>
              <a:t>reduced</a:t>
            </a:r>
            <a:r>
              <a:rPr lang="de-AT" dirty="0" smtClean="0">
                <a:solidFill>
                  <a:schemeClr val="accent1">
                    <a:lumMod val="75000"/>
                  </a:schemeClr>
                </a:solidFill>
              </a:rPr>
              <a:t> R-matrix </a:t>
            </a:r>
            <a:r>
              <a:rPr lang="de-AT" dirty="0" err="1" smtClean="0">
                <a:solidFill>
                  <a:schemeClr val="accent1">
                    <a:lumMod val="75000"/>
                  </a:schemeClr>
                </a:solidFill>
              </a:rPr>
              <a:t>theory</a:t>
            </a:r>
            <a:endParaRPr lang="de-AT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de-AT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Dotum" panose="020B0503020000020004" pitchFamily="34" charset="-127"/>
                <a:cs typeface="Calibri" panose="020F0502020204030204" pitchFamily="34" charset="0"/>
              </a:rPr>
              <a:t>TM INDEN_LE, IAEA</a:t>
            </a:r>
            <a:endParaRPr lang="en-GB" dirty="0">
              <a:latin typeface="Calibri" panose="020F0502020204030204" pitchFamily="34" charset="0"/>
              <a:ea typeface="Dotum" panose="020B0503020000020004" pitchFamily="34" charset="-127"/>
              <a:cs typeface="Calibri" panose="020F0502020204030204" pitchFamily="34" charset="0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268761"/>
            <a:ext cx="7066771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489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15616" y="188640"/>
            <a:ext cx="7056784" cy="720080"/>
          </a:xfrm>
        </p:spPr>
        <p:txBody>
          <a:bodyPr/>
          <a:lstStyle/>
          <a:p>
            <a:r>
              <a:rPr lang="de-AT" sz="2800" dirty="0" smtClean="0"/>
              <a:t>n+</a:t>
            </a:r>
            <a:r>
              <a:rPr lang="de-AT" sz="2800" baseline="30000" dirty="0" smtClean="0"/>
              <a:t>6</a:t>
            </a:r>
            <a:r>
              <a:rPr lang="de-AT" sz="2800" dirty="0" smtClean="0"/>
              <a:t>Li</a:t>
            </a:r>
            <a:r>
              <a:rPr lang="de-AT" sz="2800" dirty="0" smtClean="0">
                <a:sym typeface="Wingdings" panose="05000000000000000000" pitchFamily="2" charset="2"/>
              </a:rPr>
              <a:t> </a:t>
            </a:r>
            <a:r>
              <a:rPr lang="de-AT" sz="2800" dirty="0" err="1" smtClean="0">
                <a:latin typeface="Symbol" panose="05050102010706020507" pitchFamily="18" charset="2"/>
                <a:sym typeface="Wingdings" panose="05000000000000000000" pitchFamily="2" charset="2"/>
              </a:rPr>
              <a:t>a</a:t>
            </a:r>
            <a:r>
              <a:rPr lang="de-AT" sz="2800" dirty="0" err="1" smtClean="0">
                <a:sym typeface="Wingdings" panose="05000000000000000000" pitchFamily="2" charset="2"/>
              </a:rPr>
              <a:t>+n+d</a:t>
            </a:r>
            <a:r>
              <a:rPr lang="de-AT" sz="2800" dirty="0" smtClean="0">
                <a:sym typeface="Wingdings" panose="05000000000000000000" pitchFamily="2" charset="2"/>
              </a:rPr>
              <a:t> </a:t>
            </a:r>
            <a:r>
              <a:rPr lang="de-AT" sz="2800" dirty="0" err="1" smtClean="0"/>
              <a:t>cross</a:t>
            </a:r>
            <a:r>
              <a:rPr lang="de-AT" sz="2800" dirty="0" smtClean="0"/>
              <a:t> </a:t>
            </a:r>
            <a:r>
              <a:rPr lang="de-AT" sz="2800" dirty="0" err="1" smtClean="0"/>
              <a:t>section</a:t>
            </a:r>
            <a:endParaRPr lang="de-AT" sz="2800" dirty="0"/>
          </a:p>
        </p:txBody>
      </p:sp>
      <p:sp>
        <p:nvSpPr>
          <p:cNvPr id="8" name="Foliennummernplatzhalter 10"/>
          <p:cNvSpPr>
            <a:spLocks noGrp="1"/>
          </p:cNvSpPr>
          <p:nvPr>
            <p:ph type="sldNum" sz="quarter" idx="12"/>
          </p:nvPr>
        </p:nvSpPr>
        <p:spPr>
          <a:xfrm>
            <a:off x="8540704" y="6422851"/>
            <a:ext cx="398384" cy="365125"/>
          </a:xfrm>
        </p:spPr>
        <p:txBody>
          <a:bodyPr/>
          <a:lstStyle/>
          <a:p>
            <a:fld id="{30BFE1F4-0864-4028-A398-A3791DF09977}" type="slidenum">
              <a:rPr lang="de-AT" sz="1100" smtClean="0"/>
              <a:pPr/>
              <a:t>24</a:t>
            </a:fld>
            <a:endParaRPr lang="de-AT" sz="1100" dirty="0"/>
          </a:p>
        </p:txBody>
      </p:sp>
      <p:sp>
        <p:nvSpPr>
          <p:cNvPr id="14" name="Datumsplatzhalter 2">
            <a:extLst>
              <a:ext uri="{FF2B5EF4-FFF2-40B4-BE49-F238E27FC236}">
                <a16:creationId xmlns:a16="http://schemas.microsoft.com/office/drawing/2014/main" id="{B95123C4-6309-4C9D-B077-32208FC9EF75}"/>
              </a:ext>
            </a:extLst>
          </p:cNvPr>
          <p:cNvSpPr txBox="1">
            <a:spLocks/>
          </p:cNvSpPr>
          <p:nvPr/>
        </p:nvSpPr>
        <p:spPr>
          <a:xfrm>
            <a:off x="467544" y="6433737"/>
            <a:ext cx="18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rgbClr val="006699"/>
                </a:solidFill>
              </a:rPr>
              <a:t>H. Leeb</a:t>
            </a:r>
          </a:p>
          <a:p>
            <a:r>
              <a:rPr lang="de-DE" dirty="0" smtClean="0">
                <a:solidFill>
                  <a:srgbClr val="006699"/>
                </a:solidFill>
              </a:rPr>
              <a:t>June 23, 2022</a:t>
            </a:r>
            <a:endParaRPr lang="de-AT" dirty="0">
              <a:solidFill>
                <a:srgbClr val="006699"/>
              </a:solidFill>
            </a:endParaRPr>
          </a:p>
        </p:txBody>
      </p:sp>
      <p:sp>
        <p:nvSpPr>
          <p:cNvPr id="15" name="Fußzeilenplatzhalter 3">
            <a:extLst>
              <a:ext uri="{FF2B5EF4-FFF2-40B4-BE49-F238E27FC236}">
                <a16:creationId xmlns:a16="http://schemas.microsoft.com/office/drawing/2014/main" id="{73E73017-4212-4EAF-A7AE-8A6E5F0A9759}"/>
              </a:ext>
            </a:extLst>
          </p:cNvPr>
          <p:cNvSpPr txBox="1">
            <a:spLocks/>
          </p:cNvSpPr>
          <p:nvPr/>
        </p:nvSpPr>
        <p:spPr>
          <a:xfrm>
            <a:off x="2072056" y="6387846"/>
            <a:ext cx="5164240" cy="4569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dirty="0" smtClean="0">
                <a:solidFill>
                  <a:schemeClr val="accent1">
                    <a:lumMod val="75000"/>
                  </a:schemeClr>
                </a:solidFill>
              </a:rPr>
              <a:t>Progress in </a:t>
            </a:r>
            <a:r>
              <a:rPr lang="de-AT" dirty="0" err="1" smtClean="0">
                <a:solidFill>
                  <a:schemeClr val="accent1">
                    <a:lumMod val="75000"/>
                  </a:schemeClr>
                </a:solidFill>
              </a:rPr>
              <a:t>new</a:t>
            </a:r>
            <a:r>
              <a:rPr lang="de-AT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AT" dirty="0" err="1" smtClean="0">
                <a:solidFill>
                  <a:schemeClr val="accent1">
                    <a:lumMod val="75000"/>
                  </a:schemeClr>
                </a:solidFill>
              </a:rPr>
              <a:t>reduced</a:t>
            </a:r>
            <a:r>
              <a:rPr lang="de-AT" dirty="0" smtClean="0">
                <a:solidFill>
                  <a:schemeClr val="accent1">
                    <a:lumMod val="75000"/>
                  </a:schemeClr>
                </a:solidFill>
              </a:rPr>
              <a:t> R-matrix </a:t>
            </a:r>
            <a:r>
              <a:rPr lang="de-AT" dirty="0" err="1" smtClean="0">
                <a:solidFill>
                  <a:schemeClr val="accent1">
                    <a:lumMod val="75000"/>
                  </a:schemeClr>
                </a:solidFill>
              </a:rPr>
              <a:t>theory</a:t>
            </a:r>
            <a:endParaRPr lang="de-AT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de-AT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Dotum" panose="020B0503020000020004" pitchFamily="34" charset="-127"/>
                <a:cs typeface="Calibri" panose="020F0502020204030204" pitchFamily="34" charset="0"/>
              </a:rPr>
              <a:t>TM INDEN_LE, IAEA</a:t>
            </a:r>
            <a:endParaRPr lang="en-GB" dirty="0">
              <a:latin typeface="Calibri" panose="020F0502020204030204" pitchFamily="34" charset="0"/>
              <a:ea typeface="Dotum" panose="020B0503020000020004" pitchFamily="34" charset="-127"/>
              <a:cs typeface="Calibri" panose="020F0502020204030204" pitchFamily="34" charset="0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143000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612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sz="3200" dirty="0"/>
              <a:t>The </a:t>
            </a:r>
            <a:r>
              <a:rPr lang="de-AT" sz="3200" dirty="0" err="1"/>
              <a:t>Nuclear</a:t>
            </a:r>
            <a:r>
              <a:rPr lang="de-AT" sz="3200" dirty="0"/>
              <a:t> Data Team at TU Wien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1043061" y="4132163"/>
            <a:ext cx="7345363" cy="830262"/>
          </a:xfrm>
          <a:prstGeom prst="rect">
            <a:avLst/>
          </a:prstGeom>
          <a:solidFill>
            <a:srgbClr val="006699"/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de-AT" sz="4800" dirty="0" err="1">
                <a:solidFill>
                  <a:schemeClr val="bg1"/>
                </a:solidFill>
                <a:latin typeface="+mj-lt"/>
              </a:rPr>
              <a:t>Thank</a:t>
            </a:r>
            <a:r>
              <a:rPr lang="de-AT" sz="4800" dirty="0">
                <a:solidFill>
                  <a:schemeClr val="bg1"/>
                </a:solidFill>
                <a:latin typeface="+mj-lt"/>
              </a:rPr>
              <a:t> </a:t>
            </a:r>
            <a:r>
              <a:rPr lang="de-AT" sz="4800" dirty="0" err="1">
                <a:solidFill>
                  <a:schemeClr val="bg1"/>
                </a:solidFill>
                <a:latin typeface="+mj-lt"/>
              </a:rPr>
              <a:t>you</a:t>
            </a:r>
            <a:r>
              <a:rPr lang="de-AT" sz="4800" dirty="0">
                <a:solidFill>
                  <a:schemeClr val="bg1"/>
                </a:solidFill>
                <a:latin typeface="+mj-lt"/>
              </a:rPr>
              <a:t> </a:t>
            </a:r>
            <a:r>
              <a:rPr lang="de-AT" sz="4800" dirty="0" err="1">
                <a:solidFill>
                  <a:schemeClr val="bg1"/>
                </a:solidFill>
                <a:latin typeface="+mj-lt"/>
              </a:rPr>
              <a:t>for</a:t>
            </a:r>
            <a:r>
              <a:rPr lang="de-AT" sz="4800" dirty="0">
                <a:solidFill>
                  <a:schemeClr val="bg1"/>
                </a:solidFill>
                <a:latin typeface="+mj-lt"/>
              </a:rPr>
              <a:t> </a:t>
            </a:r>
            <a:r>
              <a:rPr lang="de-AT" sz="4800" dirty="0" err="1">
                <a:solidFill>
                  <a:schemeClr val="bg1"/>
                </a:solidFill>
                <a:latin typeface="+mj-lt"/>
              </a:rPr>
              <a:t>your</a:t>
            </a:r>
            <a:r>
              <a:rPr lang="de-AT" sz="4800" dirty="0">
                <a:solidFill>
                  <a:schemeClr val="bg1"/>
                </a:solidFill>
                <a:latin typeface="+mj-lt"/>
              </a:rPr>
              <a:t> </a:t>
            </a:r>
            <a:r>
              <a:rPr lang="de-AT" sz="4800" dirty="0" err="1">
                <a:solidFill>
                  <a:schemeClr val="bg1"/>
                </a:solidFill>
                <a:latin typeface="+mj-lt"/>
              </a:rPr>
              <a:t>attention</a:t>
            </a:r>
            <a:endParaRPr lang="en-GB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1193784" y="2132856"/>
            <a:ext cx="704391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Helmut Leeb </a:t>
            </a:r>
          </a:p>
          <a:p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de-AT" sz="2400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AT" sz="24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Benedikt Raab			Thomas </a:t>
            </a:r>
            <a:r>
              <a:rPr lang="de-AT" sz="2400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Srdinko</a:t>
            </a:r>
            <a:endParaRPr lang="de-AT" sz="2400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AT" sz="24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Tanja </a:t>
            </a:r>
            <a:r>
              <a:rPr lang="de-AT" sz="2400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Stary</a:t>
            </a:r>
            <a:r>
              <a:rPr lang="de-AT" sz="24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Tobias </a:t>
            </a:r>
            <a:r>
              <a:rPr lang="de-AT" sz="2400" dirty="0" err="1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Wojta</a:t>
            </a:r>
            <a:endParaRPr lang="de-AT" sz="2400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Foliennummernplatzhalter 2"/>
          <p:cNvSpPr>
            <a:spLocks noGrp="1"/>
          </p:cNvSpPr>
          <p:nvPr>
            <p:ph type="sldNum" sz="quarter" idx="12"/>
          </p:nvPr>
        </p:nvSpPr>
        <p:spPr>
          <a:xfrm>
            <a:off x="8244408" y="6448251"/>
            <a:ext cx="442392" cy="365125"/>
          </a:xfrm>
        </p:spPr>
        <p:txBody>
          <a:bodyPr/>
          <a:lstStyle/>
          <a:p>
            <a:fld id="{30BFE1F4-0864-4028-A398-A3791DF09977}" type="slidenum">
              <a:rPr lang="de-AT" sz="1100" smtClean="0"/>
              <a:pPr/>
              <a:t>25</a:t>
            </a:fld>
            <a:endParaRPr lang="de-AT" sz="1100" dirty="0"/>
          </a:p>
        </p:txBody>
      </p:sp>
      <p:sp>
        <p:nvSpPr>
          <p:cNvPr id="9" name="Datumsplatzhalter 2">
            <a:extLst>
              <a:ext uri="{FF2B5EF4-FFF2-40B4-BE49-F238E27FC236}">
                <a16:creationId xmlns:a16="http://schemas.microsoft.com/office/drawing/2014/main" id="{B95123C4-6309-4C9D-B077-32208FC9EF75}"/>
              </a:ext>
            </a:extLst>
          </p:cNvPr>
          <p:cNvSpPr txBox="1">
            <a:spLocks/>
          </p:cNvSpPr>
          <p:nvPr/>
        </p:nvSpPr>
        <p:spPr>
          <a:xfrm>
            <a:off x="467544" y="6433737"/>
            <a:ext cx="18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rgbClr val="006699"/>
                </a:solidFill>
              </a:rPr>
              <a:t>H. Leeb</a:t>
            </a:r>
          </a:p>
          <a:p>
            <a:r>
              <a:rPr lang="de-DE" dirty="0" smtClean="0">
                <a:solidFill>
                  <a:srgbClr val="006699"/>
                </a:solidFill>
              </a:rPr>
              <a:t>June 23, 2022</a:t>
            </a:r>
            <a:endParaRPr lang="de-AT" dirty="0">
              <a:solidFill>
                <a:srgbClr val="006699"/>
              </a:solidFill>
            </a:endParaRPr>
          </a:p>
        </p:txBody>
      </p:sp>
      <p:sp>
        <p:nvSpPr>
          <p:cNvPr id="11" name="Fußzeilenplatzhalter 3">
            <a:extLst>
              <a:ext uri="{FF2B5EF4-FFF2-40B4-BE49-F238E27FC236}">
                <a16:creationId xmlns:a16="http://schemas.microsoft.com/office/drawing/2014/main" id="{73E73017-4212-4EAF-A7AE-8A6E5F0A9759}"/>
              </a:ext>
            </a:extLst>
          </p:cNvPr>
          <p:cNvSpPr txBox="1">
            <a:spLocks/>
          </p:cNvSpPr>
          <p:nvPr/>
        </p:nvSpPr>
        <p:spPr>
          <a:xfrm>
            <a:off x="2072056" y="6387846"/>
            <a:ext cx="5164240" cy="4569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dirty="0" smtClean="0">
                <a:solidFill>
                  <a:schemeClr val="accent1">
                    <a:lumMod val="75000"/>
                  </a:schemeClr>
                </a:solidFill>
              </a:rPr>
              <a:t>Progress in </a:t>
            </a:r>
            <a:r>
              <a:rPr lang="de-AT" dirty="0" err="1" smtClean="0">
                <a:solidFill>
                  <a:schemeClr val="accent1">
                    <a:lumMod val="75000"/>
                  </a:schemeClr>
                </a:solidFill>
              </a:rPr>
              <a:t>new</a:t>
            </a:r>
            <a:r>
              <a:rPr lang="de-AT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AT" dirty="0" err="1" smtClean="0">
                <a:solidFill>
                  <a:schemeClr val="accent1">
                    <a:lumMod val="75000"/>
                  </a:schemeClr>
                </a:solidFill>
              </a:rPr>
              <a:t>reduced</a:t>
            </a:r>
            <a:r>
              <a:rPr lang="de-AT" dirty="0" smtClean="0">
                <a:solidFill>
                  <a:schemeClr val="accent1">
                    <a:lumMod val="75000"/>
                  </a:schemeClr>
                </a:solidFill>
              </a:rPr>
              <a:t> R-matrix </a:t>
            </a:r>
            <a:r>
              <a:rPr lang="de-AT" dirty="0" err="1" smtClean="0">
                <a:solidFill>
                  <a:schemeClr val="accent1">
                    <a:lumMod val="75000"/>
                  </a:schemeClr>
                </a:solidFill>
              </a:rPr>
              <a:t>theory</a:t>
            </a:r>
            <a:endParaRPr lang="de-AT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de-AT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Dotum" panose="020B0503020000020004" pitchFamily="34" charset="-127"/>
                <a:cs typeface="Calibri" panose="020F0502020204030204" pitchFamily="34" charset="0"/>
              </a:rPr>
              <a:t>TM INDEN_LE, IAEA</a:t>
            </a:r>
            <a:endParaRPr lang="en-GB" dirty="0">
              <a:latin typeface="Calibri" panose="020F0502020204030204" pitchFamily="34" charset="0"/>
              <a:ea typeface="Dotum" panose="020B0503020000020004" pitchFamily="34" charset="-12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3248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1905</Words>
  <Application>Microsoft Office PowerPoint</Application>
  <PresentationFormat>Bildschirmpräsentation (4:3)</PresentationFormat>
  <Paragraphs>367</Paragraphs>
  <Slides>25</Slides>
  <Notes>17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2</vt:i4>
      </vt:variant>
      <vt:variant>
        <vt:lpstr>Folientitel</vt:lpstr>
      </vt:variant>
      <vt:variant>
        <vt:i4>25</vt:i4>
      </vt:variant>
    </vt:vector>
  </HeadingPairs>
  <TitlesOfParts>
    <vt:vector size="33" baseType="lpstr">
      <vt:lpstr>Arial</vt:lpstr>
      <vt:lpstr>Calibri</vt:lpstr>
      <vt:lpstr>Dotum</vt:lpstr>
      <vt:lpstr>Symbol</vt:lpstr>
      <vt:lpstr>Wingdings</vt:lpstr>
      <vt:lpstr>Larissa-Design</vt:lpstr>
      <vt:lpstr>Formel</vt:lpstr>
      <vt:lpstr>Equation</vt:lpstr>
      <vt:lpstr>Progress in new reduced R-Matrix theory </vt:lpstr>
      <vt:lpstr>The Nuclear Data Group at TU Wien Activities in Nuclear Data Issues</vt:lpstr>
      <vt:lpstr>R-matrix  based calculations on light nuclear systems</vt:lpstr>
      <vt:lpstr>Neutron-induced Reactions of 9Be</vt:lpstr>
      <vt:lpstr>Standard R-Matrix Formalism: Concept </vt:lpstr>
      <vt:lpstr>Three-Body Exit Channel </vt:lpstr>
      <vt:lpstr>Three-Body Exit Channel frequent approach: considered as two step process </vt:lpstr>
      <vt:lpstr>Reduced R-Matrix Analysis </vt:lpstr>
      <vt:lpstr>Development of adequate  reduced R-matrix parametrisation</vt:lpstr>
      <vt:lpstr>Reduced R-Matrix Formalism</vt:lpstr>
      <vt:lpstr>Elimation of 2 Channels in the Three-Channel System</vt:lpstr>
      <vt:lpstr>Reduced R-Matrix:  Exact Parametrisations </vt:lpstr>
      <vt:lpstr>Proposed Parametrisation for  Reduced R-Matrix Analyses</vt:lpstr>
      <vt:lpstr>Neutron-induced Reactions of 9Be</vt:lpstr>
      <vt:lpstr> n+ 9Be system</vt:lpstr>
      <vt:lpstr>Reduced R-Matrix Analysis using one-pole formula </vt:lpstr>
      <vt:lpstr>Reduced R-Matrix Analysis of elastic differential cross section data </vt:lpstr>
      <vt:lpstr>Reduced R-Matrix Analysis of elastic n-9Be cross sections </vt:lpstr>
      <vt:lpstr>Reduced R-Matrix Analysis Cross Section associated with ignored channels </vt:lpstr>
      <vt:lpstr>Reduced R-Matrix Analysis Breakup cross section  </vt:lpstr>
      <vt:lpstr>Reduced R-Matrix Analysis Breakup cross section  </vt:lpstr>
      <vt:lpstr>n+9Be total cross section</vt:lpstr>
      <vt:lpstr>n+6Li System</vt:lpstr>
      <vt:lpstr>n+6Li a+n+d cross section</vt:lpstr>
      <vt:lpstr>The Nuclear Data Team at TU Wien</vt:lpstr>
    </vt:vector>
  </TitlesOfParts>
  <Company>TU Wien - Studentenversion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Report of the ANDES project- Inclusion of Fission into GENEUS-0.0</dc:title>
  <dc:creator>Denise Neudecker</dc:creator>
  <cp:lastModifiedBy>Leeb</cp:lastModifiedBy>
  <cp:revision>1268</cp:revision>
  <cp:lastPrinted>2021-11-23T15:22:45Z</cp:lastPrinted>
  <dcterms:created xsi:type="dcterms:W3CDTF">2010-06-09T14:04:02Z</dcterms:created>
  <dcterms:modified xsi:type="dcterms:W3CDTF">2022-06-20T11:24:24Z</dcterms:modified>
</cp:coreProperties>
</file>