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sldIdLst>
    <p:sldId id="256" r:id="rId2"/>
    <p:sldId id="261" r:id="rId3"/>
    <p:sldId id="262" r:id="rId4"/>
    <p:sldId id="283" r:id="rId5"/>
    <p:sldId id="286" r:id="rId6"/>
    <p:sldId id="263" r:id="rId7"/>
    <p:sldId id="264" r:id="rId8"/>
    <p:sldId id="265" r:id="rId9"/>
    <p:sldId id="266" r:id="rId10"/>
    <p:sldId id="267" r:id="rId11"/>
    <p:sldId id="268" r:id="rId12"/>
    <p:sldId id="269" r:id="rId13"/>
    <p:sldId id="284" r:id="rId14"/>
    <p:sldId id="281" r:id="rId15"/>
    <p:sldId id="285" r:id="rId16"/>
    <p:sldId id="270" r:id="rId17"/>
    <p:sldId id="271" r:id="rId18"/>
    <p:sldId id="272" r:id="rId19"/>
    <p:sldId id="273" r:id="rId20"/>
    <p:sldId id="274" r:id="rId21"/>
    <p:sldId id="275" r:id="rId22"/>
    <p:sldId id="276" r:id="rId23"/>
    <p:sldId id="277" r:id="rId24"/>
    <p:sldId id="278" r:id="rId25"/>
    <p:sldId id="279" r:id="rId26"/>
    <p:sldId id="280" r:id="rId27"/>
    <p:sldId id="282" r:id="rId28"/>
    <p:sldId id="260"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ACBE"/>
    <a:srgbClr val="003493"/>
    <a:srgbClr val="7855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171" autoAdjust="0"/>
    <p:restoredTop sz="96327"/>
  </p:normalViewPr>
  <p:slideViewPr>
    <p:cSldViewPr snapToGrid="0" showGuides="1">
      <p:cViewPr varScale="1">
        <p:scale>
          <a:sx n="110" d="100"/>
          <a:sy n="110" d="100"/>
        </p:scale>
        <p:origin x="192" y="568"/>
      </p:cViewPr>
      <p:guideLst>
        <p:guide orient="horz" pos="2160"/>
        <p:guide pos="3840"/>
      </p:guideLst>
    </p:cSldViewPr>
  </p:slideViewPr>
  <p:outlineViewPr>
    <p:cViewPr>
      <p:scale>
        <a:sx n="33" d="100"/>
        <a:sy n="33" d="100"/>
      </p:scale>
      <p:origin x="0" y="-3216"/>
    </p:cViewPr>
  </p:outlin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EC371E-1E1E-B149-8A00-9AB1523A7805}" type="datetimeFigureOut">
              <a:rPr lang="en-US" smtClean="0"/>
              <a:t>10/6/22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F6B924-071A-2F4B-B09C-D1512BD3B112}" type="slidenum">
              <a:rPr lang="en-US" smtClean="0"/>
              <a:t>‹#›</a:t>
            </a:fld>
            <a:endParaRPr lang="en-US"/>
          </a:p>
        </p:txBody>
      </p:sp>
    </p:spTree>
    <p:extLst>
      <p:ext uri="{BB962C8B-B14F-4D97-AF65-F5344CB8AC3E}">
        <p14:creationId xmlns:p14="http://schemas.microsoft.com/office/powerpoint/2010/main" val="1325881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DF6B924-071A-2F4B-B09C-D1512BD3B112}" type="slidenum">
              <a:rPr lang="en-US" smtClean="0"/>
              <a:t>1</a:t>
            </a:fld>
            <a:endParaRPr lang="en-US"/>
          </a:p>
        </p:txBody>
      </p:sp>
    </p:spTree>
    <p:extLst>
      <p:ext uri="{BB962C8B-B14F-4D97-AF65-F5344CB8AC3E}">
        <p14:creationId xmlns:p14="http://schemas.microsoft.com/office/powerpoint/2010/main" val="1468814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T"/>
          </a:p>
        </p:txBody>
      </p:sp>
      <p:sp>
        <p:nvSpPr>
          <p:cNvPr id="4" name="Slide Number Placeholder 3"/>
          <p:cNvSpPr>
            <a:spLocks noGrp="1"/>
          </p:cNvSpPr>
          <p:nvPr>
            <p:ph type="sldNum" sz="quarter" idx="5"/>
          </p:nvPr>
        </p:nvSpPr>
        <p:spPr/>
        <p:txBody>
          <a:bodyPr/>
          <a:lstStyle/>
          <a:p>
            <a:fld id="{6DF6B924-071A-2F4B-B09C-D1512BD3B112}" type="slidenum">
              <a:rPr lang="en-US" smtClean="0"/>
              <a:t>12</a:t>
            </a:fld>
            <a:endParaRPr lang="en-US"/>
          </a:p>
        </p:txBody>
      </p:sp>
    </p:spTree>
    <p:extLst>
      <p:ext uri="{BB962C8B-B14F-4D97-AF65-F5344CB8AC3E}">
        <p14:creationId xmlns:p14="http://schemas.microsoft.com/office/powerpoint/2010/main" val="2837558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T"/>
          </a:p>
        </p:txBody>
      </p:sp>
      <p:sp>
        <p:nvSpPr>
          <p:cNvPr id="4" name="Slide Number Placeholder 3"/>
          <p:cNvSpPr>
            <a:spLocks noGrp="1"/>
          </p:cNvSpPr>
          <p:nvPr>
            <p:ph type="sldNum" sz="quarter" idx="5"/>
          </p:nvPr>
        </p:nvSpPr>
        <p:spPr/>
        <p:txBody>
          <a:bodyPr/>
          <a:lstStyle/>
          <a:p>
            <a:fld id="{6DF6B924-071A-2F4B-B09C-D1512BD3B112}" type="slidenum">
              <a:rPr lang="en-US" smtClean="0"/>
              <a:t>13</a:t>
            </a:fld>
            <a:endParaRPr lang="en-US"/>
          </a:p>
        </p:txBody>
      </p:sp>
    </p:spTree>
    <p:extLst>
      <p:ext uri="{BB962C8B-B14F-4D97-AF65-F5344CB8AC3E}">
        <p14:creationId xmlns:p14="http://schemas.microsoft.com/office/powerpoint/2010/main" val="2004273042"/>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jpeg"/><Relationship Id="rId10" Type="http://schemas.openxmlformats.org/officeDocument/2006/relationships/image" Target="../media/image1.png"/><Relationship Id="rId4" Type="http://schemas.openxmlformats.org/officeDocument/2006/relationships/image" Target="../media/image4.jpeg"/><Relationship Id="rId9" Type="http://schemas.openxmlformats.org/officeDocument/2006/relationships/image" Target="../media/image9.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676894" y="1664185"/>
            <a:ext cx="10838213" cy="2112685"/>
          </a:xfrm>
        </p:spPr>
        <p:txBody>
          <a:bodyPr anchor="b">
            <a:normAutofit/>
          </a:bodyPr>
          <a:lstStyle>
            <a:lvl1pPr algn="r">
              <a:defRPr sz="5400" b="0">
                <a:solidFill>
                  <a:schemeClr val="bg1"/>
                </a:solidFill>
                <a:effectLst>
                  <a:outerShdw blurRad="38100" dist="38100" dir="2700000" algn="tl">
                    <a:srgbClr val="000000">
                      <a:alpha val="43137"/>
                    </a:srgbClr>
                  </a:outerShdw>
                </a:effectLst>
              </a:defRPr>
            </a:lvl1pPr>
          </a:lstStyle>
          <a:p>
            <a:r>
              <a:rPr lang="en-US" dirty="0"/>
              <a:t>Click to edit Master title style</a:t>
            </a:r>
          </a:p>
        </p:txBody>
      </p:sp>
      <p:sp>
        <p:nvSpPr>
          <p:cNvPr id="3" name="Subtitle 2"/>
          <p:cNvSpPr>
            <a:spLocks noGrp="1"/>
          </p:cNvSpPr>
          <p:nvPr>
            <p:ph type="subTitle" idx="1"/>
          </p:nvPr>
        </p:nvSpPr>
        <p:spPr>
          <a:xfrm>
            <a:off x="676894" y="4278472"/>
            <a:ext cx="10838212" cy="961901"/>
          </a:xfrm>
        </p:spPr>
        <p:txBody>
          <a:bodyPr>
            <a:normAutofit/>
          </a:bodyPr>
          <a:lstStyle>
            <a:lvl1pPr marL="0" indent="0" algn="r">
              <a:buNone/>
              <a:defRPr sz="320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4" name="Picture 3">
            <a:extLst>
              <a:ext uri="{FF2B5EF4-FFF2-40B4-BE49-F238E27FC236}">
                <a16:creationId xmlns:a16="http://schemas.microsoft.com/office/drawing/2014/main" id="{0CA38372-712C-D7DB-B67A-1DD5906A725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795087" y="4310315"/>
            <a:ext cx="3396913" cy="2547685"/>
          </a:xfrm>
          <a:prstGeom prst="rect">
            <a:avLst/>
          </a:prstGeom>
        </p:spPr>
      </p:pic>
      <p:pic>
        <p:nvPicPr>
          <p:cNvPr id="6" name="Picture 2">
            <a:extLst>
              <a:ext uri="{FF2B5EF4-FFF2-40B4-BE49-F238E27FC236}">
                <a16:creationId xmlns:a16="http://schemas.microsoft.com/office/drawing/2014/main" id="{6A1F4D37-BA8A-7634-3722-488474EA4E80}"/>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0"/>
            <a:ext cx="8795087" cy="6858000"/>
          </a:xfrm>
          <a:prstGeom prst="rect">
            <a:avLst/>
          </a:prstGeom>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226B45C3-2BF3-B305-2FAC-B9D20DBF34F1}"/>
              </a:ext>
            </a:extLst>
          </p:cNvPr>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8436473" y="411300"/>
            <a:ext cx="558059" cy="41660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EFE157C5-18B1-E12A-3148-4AB538A08225}"/>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8436473" y="928164"/>
            <a:ext cx="558059" cy="41660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a:extLst>
              <a:ext uri="{FF2B5EF4-FFF2-40B4-BE49-F238E27FC236}">
                <a16:creationId xmlns:a16="http://schemas.microsoft.com/office/drawing/2014/main" id="{D80BC219-D62F-0357-E463-6D0DC7ACBA8A}"/>
              </a:ext>
            </a:extLst>
          </p:cNvPr>
          <p:cNvPicPr>
            <a:picLocks noChangeAspect="1" noChangeArrowheads="1"/>
          </p:cNvPicPr>
          <p:nvPr userDrawn="1"/>
        </p:nvPicPr>
        <p:blipFill>
          <a:blip r:embed="rId5">
            <a:extLst>
              <a:ext uri="{28A0092B-C50C-407E-A947-70E740481C1C}">
                <a14:useLocalDpi xmlns:a14="http://schemas.microsoft.com/office/drawing/2010/main"/>
              </a:ext>
            </a:extLst>
          </a:blip>
          <a:srcRect/>
          <a:stretch>
            <a:fillRect/>
          </a:stretch>
        </p:blipFill>
        <p:spPr bwMode="auto">
          <a:xfrm>
            <a:off x="8443048" y="1445028"/>
            <a:ext cx="558059" cy="41660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a:extLst>
              <a:ext uri="{FF2B5EF4-FFF2-40B4-BE49-F238E27FC236}">
                <a16:creationId xmlns:a16="http://schemas.microsoft.com/office/drawing/2014/main" id="{A42D7A21-E37B-A473-F6E8-D04F27AECC76}"/>
              </a:ext>
            </a:extLst>
          </p:cNvPr>
          <p:cNvPicPr>
            <a:picLocks noChangeAspect="1" noChangeArrowheads="1"/>
          </p:cNvPicPr>
          <p:nvPr userDrawn="1"/>
        </p:nvPicPr>
        <p:blipFill>
          <a:blip r:embed="rId6">
            <a:extLst>
              <a:ext uri="{28A0092B-C50C-407E-A947-70E740481C1C}">
                <a14:useLocalDpi xmlns:a14="http://schemas.microsoft.com/office/drawing/2010/main"/>
              </a:ext>
            </a:extLst>
          </a:blip>
          <a:srcRect/>
          <a:stretch>
            <a:fillRect/>
          </a:stretch>
        </p:blipFill>
        <p:spPr bwMode="auto">
          <a:xfrm>
            <a:off x="8443048" y="1961892"/>
            <a:ext cx="558059" cy="41660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7B2A71E-8BAE-3454-DB68-1C011B6767DB}"/>
              </a:ext>
            </a:extLst>
          </p:cNvPr>
          <p:cNvPicPr>
            <a:picLocks noChangeAspect="1" noChangeArrowheads="1"/>
          </p:cNvPicPr>
          <p:nvPr userDrawn="1"/>
        </p:nvPicPr>
        <p:blipFill>
          <a:blip r:embed="rId7">
            <a:extLst>
              <a:ext uri="{28A0092B-C50C-407E-A947-70E740481C1C}">
                <a14:useLocalDpi xmlns:a14="http://schemas.microsoft.com/office/drawing/2010/main"/>
              </a:ext>
            </a:extLst>
          </a:blip>
          <a:srcRect/>
          <a:stretch>
            <a:fillRect/>
          </a:stretch>
        </p:blipFill>
        <p:spPr bwMode="auto">
          <a:xfrm>
            <a:off x="8443048" y="2478756"/>
            <a:ext cx="558059" cy="4166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2">
            <a:extLst>
              <a:ext uri="{FF2B5EF4-FFF2-40B4-BE49-F238E27FC236}">
                <a16:creationId xmlns:a16="http://schemas.microsoft.com/office/drawing/2014/main" id="{3305291B-6A1B-7E5B-CBBB-F704E6B6A94A}"/>
              </a:ext>
            </a:extLst>
          </p:cNvPr>
          <p:cNvPicPr>
            <a:picLocks noChangeAspect="1" noChangeArrowheads="1"/>
          </p:cNvPicPr>
          <p:nvPr userDrawn="1"/>
        </p:nvPicPr>
        <p:blipFill>
          <a:blip r:embed="rId8">
            <a:extLst>
              <a:ext uri="{28A0092B-C50C-407E-A947-70E740481C1C}">
                <a14:useLocalDpi xmlns:a14="http://schemas.microsoft.com/office/drawing/2010/main"/>
              </a:ext>
            </a:extLst>
          </a:blip>
          <a:srcRect/>
          <a:stretch>
            <a:fillRect/>
          </a:stretch>
        </p:blipFill>
        <p:spPr bwMode="auto">
          <a:xfrm>
            <a:off x="8443048" y="2995620"/>
            <a:ext cx="558059" cy="41660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6">
            <a:extLst>
              <a:ext uri="{FF2B5EF4-FFF2-40B4-BE49-F238E27FC236}">
                <a16:creationId xmlns:a16="http://schemas.microsoft.com/office/drawing/2014/main" id="{B239B5F5-0C5C-423C-EE1D-DC5F646D5B43}"/>
              </a:ext>
            </a:extLst>
          </p:cNvPr>
          <p:cNvPicPr>
            <a:picLocks noChangeAspect="1" noChangeArrowheads="1"/>
          </p:cNvPicPr>
          <p:nvPr userDrawn="1"/>
        </p:nvPicPr>
        <p:blipFill>
          <a:blip r:embed="rId9">
            <a:extLst>
              <a:ext uri="{28A0092B-C50C-407E-A947-70E740481C1C}">
                <a14:useLocalDpi xmlns:a14="http://schemas.microsoft.com/office/drawing/2010/main"/>
              </a:ext>
            </a:extLst>
          </a:blip>
          <a:srcRect/>
          <a:stretch>
            <a:fillRect/>
          </a:stretch>
        </p:blipFill>
        <p:spPr bwMode="auto">
          <a:xfrm>
            <a:off x="8443048" y="3512484"/>
            <a:ext cx="558059" cy="41660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D600B240-C546-6F9E-83B3-8CAA79495BAA}"/>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251519" y="262677"/>
            <a:ext cx="4516501" cy="1354949"/>
          </a:xfrm>
          <a:prstGeom prst="rect">
            <a:avLst/>
          </a:prstGeom>
        </p:spPr>
      </p:pic>
    </p:spTree>
    <p:extLst>
      <p:ext uri="{BB962C8B-B14F-4D97-AF65-F5344CB8AC3E}">
        <p14:creationId xmlns:p14="http://schemas.microsoft.com/office/powerpoint/2010/main" val="20809061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nSpc>
                <a:spcPct val="95000"/>
              </a:lnSpc>
              <a:defRPr>
                <a:solidFill>
                  <a:schemeClr val="accent1"/>
                </a:solidFill>
                <a:effectLst/>
              </a:defRPr>
            </a:lvl1pPr>
          </a:lstStyle>
          <a:p>
            <a:r>
              <a:rPr lang="en-US" dirty="0"/>
              <a:t>Click to edit Master title style</a:t>
            </a:r>
          </a:p>
        </p:txBody>
      </p:sp>
      <p:sp>
        <p:nvSpPr>
          <p:cNvPr id="3" name="Content Placeholder 2"/>
          <p:cNvSpPr>
            <a:spLocks noGrp="1"/>
          </p:cNvSpPr>
          <p:nvPr>
            <p:ph idx="1"/>
          </p:nvPr>
        </p:nvSpPr>
        <p:spPr/>
        <p:txBody>
          <a:bodyPr/>
          <a:lstStyle>
            <a:lvl1pPr>
              <a:lnSpc>
                <a:spcPct val="95000"/>
              </a:lnSpc>
              <a:spcBef>
                <a:spcPts val="1800"/>
              </a:spcBef>
              <a:buClr>
                <a:schemeClr val="tx1"/>
              </a:buClr>
              <a:defRPr>
                <a:effectLst/>
              </a:defRPr>
            </a:lvl1pPr>
            <a:lvl2pPr marL="685800" indent="-228600">
              <a:lnSpc>
                <a:spcPct val="95000"/>
              </a:lnSpc>
              <a:spcBef>
                <a:spcPts val="200"/>
              </a:spcBef>
              <a:buClr>
                <a:schemeClr val="tx2"/>
              </a:buClr>
              <a:buFont typeface="Arial" panose="020B0604020202020204" pitchFamily="34" charset="0"/>
              <a:buChar char="-"/>
              <a:defRPr>
                <a:effectLst/>
              </a:defRPr>
            </a:lvl2pPr>
            <a:lvl3pPr marL="1143000" indent="-228600">
              <a:lnSpc>
                <a:spcPct val="95000"/>
              </a:lnSpc>
              <a:buClr>
                <a:schemeClr val="tx2"/>
              </a:buClr>
              <a:buFont typeface="Wingdings" panose="05000000000000000000" pitchFamily="2" charset="2"/>
              <a:buChar char="§"/>
              <a:defRPr>
                <a:effectLst/>
              </a:defRPr>
            </a:lvl3pPr>
            <a:lvl4pPr>
              <a:lnSpc>
                <a:spcPct val="95000"/>
              </a:lnSpc>
              <a:buClr>
                <a:schemeClr val="tx1"/>
              </a:buClr>
              <a:defRPr>
                <a:effectLst/>
              </a:defRPr>
            </a:lvl4pPr>
            <a:lvl5pPr>
              <a:lnSpc>
                <a:spcPct val="95000"/>
              </a:lnSpc>
              <a:buClr>
                <a:schemeClr val="tx1"/>
              </a:buClr>
              <a:defRPr>
                <a:effectLs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lvl1pPr>
              <a:lnSpc>
                <a:spcPct val="95000"/>
              </a:lnSpc>
              <a:defRPr sz="2000">
                <a:solidFill>
                  <a:srgbClr val="003493"/>
                </a:solidFill>
              </a:defRPr>
            </a:lvl1pPr>
          </a:lstStyle>
          <a:p>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lvl1pPr>
              <a:lnSpc>
                <a:spcPct val="95000"/>
              </a:lnSpc>
              <a:defRPr lang="mr-IN" smtClean="0">
                <a:effectLst/>
              </a:defRPr>
            </a:lvl1pPr>
          </a:lstStyle>
          <a:p>
            <a:r>
              <a:rPr lang="mr-IN" dirty="0"/>
              <a:t>ICRS 14/RPSD-2020</a:t>
            </a:r>
          </a:p>
        </p:txBody>
      </p:sp>
      <p:sp>
        <p:nvSpPr>
          <p:cNvPr id="6" name="Slide Number Placeholder 5"/>
          <p:cNvSpPr>
            <a:spLocks noGrp="1"/>
          </p:cNvSpPr>
          <p:nvPr>
            <p:ph type="sldNum" sz="quarter" idx="12"/>
          </p:nvPr>
        </p:nvSpPr>
        <p:spPr>
          <a:xfrm>
            <a:off x="7812805" y="6356350"/>
            <a:ext cx="2743200" cy="365125"/>
          </a:xfrm>
          <a:prstGeom prst="rect">
            <a:avLst/>
          </a:prstGeom>
        </p:spPr>
        <p:txBody>
          <a:bodyPr/>
          <a:lstStyle>
            <a:lvl1pPr>
              <a:lnSpc>
                <a:spcPct val="95000"/>
              </a:lnSpc>
              <a:defRPr/>
            </a:lvl1pPr>
          </a:lstStyle>
          <a:p>
            <a:fld id="{23C6260E-304F-4BA0-8E11-6E941ACC6DAE}" type="slidenum">
              <a:rPr lang="en-US" smtClean="0"/>
              <a:pPr/>
              <a:t>‹#›</a:t>
            </a:fld>
            <a:endParaRPr lang="en-US"/>
          </a:p>
        </p:txBody>
      </p:sp>
    </p:spTree>
    <p:extLst>
      <p:ext uri="{BB962C8B-B14F-4D97-AF65-F5344CB8AC3E}">
        <p14:creationId xmlns:p14="http://schemas.microsoft.com/office/powerpoint/2010/main" val="3608774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10A1DEFE-EB90-AE48-AC24-7B89DC611855}"/>
              </a:ext>
            </a:extLst>
          </p:cNvPr>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8037" y="14123"/>
            <a:ext cx="12183963" cy="6858000"/>
          </a:xfrm>
          <a:prstGeom prst="rect">
            <a:avLst/>
          </a:prstGeom>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64E9BD97-D877-9846-9EDB-0D81C546558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1112" y="6219824"/>
            <a:ext cx="1972840" cy="637415"/>
          </a:xfrm>
          <a:prstGeom prst="rect">
            <a:avLst/>
          </a:prstGeom>
        </p:spPr>
      </p:pic>
      <p:sp>
        <p:nvSpPr>
          <p:cNvPr id="19" name="Content Placeholder 2">
            <a:extLst>
              <a:ext uri="{FF2B5EF4-FFF2-40B4-BE49-F238E27FC236}">
                <a16:creationId xmlns:a16="http://schemas.microsoft.com/office/drawing/2014/main" id="{7793629C-0930-C540-9413-0D0FFF9BCA85}"/>
              </a:ext>
            </a:extLst>
          </p:cNvPr>
          <p:cNvSpPr>
            <a:spLocks noGrp="1"/>
          </p:cNvSpPr>
          <p:nvPr>
            <p:ph idx="13"/>
          </p:nvPr>
        </p:nvSpPr>
        <p:spPr>
          <a:xfrm>
            <a:off x="332999" y="1083733"/>
            <a:ext cx="11215535" cy="5118161"/>
          </a:xfrm>
        </p:spPr>
        <p:txBody>
          <a:bodyPr/>
          <a:lstStyle>
            <a:lvl1pPr>
              <a:defRPr>
                <a:solidFill>
                  <a:srgbClr val="EBFCCC"/>
                </a:solidFill>
              </a:defRPr>
            </a:lvl1pPr>
            <a:lvl2pPr>
              <a:defRPr>
                <a:solidFill>
                  <a:srgbClr val="EBFCCC"/>
                </a:solidFill>
              </a:defRPr>
            </a:lvl2pPr>
            <a:lvl3pPr>
              <a:defRPr>
                <a:solidFill>
                  <a:srgbClr val="EBFCCC"/>
                </a:solidFill>
              </a:defRPr>
            </a:lvl3pPr>
            <a:lvl4pPr>
              <a:defRPr>
                <a:solidFill>
                  <a:srgbClr val="EBFCCC"/>
                </a:solidFill>
              </a:defRPr>
            </a:lvl4pPr>
            <a:lvl5pPr>
              <a:defRPr>
                <a:solidFill>
                  <a:srgbClr val="EBFCCC"/>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Title 1">
            <a:extLst>
              <a:ext uri="{FF2B5EF4-FFF2-40B4-BE49-F238E27FC236}">
                <a16:creationId xmlns:a16="http://schemas.microsoft.com/office/drawing/2014/main" id="{5B501BD3-D025-434B-817E-F0DD4C077FF0}"/>
              </a:ext>
            </a:extLst>
          </p:cNvPr>
          <p:cNvSpPr>
            <a:spLocks noGrp="1"/>
          </p:cNvSpPr>
          <p:nvPr>
            <p:ph type="ctrTitle"/>
          </p:nvPr>
        </p:nvSpPr>
        <p:spPr>
          <a:xfrm>
            <a:off x="376038" y="117877"/>
            <a:ext cx="11172496" cy="862102"/>
          </a:xfrm>
        </p:spPr>
        <p:txBody>
          <a:bodyPr anchor="b">
            <a:normAutofit/>
          </a:bodyPr>
          <a:lstStyle>
            <a:lvl1pPr algn="l">
              <a:defRPr sz="3600">
                <a:solidFill>
                  <a:schemeClr val="bg1"/>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GB" dirty="0"/>
              <a:t>Click to edit Master title style</a:t>
            </a:r>
            <a:endParaRPr lang="en-US" dirty="0"/>
          </a:p>
        </p:txBody>
      </p:sp>
    </p:spTree>
    <p:extLst>
      <p:ext uri="{BB962C8B-B14F-4D97-AF65-F5344CB8AC3E}">
        <p14:creationId xmlns:p14="http://schemas.microsoft.com/office/powerpoint/2010/main" val="1212489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7DAC596B-4AE8-4712-B308-997991F60E70}" type="datetimeFigureOut">
              <a:rPr lang="en-US" smtClean="0"/>
              <a:t>10/6/22</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lvl1pPr>
              <a:defRPr lang="mr-IN" smtClean="0">
                <a:effectLst/>
              </a:defRPr>
            </a:lvl1pPr>
          </a:lstStyle>
          <a:p>
            <a:r>
              <a:rPr lang="mr-IN" dirty="0"/>
              <a:t>ICRS 14/RPSD-2020</a:t>
            </a:r>
          </a:p>
        </p:txBody>
      </p:sp>
      <p:sp>
        <p:nvSpPr>
          <p:cNvPr id="6" name="Slide Number Placeholder 5"/>
          <p:cNvSpPr>
            <a:spLocks noGrp="1"/>
          </p:cNvSpPr>
          <p:nvPr>
            <p:ph type="sldNum" sz="quarter" idx="12"/>
          </p:nvPr>
        </p:nvSpPr>
        <p:spPr>
          <a:xfrm>
            <a:off x="7812805" y="6356350"/>
            <a:ext cx="2743200" cy="365125"/>
          </a:xfrm>
          <a:prstGeom prst="rect">
            <a:avLst/>
          </a:prstGeom>
        </p:spPr>
        <p:txBody>
          <a:bodyPr/>
          <a:lstStyle/>
          <a:p>
            <a:fld id="{23C6260E-304F-4BA0-8E11-6E941ACC6DAE}" type="slidenum">
              <a:rPr lang="en-US" smtClean="0"/>
              <a:t>‹#›</a:t>
            </a:fld>
            <a:endParaRPr lang="en-US"/>
          </a:p>
        </p:txBody>
      </p:sp>
    </p:spTree>
    <p:extLst>
      <p:ext uri="{BB962C8B-B14F-4D97-AF65-F5344CB8AC3E}">
        <p14:creationId xmlns:p14="http://schemas.microsoft.com/office/powerpoint/2010/main" val="3514161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7DAC596B-4AE8-4712-B308-997991F60E70}" type="datetimeFigureOut">
              <a:rPr lang="en-US" smtClean="0"/>
              <a:t>10/6/22</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lvl1pPr>
              <a:defRPr lang="mr-IN" smtClean="0">
                <a:effectLst/>
              </a:defRPr>
            </a:lvl1pPr>
          </a:lstStyle>
          <a:p>
            <a:r>
              <a:rPr lang="mr-IN" dirty="0"/>
              <a:t>ICRS 14/RPSD-2020</a:t>
            </a:r>
          </a:p>
        </p:txBody>
      </p:sp>
      <p:sp>
        <p:nvSpPr>
          <p:cNvPr id="7" name="Slide Number Placeholder 6"/>
          <p:cNvSpPr>
            <a:spLocks noGrp="1"/>
          </p:cNvSpPr>
          <p:nvPr>
            <p:ph type="sldNum" sz="quarter" idx="12"/>
          </p:nvPr>
        </p:nvSpPr>
        <p:spPr>
          <a:xfrm>
            <a:off x="7812805" y="6356350"/>
            <a:ext cx="2743200" cy="365125"/>
          </a:xfrm>
          <a:prstGeom prst="rect">
            <a:avLst/>
          </a:prstGeom>
        </p:spPr>
        <p:txBody>
          <a:bodyPr/>
          <a:lstStyle/>
          <a:p>
            <a:fld id="{23C6260E-304F-4BA0-8E11-6E941ACC6DAE}" type="slidenum">
              <a:rPr lang="en-US" smtClean="0"/>
              <a:t>‹#›</a:t>
            </a:fld>
            <a:endParaRPr lang="en-US"/>
          </a:p>
        </p:txBody>
      </p:sp>
    </p:spTree>
    <p:extLst>
      <p:ext uri="{BB962C8B-B14F-4D97-AF65-F5344CB8AC3E}">
        <p14:creationId xmlns:p14="http://schemas.microsoft.com/office/powerpoint/2010/main" val="4172919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7DAC596B-4AE8-4712-B308-997991F60E70}" type="datetimeFigureOut">
              <a:rPr lang="en-US" smtClean="0"/>
              <a:t>10/6/22</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lvl1pPr>
              <a:defRPr lang="mr-IN" smtClean="0">
                <a:effectLst/>
              </a:defRPr>
            </a:lvl1pPr>
          </a:lstStyle>
          <a:p>
            <a:r>
              <a:rPr lang="mr-IN" dirty="0"/>
              <a:t>ICRS 14/RPSD-2020</a:t>
            </a:r>
          </a:p>
        </p:txBody>
      </p:sp>
      <p:sp>
        <p:nvSpPr>
          <p:cNvPr id="9" name="Slide Number Placeholder 8"/>
          <p:cNvSpPr>
            <a:spLocks noGrp="1"/>
          </p:cNvSpPr>
          <p:nvPr>
            <p:ph type="sldNum" sz="quarter" idx="12"/>
          </p:nvPr>
        </p:nvSpPr>
        <p:spPr>
          <a:xfrm>
            <a:off x="7812805" y="6356350"/>
            <a:ext cx="2743200" cy="365125"/>
          </a:xfrm>
          <a:prstGeom prst="rect">
            <a:avLst/>
          </a:prstGeom>
        </p:spPr>
        <p:txBody>
          <a:bodyPr/>
          <a:lstStyle/>
          <a:p>
            <a:fld id="{23C6260E-304F-4BA0-8E11-6E941ACC6DAE}" type="slidenum">
              <a:rPr lang="en-US" smtClean="0"/>
              <a:t>‹#›</a:t>
            </a:fld>
            <a:endParaRPr lang="en-US"/>
          </a:p>
        </p:txBody>
      </p:sp>
    </p:spTree>
    <p:extLst>
      <p:ext uri="{BB962C8B-B14F-4D97-AF65-F5344CB8AC3E}">
        <p14:creationId xmlns:p14="http://schemas.microsoft.com/office/powerpoint/2010/main" val="423826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7DAC596B-4AE8-4712-B308-997991F60E70}" type="datetimeFigureOut">
              <a:rPr lang="en-US" smtClean="0"/>
              <a:t>10/6/22</a:t>
            </a:fld>
            <a:endParaRPr lang="en-US" dirty="0"/>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lvl1pPr>
              <a:defRPr lang="mr-IN" smtClean="0">
                <a:effectLst/>
              </a:defRPr>
            </a:lvl1pPr>
          </a:lstStyle>
          <a:p>
            <a:r>
              <a:rPr lang="mr-IN" dirty="0"/>
              <a:t>ICRS 14/RPSD-2020</a:t>
            </a:r>
          </a:p>
        </p:txBody>
      </p:sp>
      <p:sp>
        <p:nvSpPr>
          <p:cNvPr id="5" name="Slide Number Placeholder 4"/>
          <p:cNvSpPr>
            <a:spLocks noGrp="1"/>
          </p:cNvSpPr>
          <p:nvPr>
            <p:ph type="sldNum" sz="quarter" idx="12"/>
          </p:nvPr>
        </p:nvSpPr>
        <p:spPr>
          <a:xfrm>
            <a:off x="7812805" y="6356350"/>
            <a:ext cx="2743200" cy="365125"/>
          </a:xfrm>
          <a:prstGeom prst="rect">
            <a:avLst/>
          </a:prstGeom>
        </p:spPr>
        <p:txBody>
          <a:bodyPr/>
          <a:lstStyle/>
          <a:p>
            <a:fld id="{23C6260E-304F-4BA0-8E11-6E941ACC6DAE}" type="slidenum">
              <a:rPr lang="en-US" smtClean="0"/>
              <a:t>‹#›</a:t>
            </a:fld>
            <a:endParaRPr lang="en-US" dirty="0"/>
          </a:p>
        </p:txBody>
      </p:sp>
    </p:spTree>
    <p:extLst>
      <p:ext uri="{BB962C8B-B14F-4D97-AF65-F5344CB8AC3E}">
        <p14:creationId xmlns:p14="http://schemas.microsoft.com/office/powerpoint/2010/main" val="2498374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8467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7DAC596B-4AE8-4712-B308-997991F60E70}" type="datetimeFigureOut">
              <a:rPr lang="en-US" smtClean="0"/>
              <a:t>10/6/22</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lvl1pPr>
              <a:defRPr lang="mr-IN" smtClean="0">
                <a:effectLst/>
              </a:defRPr>
            </a:lvl1pPr>
          </a:lstStyle>
          <a:p>
            <a:r>
              <a:rPr lang="mr-IN" dirty="0"/>
              <a:t>ICRS 14/RPSD-2020</a:t>
            </a:r>
          </a:p>
        </p:txBody>
      </p:sp>
      <p:sp>
        <p:nvSpPr>
          <p:cNvPr id="7" name="Slide Number Placeholder 6"/>
          <p:cNvSpPr>
            <a:spLocks noGrp="1"/>
          </p:cNvSpPr>
          <p:nvPr>
            <p:ph type="sldNum" sz="quarter" idx="12"/>
          </p:nvPr>
        </p:nvSpPr>
        <p:spPr>
          <a:xfrm>
            <a:off x="7812805" y="6356350"/>
            <a:ext cx="2743200" cy="365125"/>
          </a:xfrm>
          <a:prstGeom prst="rect">
            <a:avLst/>
          </a:prstGeom>
        </p:spPr>
        <p:txBody>
          <a:bodyPr/>
          <a:lstStyle/>
          <a:p>
            <a:fld id="{23C6260E-304F-4BA0-8E11-6E941ACC6DAE}" type="slidenum">
              <a:rPr lang="en-US" smtClean="0"/>
              <a:t>‹#›</a:t>
            </a:fld>
            <a:endParaRPr lang="en-US"/>
          </a:p>
        </p:txBody>
      </p:sp>
    </p:spTree>
    <p:extLst>
      <p:ext uri="{BB962C8B-B14F-4D97-AF65-F5344CB8AC3E}">
        <p14:creationId xmlns:p14="http://schemas.microsoft.com/office/powerpoint/2010/main" val="4214995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7DAC596B-4AE8-4712-B308-997991F60E70}" type="datetimeFigureOut">
              <a:rPr lang="en-US" smtClean="0"/>
              <a:t>10/6/22</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lvl1pPr>
              <a:defRPr lang="mr-IN" smtClean="0">
                <a:effectLst/>
              </a:defRPr>
            </a:lvl1pPr>
          </a:lstStyle>
          <a:p>
            <a:r>
              <a:rPr lang="mr-IN" dirty="0"/>
              <a:t>ICRS 14/RPSD-2020</a:t>
            </a:r>
          </a:p>
        </p:txBody>
      </p:sp>
      <p:sp>
        <p:nvSpPr>
          <p:cNvPr id="7" name="Slide Number Placeholder 6"/>
          <p:cNvSpPr>
            <a:spLocks noGrp="1"/>
          </p:cNvSpPr>
          <p:nvPr>
            <p:ph type="sldNum" sz="quarter" idx="12"/>
          </p:nvPr>
        </p:nvSpPr>
        <p:spPr>
          <a:xfrm>
            <a:off x="7812805" y="6356350"/>
            <a:ext cx="2743200" cy="365125"/>
          </a:xfrm>
          <a:prstGeom prst="rect">
            <a:avLst/>
          </a:prstGeom>
        </p:spPr>
        <p:txBody>
          <a:bodyPr/>
          <a:lstStyle/>
          <a:p>
            <a:fld id="{23C6260E-304F-4BA0-8E11-6E941ACC6DAE}" type="slidenum">
              <a:rPr lang="en-US" smtClean="0"/>
              <a:t>‹#›</a:t>
            </a:fld>
            <a:endParaRPr lang="en-US"/>
          </a:p>
        </p:txBody>
      </p:sp>
    </p:spTree>
    <p:extLst>
      <p:ext uri="{BB962C8B-B14F-4D97-AF65-F5344CB8AC3E}">
        <p14:creationId xmlns:p14="http://schemas.microsoft.com/office/powerpoint/2010/main" val="124681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7DAC596B-4AE8-4712-B308-997991F60E70}" type="datetimeFigureOut">
              <a:rPr lang="en-US" smtClean="0"/>
              <a:t>10/6/22</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lvl1pPr>
              <a:defRPr lang="mr-IN" smtClean="0">
                <a:effectLst/>
              </a:defRPr>
            </a:lvl1pPr>
          </a:lstStyle>
          <a:p>
            <a:r>
              <a:rPr lang="mr-IN" dirty="0"/>
              <a:t>ICRS 14/RPSD-2020</a:t>
            </a:r>
          </a:p>
        </p:txBody>
      </p:sp>
      <p:sp>
        <p:nvSpPr>
          <p:cNvPr id="6" name="Slide Number Placeholder 5"/>
          <p:cNvSpPr>
            <a:spLocks noGrp="1"/>
          </p:cNvSpPr>
          <p:nvPr>
            <p:ph type="sldNum" sz="quarter" idx="12"/>
          </p:nvPr>
        </p:nvSpPr>
        <p:spPr>
          <a:xfrm>
            <a:off x="7812805" y="6356350"/>
            <a:ext cx="2743200" cy="365125"/>
          </a:xfrm>
          <a:prstGeom prst="rect">
            <a:avLst/>
          </a:prstGeom>
        </p:spPr>
        <p:txBody>
          <a:bodyPr/>
          <a:lstStyle/>
          <a:p>
            <a:fld id="{23C6260E-304F-4BA0-8E11-6E941ACC6DAE}" type="slidenum">
              <a:rPr lang="en-US" smtClean="0"/>
              <a:t>‹#›</a:t>
            </a:fld>
            <a:endParaRPr lang="en-US"/>
          </a:p>
        </p:txBody>
      </p:sp>
    </p:spTree>
    <p:extLst>
      <p:ext uri="{BB962C8B-B14F-4D97-AF65-F5344CB8AC3E}">
        <p14:creationId xmlns:p14="http://schemas.microsoft.com/office/powerpoint/2010/main" val="899630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7DAC596B-4AE8-4712-B308-997991F60E70}" type="datetimeFigureOut">
              <a:rPr lang="en-US" smtClean="0"/>
              <a:t>10/6/22</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lvl1pPr>
              <a:defRPr lang="mr-IN" smtClean="0">
                <a:effectLst/>
              </a:defRPr>
            </a:lvl1pPr>
          </a:lstStyle>
          <a:p>
            <a:r>
              <a:rPr lang="mr-IN" dirty="0"/>
              <a:t>ICRS 14/RPSD-2020</a:t>
            </a:r>
          </a:p>
        </p:txBody>
      </p:sp>
      <p:sp>
        <p:nvSpPr>
          <p:cNvPr id="6" name="Slide Number Placeholder 5"/>
          <p:cNvSpPr>
            <a:spLocks noGrp="1"/>
          </p:cNvSpPr>
          <p:nvPr>
            <p:ph type="sldNum" sz="quarter" idx="12"/>
          </p:nvPr>
        </p:nvSpPr>
        <p:spPr>
          <a:xfrm>
            <a:off x="7812805" y="6356350"/>
            <a:ext cx="2743200" cy="365125"/>
          </a:xfrm>
          <a:prstGeom prst="rect">
            <a:avLst/>
          </a:prstGeom>
        </p:spPr>
        <p:txBody>
          <a:bodyPr/>
          <a:lstStyle/>
          <a:p>
            <a:fld id="{23C6260E-304F-4BA0-8E11-6E941ACC6DAE}" type="slidenum">
              <a:rPr lang="en-US" smtClean="0"/>
              <a:t>‹#›</a:t>
            </a:fld>
            <a:endParaRPr lang="en-US"/>
          </a:p>
        </p:txBody>
      </p:sp>
    </p:spTree>
    <p:extLst>
      <p:ext uri="{BB962C8B-B14F-4D97-AF65-F5344CB8AC3E}">
        <p14:creationId xmlns:p14="http://schemas.microsoft.com/office/powerpoint/2010/main" val="2660515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323" y="136525"/>
            <a:ext cx="11214705" cy="80045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98323" y="1128890"/>
            <a:ext cx="11214705" cy="5048074"/>
          </a:xfrm>
          <a:prstGeom prst="rect">
            <a:avLst/>
          </a:prstGeom>
        </p:spPr>
        <p:txBody>
          <a:bodyPr vert="horz" lIns="91440" tIns="45720" rIns="91440" bIns="45720" rtlCol="0">
            <a:normAutofit/>
          </a:bodyPr>
          <a:lstStyle/>
          <a:p>
            <a:pPr marL="228600" lvl="0" indent="-228600" algn="l" defTabSz="914400" rtl="0" eaLnBrk="1" latinLnBrk="0" hangingPunct="1">
              <a:lnSpc>
                <a:spcPct val="95000"/>
              </a:lnSpc>
              <a:spcBef>
                <a:spcPts val="1800"/>
              </a:spcBef>
              <a:buClr>
                <a:schemeClr val="accent1"/>
              </a:buClr>
              <a:buFont typeface="Arial" panose="020B0604020202020204" pitchFamily="34" charset="0"/>
              <a:buChar char="•"/>
            </a:pPr>
            <a:r>
              <a:rPr lang="en-US" dirty="0"/>
              <a:t>Edit Master text styles</a:t>
            </a:r>
          </a:p>
          <a:p>
            <a:pPr marL="685800" lvl="1" indent="-228600" algn="l" defTabSz="914400" rtl="0" eaLnBrk="1" latinLnBrk="0" hangingPunct="1">
              <a:lnSpc>
                <a:spcPct val="95000"/>
              </a:lnSpc>
              <a:spcBef>
                <a:spcPts val="200"/>
              </a:spcBef>
              <a:buClr>
                <a:schemeClr val="accent1"/>
              </a:buClr>
              <a:buFont typeface="Arial" panose="020B0604020202020204" pitchFamily="34" charset="0"/>
              <a:buChar char="-"/>
            </a:pPr>
            <a:r>
              <a:rPr lang="en-US" dirty="0"/>
              <a:t>Second level</a:t>
            </a:r>
          </a:p>
          <a:p>
            <a:pPr marL="1143000" lvl="2" indent="-228600" algn="l" defTabSz="914400" rtl="0" eaLnBrk="1" latinLnBrk="0" hangingPunct="1">
              <a:lnSpc>
                <a:spcPct val="95000"/>
              </a:lnSpc>
              <a:spcBef>
                <a:spcPts val="500"/>
              </a:spcBef>
              <a:buClr>
                <a:schemeClr val="accent1"/>
              </a:buClr>
              <a:buFont typeface="Wingdings" panose="05000000000000000000" pitchFamily="2" charset="2"/>
              <a:buChar char="§"/>
            </a:pPr>
            <a:r>
              <a:rPr lang="en-US" dirty="0"/>
              <a:t>Third level</a:t>
            </a:r>
          </a:p>
          <a:p>
            <a:pPr lvl="3"/>
            <a:r>
              <a:rPr lang="en-US" dirty="0"/>
              <a:t>Fourth level</a:t>
            </a:r>
          </a:p>
          <a:p>
            <a:pPr lvl="4"/>
            <a:r>
              <a:rPr lang="en-US" dirty="0"/>
              <a:t>Fifth level</a:t>
            </a:r>
          </a:p>
        </p:txBody>
      </p:sp>
      <p:sp>
        <p:nvSpPr>
          <p:cNvPr id="4" name="Rectangle 3">
            <a:extLst>
              <a:ext uri="{FF2B5EF4-FFF2-40B4-BE49-F238E27FC236}">
                <a16:creationId xmlns:a16="http://schemas.microsoft.com/office/drawing/2014/main" id="{D8E6A9D3-021F-CF61-B760-60D81647728C}"/>
              </a:ext>
            </a:extLst>
          </p:cNvPr>
          <p:cNvSpPr/>
          <p:nvPr userDrawn="1"/>
        </p:nvSpPr>
        <p:spPr>
          <a:xfrm>
            <a:off x="123326" y="6276353"/>
            <a:ext cx="1534722" cy="491298"/>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pic>
        <p:nvPicPr>
          <p:cNvPr id="7" name="Picture 6">
            <a:extLst>
              <a:ext uri="{FF2B5EF4-FFF2-40B4-BE49-F238E27FC236}">
                <a16:creationId xmlns:a16="http://schemas.microsoft.com/office/drawing/2014/main" id="{BB8E4C77-4DAB-38E4-44AC-BA83080CBFB6}"/>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23326" y="6325439"/>
            <a:ext cx="1513802" cy="454140"/>
          </a:xfrm>
          <a:prstGeom prst="rect">
            <a:avLst/>
          </a:prstGeom>
        </p:spPr>
      </p:pic>
    </p:spTree>
    <p:extLst>
      <p:ext uri="{BB962C8B-B14F-4D97-AF65-F5344CB8AC3E}">
        <p14:creationId xmlns:p14="http://schemas.microsoft.com/office/powerpoint/2010/main" val="29349336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5000"/>
        </a:lnSpc>
        <a:spcBef>
          <a:spcPct val="0"/>
        </a:spcBef>
        <a:buNone/>
        <a:defRPr sz="3600" b="1" kern="1200">
          <a:solidFill>
            <a:schemeClr val="accent1"/>
          </a:solidFill>
          <a:effectLst/>
          <a:latin typeface="+mj-lt"/>
          <a:ea typeface="+mj-ea"/>
          <a:cs typeface="+mj-cs"/>
        </a:defRPr>
      </a:lvl1pPr>
    </p:titleStyle>
    <p:body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lang="en-US" sz="2800" kern="1200" dirty="0" smtClean="0">
          <a:solidFill>
            <a:srgbClr val="000000"/>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rgbClr val="000000"/>
          </a:solidFill>
          <a:effectLst/>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rgbClr val="000000"/>
          </a:solidFill>
          <a:effectLst/>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000000"/>
          </a:solidFill>
          <a:effectLst/>
          <a:latin typeface="+mn-lt"/>
          <a:ea typeface="+mn-ea"/>
          <a:cs typeface="+mn-cs"/>
        </a:defRPr>
      </a:lvl4pPr>
      <a:lvl5pPr marL="2057400" indent="-228600" algn="l" defTabSz="914400" rtl="0" eaLnBrk="1" latinLnBrk="0" hangingPunct="1">
        <a:lnSpc>
          <a:spcPct val="90000"/>
        </a:lnSpc>
        <a:spcBef>
          <a:spcPts val="500"/>
        </a:spcBef>
        <a:buClr>
          <a:schemeClr val="tx2"/>
        </a:buClr>
        <a:buFont typeface="Arial" panose="020B0604020202020204" pitchFamily="34" charset="0"/>
        <a:buChar char="•"/>
        <a:defRPr sz="1800" kern="1200">
          <a:solidFill>
            <a:srgbClr val="000000"/>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3.png"/><Relationship Id="rId4" Type="http://schemas.openxmlformats.org/officeDocument/2006/relationships/notesSlide" Target="../notesSlides/notesSlide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4.png"/><Relationship Id="rId4" Type="http://schemas.openxmlformats.org/officeDocument/2006/relationships/notesSlide" Target="../notesSlides/notesSlide3.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exp-astro.de/astral/" TargetMode="External"/><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package" Target="../embeddings/Microsoft_Word_Document.docx"/><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package" Target="../embeddings/Microsoft_Word_Document1.docx"/><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2495" y="1955686"/>
            <a:ext cx="8078053" cy="1839854"/>
          </a:xfrm>
        </p:spPr>
        <p:txBody>
          <a:bodyPr>
            <a:normAutofit/>
          </a:bodyPr>
          <a:lstStyle/>
          <a:p>
            <a:pPr algn="ctr"/>
            <a:r>
              <a:rPr lang="en-AT" dirty="0"/>
              <a:t>CoNDERC</a:t>
            </a:r>
            <a:br>
              <a:rPr lang="en-AT" dirty="0"/>
            </a:br>
            <a:r>
              <a:rPr lang="en-AT" dirty="0"/>
              <a:t>White paper &amp; status</a:t>
            </a:r>
            <a:endParaRPr lang="en-US" b="1" dirty="0"/>
          </a:p>
        </p:txBody>
      </p:sp>
      <p:sp>
        <p:nvSpPr>
          <p:cNvPr id="3" name="Subtitle 2"/>
          <p:cNvSpPr>
            <a:spLocks noGrp="1"/>
          </p:cNvSpPr>
          <p:nvPr>
            <p:ph type="subTitle" idx="1"/>
          </p:nvPr>
        </p:nvSpPr>
        <p:spPr>
          <a:xfrm>
            <a:off x="278297" y="4184373"/>
            <a:ext cx="8150479" cy="2080625"/>
          </a:xfrm>
        </p:spPr>
        <p:txBody>
          <a:bodyPr>
            <a:normAutofit/>
          </a:bodyPr>
          <a:lstStyle/>
          <a:p>
            <a:pPr algn="l"/>
            <a:r>
              <a:rPr lang="en-US" dirty="0"/>
              <a:t>Dr.-Eng. Jean-Christophe Sublet</a:t>
            </a:r>
          </a:p>
          <a:p>
            <a:pPr algn="l"/>
            <a:r>
              <a:rPr lang="x-none" sz="2400"/>
              <a:t>Nuclear Data Services Unit Head </a:t>
            </a:r>
            <a:endParaRPr lang="en-US" sz="2400" dirty="0"/>
          </a:p>
          <a:p>
            <a:pPr algn="l"/>
            <a:r>
              <a:rPr lang="x-none" sz="2400"/>
              <a:t>Nuclear Data Section </a:t>
            </a:r>
            <a:endParaRPr lang="en-US" sz="2400" dirty="0"/>
          </a:p>
          <a:p>
            <a:pPr algn="l"/>
            <a:r>
              <a:rPr lang="en-US" sz="2400" dirty="0"/>
              <a:t>NAPC, </a:t>
            </a:r>
            <a:r>
              <a:rPr lang="x-none" sz="2400"/>
              <a:t>IAEA</a:t>
            </a:r>
            <a:endParaRPr lang="en-US" sz="2400" dirty="0"/>
          </a:p>
          <a:p>
            <a:pPr algn="l"/>
            <a:endParaRPr lang="en-US" dirty="0"/>
          </a:p>
        </p:txBody>
      </p:sp>
    </p:spTree>
    <p:extLst>
      <p:ext uri="{BB962C8B-B14F-4D97-AF65-F5344CB8AC3E}">
        <p14:creationId xmlns:p14="http://schemas.microsoft.com/office/powerpoint/2010/main" val="4083143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602C8-2CEA-AFF0-148A-CD19F0C96D8F}"/>
              </a:ext>
            </a:extLst>
          </p:cNvPr>
          <p:cNvSpPr>
            <a:spLocks noGrp="1"/>
          </p:cNvSpPr>
          <p:nvPr>
            <p:ph type="title"/>
          </p:nvPr>
        </p:nvSpPr>
        <p:spPr/>
        <p:txBody>
          <a:bodyPr>
            <a:normAutofit/>
          </a:bodyPr>
          <a:lstStyle/>
          <a:p>
            <a:r>
              <a:rPr lang="en-GB" dirty="0"/>
              <a:t>The </a:t>
            </a:r>
            <a:r>
              <a:rPr lang="en-GB" dirty="0" err="1"/>
              <a:t>CoNDERC</a:t>
            </a:r>
            <a:r>
              <a:rPr lang="en-GB" dirty="0"/>
              <a:t> project   2018 - 2024</a:t>
            </a:r>
            <a:endParaRPr lang="en-AT" dirty="0"/>
          </a:p>
        </p:txBody>
      </p:sp>
      <p:sp>
        <p:nvSpPr>
          <p:cNvPr id="3" name="Content Placeholder 2">
            <a:extLst>
              <a:ext uri="{FF2B5EF4-FFF2-40B4-BE49-F238E27FC236}">
                <a16:creationId xmlns:a16="http://schemas.microsoft.com/office/drawing/2014/main" id="{B9A57B5A-63EE-FC6D-B9B2-31EE5BD60055}"/>
              </a:ext>
            </a:extLst>
          </p:cNvPr>
          <p:cNvSpPr>
            <a:spLocks noGrp="1"/>
          </p:cNvSpPr>
          <p:nvPr>
            <p:ph idx="1"/>
          </p:nvPr>
        </p:nvSpPr>
        <p:spPr>
          <a:xfrm>
            <a:off x="119271" y="936978"/>
            <a:ext cx="11757990" cy="5048074"/>
          </a:xfrm>
        </p:spPr>
        <p:txBody>
          <a:bodyPr>
            <a:normAutofit/>
          </a:bodyPr>
          <a:lstStyle/>
          <a:p>
            <a:r>
              <a:rPr lang="en-GB" dirty="0"/>
              <a:t>The purpose of the project entitled </a:t>
            </a:r>
            <a:r>
              <a:rPr lang="en-GB" b="1" dirty="0">
                <a:solidFill>
                  <a:schemeClr val="bg2">
                    <a:lumMod val="50000"/>
                  </a:schemeClr>
                </a:solidFill>
              </a:rPr>
              <a:t>Co</a:t>
            </a:r>
            <a:r>
              <a:rPr lang="en-GB" dirty="0"/>
              <a:t>mpilation of </a:t>
            </a:r>
            <a:r>
              <a:rPr lang="en-GB" b="1" dirty="0">
                <a:solidFill>
                  <a:schemeClr val="bg2">
                    <a:lumMod val="50000"/>
                  </a:schemeClr>
                </a:solidFill>
              </a:rPr>
              <a:t>N</a:t>
            </a:r>
            <a:r>
              <a:rPr lang="en-GB" dirty="0"/>
              <a:t>uclear </a:t>
            </a:r>
            <a:r>
              <a:rPr lang="en-GB" b="1" dirty="0">
                <a:solidFill>
                  <a:schemeClr val="bg2">
                    <a:lumMod val="50000"/>
                  </a:schemeClr>
                </a:solidFill>
              </a:rPr>
              <a:t>D</a:t>
            </a:r>
            <a:r>
              <a:rPr lang="en-GB" dirty="0"/>
              <a:t>ata </a:t>
            </a:r>
            <a:r>
              <a:rPr lang="en-GB" b="1" dirty="0">
                <a:solidFill>
                  <a:schemeClr val="bg2">
                    <a:lumMod val="50000"/>
                  </a:schemeClr>
                </a:solidFill>
              </a:rPr>
              <a:t>E</a:t>
            </a:r>
            <a:r>
              <a:rPr lang="en-GB" dirty="0"/>
              <a:t>xperiments for </a:t>
            </a:r>
            <a:r>
              <a:rPr lang="en-GB" b="1" dirty="0">
                <a:solidFill>
                  <a:schemeClr val="bg2">
                    <a:lumMod val="50000"/>
                  </a:schemeClr>
                </a:solidFill>
              </a:rPr>
              <a:t>R</a:t>
            </a:r>
            <a:r>
              <a:rPr lang="en-GB" dirty="0"/>
              <a:t>adiation </a:t>
            </a:r>
            <a:r>
              <a:rPr lang="en-GB" b="1" dirty="0">
                <a:solidFill>
                  <a:schemeClr val="bg2">
                    <a:lumMod val="50000"/>
                  </a:schemeClr>
                </a:solidFill>
              </a:rPr>
              <a:t>C</a:t>
            </a:r>
            <a:r>
              <a:rPr lang="en-GB" dirty="0"/>
              <a:t>haracterisation is to provide and transfer into technology the experimental integral radiation information that can be used as part of the Validation and Verification processes of </a:t>
            </a:r>
            <a:r>
              <a:rPr lang="en-GB" u="sng" dirty="0"/>
              <a:t>nuclear</a:t>
            </a:r>
            <a:r>
              <a:rPr lang="en-GB" dirty="0"/>
              <a:t> </a:t>
            </a:r>
            <a:r>
              <a:rPr lang="en-GB" u="sng" dirty="0"/>
              <a:t>model</a:t>
            </a:r>
            <a:r>
              <a:rPr lang="en-GB" dirty="0"/>
              <a:t> and </a:t>
            </a:r>
            <a:r>
              <a:rPr lang="en-GB" u="sng" dirty="0"/>
              <a:t>code</a:t>
            </a:r>
            <a:r>
              <a:rPr lang="en-GB" dirty="0"/>
              <a:t> systems, and to provide various schema to perform the V&amp;V processes</a:t>
            </a:r>
          </a:p>
          <a:p>
            <a:r>
              <a:rPr lang="en-GB" dirty="0"/>
              <a:t>The aim is to provide all experimental methods, protocols, know how and calculational information in such computational ways that it can easily, seamlessly and rapidly be deployed in support of the many scientific systems that need them: model, inventory, transport, material sciences, Multiphysics code systems,…</a:t>
            </a:r>
          </a:p>
          <a:p>
            <a:endParaRPr lang="en-AT" dirty="0"/>
          </a:p>
        </p:txBody>
      </p:sp>
    </p:spTree>
    <p:extLst>
      <p:ext uri="{BB962C8B-B14F-4D97-AF65-F5344CB8AC3E}">
        <p14:creationId xmlns:p14="http://schemas.microsoft.com/office/powerpoint/2010/main" val="4273421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2AB7D-10AC-F465-FD57-8CB567EF0A7C}"/>
              </a:ext>
            </a:extLst>
          </p:cNvPr>
          <p:cNvSpPr>
            <a:spLocks noGrp="1"/>
          </p:cNvSpPr>
          <p:nvPr>
            <p:ph type="title"/>
          </p:nvPr>
        </p:nvSpPr>
        <p:spPr/>
        <p:txBody>
          <a:bodyPr/>
          <a:lstStyle/>
          <a:p>
            <a:r>
              <a:rPr lang="en-AT" dirty="0"/>
              <a:t>Key elements</a:t>
            </a:r>
          </a:p>
        </p:txBody>
      </p:sp>
      <p:sp>
        <p:nvSpPr>
          <p:cNvPr id="3" name="Content Placeholder 2">
            <a:extLst>
              <a:ext uri="{FF2B5EF4-FFF2-40B4-BE49-F238E27FC236}">
                <a16:creationId xmlns:a16="http://schemas.microsoft.com/office/drawing/2014/main" id="{7458A1D8-CA64-3407-04AA-CF8C55D5FECB}"/>
              </a:ext>
            </a:extLst>
          </p:cNvPr>
          <p:cNvSpPr>
            <a:spLocks noGrp="1"/>
          </p:cNvSpPr>
          <p:nvPr>
            <p:ph idx="1"/>
          </p:nvPr>
        </p:nvSpPr>
        <p:spPr/>
        <p:txBody>
          <a:bodyPr>
            <a:normAutofit/>
          </a:bodyPr>
          <a:lstStyle/>
          <a:p>
            <a:r>
              <a:rPr lang="en-GB" dirty="0"/>
              <a:t>Identify and compile a set of radiation characterization benchmarks (both computational and experimental) that includes spectral indices, reaction rates, decay heat, resonance integral, particle emissions, radiations source terms   </a:t>
            </a:r>
          </a:p>
          <a:p>
            <a:r>
              <a:rPr lang="en-GB" dirty="0"/>
              <a:t>Assess and review the data, including quantification of uncertainties, then compile the data into computer format for dissemination </a:t>
            </a:r>
          </a:p>
          <a:p>
            <a:r>
              <a:rPr lang="en-GB" dirty="0"/>
              <a:t>Perform simulations of each benchmark cases with a suitable code system and nuclear libraries and produce a database/repository of the necessary input files to repeat those simulations for other settings</a:t>
            </a:r>
          </a:p>
          <a:p>
            <a:endParaRPr lang="en-GB" dirty="0"/>
          </a:p>
          <a:p>
            <a:endParaRPr lang="en-AT" dirty="0"/>
          </a:p>
        </p:txBody>
      </p:sp>
    </p:spTree>
    <p:extLst>
      <p:ext uri="{BB962C8B-B14F-4D97-AF65-F5344CB8AC3E}">
        <p14:creationId xmlns:p14="http://schemas.microsoft.com/office/powerpoint/2010/main" val="1139798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050FE44-7545-3245-BDC2-256AFE8E0ABA}"/>
              </a:ext>
            </a:extLst>
          </p:cNvPr>
          <p:cNvSpPr>
            <a:spLocks noGrp="1"/>
          </p:cNvSpPr>
          <p:nvPr>
            <p:ph idx="13"/>
          </p:nvPr>
        </p:nvSpPr>
        <p:spPr>
          <a:xfrm>
            <a:off x="157693" y="1106733"/>
            <a:ext cx="11479794" cy="4645311"/>
          </a:xfrm>
        </p:spPr>
        <p:txBody>
          <a:bodyPr>
            <a:normAutofit/>
          </a:bodyPr>
          <a:lstStyle/>
          <a:p>
            <a:pPr marL="0" indent="0">
              <a:buClr>
                <a:srgbClr val="FFFC00"/>
              </a:buClr>
              <a:buNone/>
            </a:pPr>
            <a:r>
              <a:rPr lang="en-GB" b="1" dirty="0"/>
              <a:t>Regression, Unit test</a:t>
            </a:r>
            <a:r>
              <a:rPr lang="en-GB" dirty="0"/>
              <a:t>: with save outputs and results files, the current execution is compared to the above templates</a:t>
            </a:r>
          </a:p>
          <a:p>
            <a:pPr marL="0" indent="0">
              <a:buClr>
                <a:srgbClr val="FFFC00"/>
              </a:buClr>
              <a:buNone/>
            </a:pPr>
            <a:endParaRPr lang="en-GB" dirty="0"/>
          </a:p>
          <a:p>
            <a:pPr marL="0" indent="0">
              <a:buClr>
                <a:srgbClr val="FFFC00"/>
              </a:buClr>
              <a:buNone/>
            </a:pPr>
            <a:r>
              <a:rPr lang="en-GB" b="1" dirty="0"/>
              <a:t>Verification</a:t>
            </a:r>
            <a:r>
              <a:rPr lang="en-GB" dirty="0"/>
              <a:t>: analytical and semi-analytical solutions to an equation (Boltzmann, Bateman, Schrödinger, Dirac, etc.) may exist, to ensure that the simulation tool is solving the correct equation</a:t>
            </a:r>
          </a:p>
          <a:p>
            <a:pPr marL="0" indent="0">
              <a:buClr>
                <a:srgbClr val="FFFC00"/>
              </a:buClr>
              <a:buNone/>
            </a:pPr>
            <a:endParaRPr lang="en-GB" dirty="0"/>
          </a:p>
          <a:p>
            <a:pPr marL="0" indent="0">
              <a:buClr>
                <a:srgbClr val="FFFC00"/>
              </a:buClr>
              <a:buNone/>
            </a:pPr>
            <a:r>
              <a:rPr lang="en-GB" b="1" dirty="0"/>
              <a:t>Validation</a:t>
            </a:r>
            <a:r>
              <a:rPr lang="en-GB" dirty="0"/>
              <a:t>: combination of code, schema and processed nuclear data to produce results comparable to observables</a:t>
            </a:r>
          </a:p>
        </p:txBody>
      </p:sp>
      <p:sp>
        <p:nvSpPr>
          <p:cNvPr id="5" name="Title 4">
            <a:extLst>
              <a:ext uri="{FF2B5EF4-FFF2-40B4-BE49-F238E27FC236}">
                <a16:creationId xmlns:a16="http://schemas.microsoft.com/office/drawing/2014/main" id="{97E6CF97-8CD8-E947-8A22-EB16692F0AD1}"/>
              </a:ext>
            </a:extLst>
          </p:cNvPr>
          <p:cNvSpPr>
            <a:spLocks noGrp="1"/>
          </p:cNvSpPr>
          <p:nvPr>
            <p:ph type="title"/>
          </p:nvPr>
        </p:nvSpPr>
        <p:spPr>
          <a:xfrm>
            <a:off x="184090" y="198162"/>
            <a:ext cx="9137973" cy="458209"/>
          </a:xfrm>
        </p:spPr>
        <p:txBody>
          <a:bodyPr>
            <a:noAutofit/>
          </a:bodyPr>
          <a:lstStyle/>
          <a:p>
            <a:r>
              <a:rPr lang="en-GB" b="1" dirty="0"/>
              <a:t>Lexical semantics: R&amp;V&amp;V</a:t>
            </a:r>
          </a:p>
        </p:txBody>
      </p:sp>
    </p:spTree>
    <p:extLst>
      <p:ext uri="{BB962C8B-B14F-4D97-AF65-F5344CB8AC3E}">
        <p14:creationId xmlns:p14="http://schemas.microsoft.com/office/powerpoint/2010/main" val="4158373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050FE44-7545-3245-BDC2-256AFE8E0ABA}"/>
              </a:ext>
            </a:extLst>
          </p:cNvPr>
          <p:cNvSpPr>
            <a:spLocks noGrp="1"/>
          </p:cNvSpPr>
          <p:nvPr>
            <p:ph idx="13"/>
          </p:nvPr>
        </p:nvSpPr>
        <p:spPr>
          <a:xfrm>
            <a:off x="157693" y="1106733"/>
            <a:ext cx="11479794" cy="4645311"/>
          </a:xfrm>
        </p:spPr>
        <p:txBody>
          <a:bodyPr>
            <a:normAutofit/>
          </a:bodyPr>
          <a:lstStyle/>
          <a:p>
            <a:pPr marL="0" indent="0">
              <a:buClr>
                <a:srgbClr val="FFFC00"/>
              </a:buClr>
              <a:buNone/>
            </a:pPr>
            <a:r>
              <a:rPr lang="en-GB" dirty="0"/>
              <a:t>Prompt, delayed, decay heat </a:t>
            </a:r>
          </a:p>
          <a:p>
            <a:pPr marL="0" indent="0">
              <a:buClr>
                <a:srgbClr val="FFFC00"/>
              </a:buClr>
              <a:buNone/>
            </a:pPr>
            <a:r>
              <a:rPr lang="en-GB" dirty="0"/>
              <a:t>	Integral power, power density, power deposition,..</a:t>
            </a:r>
          </a:p>
          <a:p>
            <a:pPr marL="0" indent="0">
              <a:buClr>
                <a:srgbClr val="FFFC00"/>
              </a:buClr>
              <a:buNone/>
            </a:pPr>
            <a:endParaRPr lang="en-GB" dirty="0"/>
          </a:p>
          <a:p>
            <a:pPr marL="0" indent="0">
              <a:buClr>
                <a:srgbClr val="FFFC00"/>
              </a:buClr>
              <a:buNone/>
            </a:pPr>
            <a:r>
              <a:rPr lang="en-GB" dirty="0"/>
              <a:t>Reaction rates, emitted particles rates and spectra</a:t>
            </a:r>
          </a:p>
          <a:p>
            <a:pPr marL="0" indent="0">
              <a:buClr>
                <a:srgbClr val="FFFC00"/>
              </a:buClr>
              <a:buNone/>
            </a:pPr>
            <a:r>
              <a:rPr lang="en-GB" dirty="0"/>
              <a:t>	Dose, particle fluence, </a:t>
            </a:r>
            <a:r>
              <a:rPr lang="en-GB" dirty="0" err="1"/>
              <a:t>dpa</a:t>
            </a:r>
            <a:r>
              <a:rPr lang="en-GB" dirty="0"/>
              <a:t>, activity, gas production, activation,</a:t>
            </a:r>
          </a:p>
          <a:p>
            <a:pPr marL="0" indent="0">
              <a:buClr>
                <a:srgbClr val="FFFC00"/>
              </a:buClr>
              <a:buNone/>
            </a:pPr>
            <a:r>
              <a:rPr lang="en-GB" dirty="0"/>
              <a:t>	depletion, breeding, radiation,..</a:t>
            </a:r>
          </a:p>
          <a:p>
            <a:pPr marL="0" indent="0">
              <a:buClr>
                <a:srgbClr val="FFFC00"/>
              </a:buClr>
              <a:buNone/>
            </a:pPr>
            <a:endParaRPr lang="en-GB" dirty="0"/>
          </a:p>
          <a:p>
            <a:pPr marL="0" indent="0">
              <a:buClr>
                <a:srgbClr val="FFFC00"/>
              </a:buClr>
              <a:buNone/>
            </a:pPr>
            <a:r>
              <a:rPr lang="en-GB" dirty="0"/>
              <a:t>Fission yields: cumulative and spontaneous, radionuclides yields</a:t>
            </a:r>
          </a:p>
          <a:p>
            <a:pPr marL="0" indent="0">
              <a:buClr>
                <a:srgbClr val="FFFC00"/>
              </a:buClr>
              <a:buNone/>
            </a:pPr>
            <a:r>
              <a:rPr lang="en-GB" dirty="0"/>
              <a:t>	Fission products, residual nuclei, transmutation,..</a:t>
            </a:r>
          </a:p>
          <a:p>
            <a:pPr marL="0" indent="0">
              <a:buClr>
                <a:srgbClr val="FFFC00"/>
              </a:buClr>
              <a:buNone/>
            </a:pPr>
            <a:endParaRPr lang="en-GB" dirty="0"/>
          </a:p>
          <a:p>
            <a:pPr marL="0" indent="0">
              <a:buClr>
                <a:srgbClr val="FFFC00"/>
              </a:buClr>
              <a:buNone/>
            </a:pPr>
            <a:endParaRPr lang="en-GB" dirty="0"/>
          </a:p>
        </p:txBody>
      </p:sp>
      <p:sp>
        <p:nvSpPr>
          <p:cNvPr id="5" name="Title 4">
            <a:extLst>
              <a:ext uri="{FF2B5EF4-FFF2-40B4-BE49-F238E27FC236}">
                <a16:creationId xmlns:a16="http://schemas.microsoft.com/office/drawing/2014/main" id="{97E6CF97-8CD8-E947-8A22-EB16692F0AD1}"/>
              </a:ext>
            </a:extLst>
          </p:cNvPr>
          <p:cNvSpPr>
            <a:spLocks noGrp="1"/>
          </p:cNvSpPr>
          <p:nvPr>
            <p:ph type="title"/>
          </p:nvPr>
        </p:nvSpPr>
        <p:spPr>
          <a:xfrm>
            <a:off x="184090" y="198162"/>
            <a:ext cx="10500475" cy="458209"/>
          </a:xfrm>
        </p:spPr>
        <p:txBody>
          <a:bodyPr>
            <a:noAutofit/>
          </a:bodyPr>
          <a:lstStyle/>
          <a:p>
            <a:r>
              <a:rPr lang="en-GB" b="1" dirty="0"/>
              <a:t>Lexical semantics: characterization metrics</a:t>
            </a:r>
          </a:p>
        </p:txBody>
      </p:sp>
    </p:spTree>
    <p:extLst>
      <p:ext uri="{BB962C8B-B14F-4D97-AF65-F5344CB8AC3E}">
        <p14:creationId xmlns:p14="http://schemas.microsoft.com/office/powerpoint/2010/main" val="1469014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4331D-4099-D6B6-1F84-292AB08E68F2}"/>
              </a:ext>
            </a:extLst>
          </p:cNvPr>
          <p:cNvSpPr>
            <a:spLocks noGrp="1"/>
          </p:cNvSpPr>
          <p:nvPr>
            <p:ph type="title"/>
          </p:nvPr>
        </p:nvSpPr>
        <p:spPr/>
        <p:txBody>
          <a:bodyPr/>
          <a:lstStyle/>
          <a:p>
            <a:r>
              <a:rPr lang="en-AT" dirty="0"/>
              <a:t>Benchmarks experiments</a:t>
            </a:r>
          </a:p>
        </p:txBody>
      </p:sp>
      <p:sp>
        <p:nvSpPr>
          <p:cNvPr id="3" name="Content Placeholder 2">
            <a:extLst>
              <a:ext uri="{FF2B5EF4-FFF2-40B4-BE49-F238E27FC236}">
                <a16:creationId xmlns:a16="http://schemas.microsoft.com/office/drawing/2014/main" id="{2C69C2B9-8466-43B3-B1BB-105598B697E3}"/>
              </a:ext>
            </a:extLst>
          </p:cNvPr>
          <p:cNvSpPr>
            <a:spLocks noGrp="1"/>
          </p:cNvSpPr>
          <p:nvPr>
            <p:ph idx="1"/>
          </p:nvPr>
        </p:nvSpPr>
        <p:spPr>
          <a:xfrm>
            <a:off x="498323" y="1023383"/>
            <a:ext cx="11214705" cy="5048074"/>
          </a:xfrm>
        </p:spPr>
        <p:txBody>
          <a:bodyPr>
            <a:normAutofit lnSpcReduction="10000"/>
          </a:bodyPr>
          <a:lstStyle/>
          <a:p>
            <a:pPr marL="0" indent="0">
              <a:buNone/>
            </a:pPr>
            <a:r>
              <a:rPr lang="en-GB" dirty="0">
                <a:solidFill>
                  <a:schemeClr val="bg2">
                    <a:lumMod val="50000"/>
                  </a:schemeClr>
                </a:solidFill>
              </a:rPr>
              <a:t>1.	JAEA time dependent Fusion Neutron Source decay heat experiments (73 materials, 2/3 irradiation campaigns) </a:t>
            </a:r>
          </a:p>
          <a:p>
            <a:pPr marL="0" indent="0">
              <a:buNone/>
            </a:pPr>
            <a:r>
              <a:rPr lang="en-GB" dirty="0"/>
              <a:t>2.	</a:t>
            </a:r>
            <a:r>
              <a:rPr lang="en-GB" strike="sngStrike" dirty="0"/>
              <a:t>UCB DT-source NIF concrete (gamma dose rate) </a:t>
            </a:r>
          </a:p>
          <a:p>
            <a:pPr marL="0" indent="0">
              <a:buNone/>
            </a:pPr>
            <a:r>
              <a:rPr lang="en-GB" dirty="0"/>
              <a:t>3.	Li(</a:t>
            </a:r>
            <a:r>
              <a:rPr lang="en-GB" dirty="0" err="1"/>
              <a:t>p,n</a:t>
            </a:r>
            <a:r>
              <a:rPr lang="en-GB" dirty="0"/>
              <a:t>) (up to 150 MeV) angular neutron yields </a:t>
            </a:r>
          </a:p>
          <a:p>
            <a:pPr marL="0" indent="0">
              <a:buNone/>
            </a:pPr>
            <a:r>
              <a:rPr lang="en-GB" dirty="0">
                <a:solidFill>
                  <a:schemeClr val="bg2">
                    <a:lumMod val="50000"/>
                  </a:schemeClr>
                </a:solidFill>
              </a:rPr>
              <a:t>4.	Fission pulse decay heat experiments ✯</a:t>
            </a:r>
          </a:p>
          <a:p>
            <a:pPr marL="0" indent="0">
              <a:buNone/>
            </a:pPr>
            <a:r>
              <a:rPr lang="en-GB" dirty="0"/>
              <a:t>5.	Fission delayed neutron experiments </a:t>
            </a:r>
          </a:p>
          <a:p>
            <a:pPr marL="0" indent="0">
              <a:buNone/>
            </a:pPr>
            <a:r>
              <a:rPr lang="en-GB" dirty="0">
                <a:solidFill>
                  <a:schemeClr val="bg2">
                    <a:lumMod val="50000"/>
                  </a:schemeClr>
                </a:solidFill>
              </a:rPr>
              <a:t>6.	Selected criticality experiment with reaction rates  from ICSBEP, </a:t>
            </a:r>
            <a:r>
              <a:rPr lang="en-GB" dirty="0" err="1">
                <a:solidFill>
                  <a:schemeClr val="bg2">
                    <a:lumMod val="50000"/>
                  </a:schemeClr>
                </a:solidFill>
              </a:rPr>
              <a:t>IRPhEP</a:t>
            </a:r>
            <a:r>
              <a:rPr lang="en-GB" dirty="0">
                <a:solidFill>
                  <a:schemeClr val="bg2">
                    <a:lumMod val="50000"/>
                  </a:schemeClr>
                </a:solidFill>
              </a:rPr>
              <a:t>, REAL-IAEA, … ✯</a:t>
            </a:r>
          </a:p>
          <a:p>
            <a:pPr marL="0" indent="0">
              <a:buNone/>
            </a:pPr>
            <a:r>
              <a:rPr lang="en-GB" dirty="0">
                <a:solidFill>
                  <a:schemeClr val="bg2">
                    <a:lumMod val="50000"/>
                  </a:schemeClr>
                </a:solidFill>
              </a:rPr>
              <a:t>7.	Experimental MACS from ASTRAL &amp; </a:t>
            </a:r>
            <a:r>
              <a:rPr lang="en-GB" dirty="0" err="1">
                <a:solidFill>
                  <a:schemeClr val="bg2">
                    <a:lumMod val="50000"/>
                  </a:schemeClr>
                </a:solidFill>
              </a:rPr>
              <a:t>KADoNiS</a:t>
            </a:r>
            <a:r>
              <a:rPr lang="en-GB" dirty="0">
                <a:solidFill>
                  <a:schemeClr val="bg2">
                    <a:lumMod val="50000"/>
                  </a:schemeClr>
                </a:solidFill>
              </a:rPr>
              <a:t> ✯</a:t>
            </a:r>
          </a:p>
        </p:txBody>
      </p:sp>
      <p:sp>
        <p:nvSpPr>
          <p:cNvPr id="4" name="TextBox 3">
            <a:extLst>
              <a:ext uri="{FF2B5EF4-FFF2-40B4-BE49-F238E27FC236}">
                <a16:creationId xmlns:a16="http://schemas.microsoft.com/office/drawing/2014/main" id="{9B2B90C6-138D-3A12-A3C8-12FCC431A68E}"/>
              </a:ext>
            </a:extLst>
          </p:cNvPr>
          <p:cNvSpPr txBox="1"/>
          <p:nvPr/>
        </p:nvSpPr>
        <p:spPr>
          <a:xfrm>
            <a:off x="4548552" y="5853798"/>
            <a:ext cx="3376247" cy="923330"/>
          </a:xfrm>
          <a:prstGeom prst="rect">
            <a:avLst/>
          </a:prstGeom>
          <a:noFill/>
        </p:spPr>
        <p:txBody>
          <a:bodyPr wrap="square" rtlCol="0">
            <a:spAutoFit/>
          </a:bodyPr>
          <a:lstStyle/>
          <a:p>
            <a:r>
              <a:rPr lang="en-GB" dirty="0"/>
              <a:t>b</a:t>
            </a:r>
            <a:r>
              <a:rPr lang="en-AT" dirty="0"/>
              <a:t>lack to be done</a:t>
            </a:r>
          </a:p>
          <a:p>
            <a:r>
              <a:rPr lang="en-GB" dirty="0">
                <a:solidFill>
                  <a:schemeClr val="bg2">
                    <a:lumMod val="50000"/>
                  </a:schemeClr>
                </a:solidFill>
              </a:rPr>
              <a:t>b</a:t>
            </a:r>
            <a:r>
              <a:rPr lang="en-AT" dirty="0">
                <a:solidFill>
                  <a:schemeClr val="bg2">
                    <a:lumMod val="50000"/>
                  </a:schemeClr>
                </a:solidFill>
              </a:rPr>
              <a:t>lue done, work in progress</a:t>
            </a:r>
          </a:p>
          <a:p>
            <a:r>
              <a:rPr lang="en-GB" dirty="0">
                <a:solidFill>
                  <a:schemeClr val="bg2">
                    <a:lumMod val="50000"/>
                  </a:schemeClr>
                </a:solidFill>
              </a:rPr>
              <a:t>✯ </a:t>
            </a:r>
            <a:r>
              <a:rPr lang="en-AT" dirty="0">
                <a:solidFill>
                  <a:schemeClr val="bg2">
                    <a:lumMod val="50000"/>
                  </a:schemeClr>
                </a:solidFill>
              </a:rPr>
              <a:t>in this talk</a:t>
            </a:r>
          </a:p>
        </p:txBody>
      </p:sp>
    </p:spTree>
    <p:extLst>
      <p:ext uri="{BB962C8B-B14F-4D97-AF65-F5344CB8AC3E}">
        <p14:creationId xmlns:p14="http://schemas.microsoft.com/office/powerpoint/2010/main" val="1894482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2C78C-84EC-15D9-C726-3127B0042C17}"/>
              </a:ext>
            </a:extLst>
          </p:cNvPr>
          <p:cNvSpPr>
            <a:spLocks noGrp="1"/>
          </p:cNvSpPr>
          <p:nvPr>
            <p:ph type="title"/>
          </p:nvPr>
        </p:nvSpPr>
        <p:spPr/>
        <p:txBody>
          <a:bodyPr/>
          <a:lstStyle/>
          <a:p>
            <a:r>
              <a:rPr lang="en-AT" dirty="0"/>
              <a:t>Benchmarks experiments</a:t>
            </a:r>
          </a:p>
        </p:txBody>
      </p:sp>
      <p:sp>
        <p:nvSpPr>
          <p:cNvPr id="3" name="Content Placeholder 2">
            <a:extLst>
              <a:ext uri="{FF2B5EF4-FFF2-40B4-BE49-F238E27FC236}">
                <a16:creationId xmlns:a16="http://schemas.microsoft.com/office/drawing/2014/main" id="{8017303C-D68A-5ED3-9E1E-2455544E0339}"/>
              </a:ext>
            </a:extLst>
          </p:cNvPr>
          <p:cNvSpPr>
            <a:spLocks noGrp="1"/>
          </p:cNvSpPr>
          <p:nvPr>
            <p:ph idx="1"/>
          </p:nvPr>
        </p:nvSpPr>
        <p:spPr>
          <a:xfrm>
            <a:off x="168965" y="1128890"/>
            <a:ext cx="12023035" cy="5048074"/>
          </a:xfrm>
        </p:spPr>
        <p:txBody>
          <a:bodyPr>
            <a:noAutofit/>
          </a:bodyPr>
          <a:lstStyle/>
          <a:p>
            <a:pPr marL="0" indent="0">
              <a:buNone/>
            </a:pPr>
            <a:r>
              <a:rPr lang="en-GB" sz="2400" dirty="0">
                <a:solidFill>
                  <a:schemeClr val="bg2">
                    <a:lumMod val="50000"/>
                  </a:schemeClr>
                </a:solidFill>
              </a:rPr>
              <a:t>8.	Spectrum-averaged </a:t>
            </a:r>
            <a:r>
              <a:rPr lang="en-GB" sz="2400" dirty="0" err="1">
                <a:solidFill>
                  <a:schemeClr val="bg2">
                    <a:lumMod val="50000"/>
                  </a:schemeClr>
                </a:solidFill>
              </a:rPr>
              <a:t>xs</a:t>
            </a:r>
            <a:r>
              <a:rPr lang="en-GB" sz="2400" dirty="0">
                <a:solidFill>
                  <a:schemeClr val="bg2">
                    <a:lumMod val="50000"/>
                  </a:schemeClr>
                </a:solidFill>
              </a:rPr>
              <a:t> in reference spectra (e.g. Cf-252,ACCR,LR-0, etc.) </a:t>
            </a:r>
          </a:p>
          <a:p>
            <a:pPr marL="0" indent="0">
              <a:buNone/>
            </a:pPr>
            <a:r>
              <a:rPr lang="en-GB" sz="2400" dirty="0">
                <a:solidFill>
                  <a:schemeClr val="bg2">
                    <a:lumMod val="50000"/>
                  </a:schemeClr>
                </a:solidFill>
              </a:rPr>
              <a:t>9.	Resonance integrals (based on the Atlas, other experiments, compilation) </a:t>
            </a:r>
          </a:p>
          <a:p>
            <a:pPr marL="0" indent="0">
              <a:buNone/>
            </a:pPr>
            <a:r>
              <a:rPr lang="en-GB" sz="2400" dirty="0">
                <a:solidFill>
                  <a:schemeClr val="bg2">
                    <a:lumMod val="50000"/>
                  </a:schemeClr>
                </a:solidFill>
              </a:rPr>
              <a:t>10.	Resonance integrals and thermal </a:t>
            </a:r>
            <a:r>
              <a:rPr lang="en-GB" sz="2400" dirty="0" err="1">
                <a:solidFill>
                  <a:schemeClr val="bg2">
                    <a:lumMod val="50000"/>
                  </a:schemeClr>
                </a:solidFill>
              </a:rPr>
              <a:t>xs</a:t>
            </a:r>
            <a:r>
              <a:rPr lang="en-GB" sz="2400" dirty="0">
                <a:solidFill>
                  <a:schemeClr val="bg2">
                    <a:lumMod val="50000"/>
                  </a:schemeClr>
                </a:solidFill>
              </a:rPr>
              <a:t> based on </a:t>
            </a:r>
            <a:r>
              <a:rPr lang="en-GB" sz="2400" dirty="0" err="1">
                <a:solidFill>
                  <a:schemeClr val="bg2">
                    <a:lumMod val="50000"/>
                  </a:schemeClr>
                </a:solidFill>
              </a:rPr>
              <a:t>kayzero</a:t>
            </a:r>
            <a:r>
              <a:rPr lang="en-GB" sz="2400" dirty="0">
                <a:solidFill>
                  <a:schemeClr val="bg2">
                    <a:lumMod val="50000"/>
                  </a:schemeClr>
                </a:solidFill>
              </a:rPr>
              <a:t> database for NAA </a:t>
            </a:r>
          </a:p>
          <a:p>
            <a:pPr marL="0" indent="0">
              <a:buNone/>
            </a:pPr>
            <a:r>
              <a:rPr lang="en-GB" sz="2400" dirty="0"/>
              <a:t>11.	Time dependent gamma measurements from PNNL (fission) and UK (fusion) </a:t>
            </a:r>
          </a:p>
          <a:p>
            <a:pPr marL="0" indent="0">
              <a:buNone/>
            </a:pPr>
            <a:r>
              <a:rPr lang="en-GB" sz="2400" dirty="0"/>
              <a:t>12.	(</a:t>
            </a:r>
            <a:r>
              <a:rPr lang="en-GB" sz="2400" dirty="0" err="1">
                <a:latin typeface="Symbol" pitchFamily="2" charset="2"/>
              </a:rPr>
              <a:t>g</a:t>
            </a:r>
            <a:r>
              <a:rPr lang="en-GB" sz="2400" dirty="0" err="1"/>
              <a:t>,n</a:t>
            </a:r>
            <a:r>
              <a:rPr lang="en-GB" sz="2400" dirty="0"/>
              <a:t>) experimental data (Laser-Compton scattering from TUNL and New Subaru) </a:t>
            </a:r>
          </a:p>
          <a:p>
            <a:pPr marL="0" indent="0">
              <a:buNone/>
            </a:pPr>
            <a:r>
              <a:rPr lang="en-GB" sz="2400" dirty="0">
                <a:solidFill>
                  <a:schemeClr val="bg2">
                    <a:lumMod val="50000"/>
                  </a:schemeClr>
                </a:solidFill>
              </a:rPr>
              <a:t>13.	</a:t>
            </a:r>
            <a:r>
              <a:rPr lang="en-GB" sz="2400" dirty="0" err="1">
                <a:solidFill>
                  <a:schemeClr val="bg2">
                    <a:lumMod val="50000"/>
                  </a:schemeClr>
                </a:solidFill>
              </a:rPr>
              <a:t>Integro</a:t>
            </a:r>
            <a:r>
              <a:rPr lang="en-GB" sz="2400" dirty="0">
                <a:solidFill>
                  <a:schemeClr val="bg2">
                    <a:lumMod val="50000"/>
                  </a:schemeClr>
                </a:solidFill>
              </a:rPr>
              <a:t>-differential benchmark (from EXFOR or otherwise) </a:t>
            </a:r>
          </a:p>
          <a:p>
            <a:pPr marL="0" indent="0">
              <a:buNone/>
            </a:pPr>
            <a:r>
              <a:rPr lang="en-GB" sz="2400" dirty="0">
                <a:solidFill>
                  <a:schemeClr val="bg2">
                    <a:lumMod val="50000"/>
                  </a:schemeClr>
                </a:solidFill>
              </a:rPr>
              <a:t>14.	Shielding and leakage benchmarks from SINBAD (including models) ✯</a:t>
            </a:r>
          </a:p>
          <a:p>
            <a:pPr marL="0" indent="0">
              <a:buNone/>
            </a:pPr>
            <a:r>
              <a:rPr lang="en-GB" sz="2400" dirty="0">
                <a:solidFill>
                  <a:schemeClr val="bg2">
                    <a:lumMod val="50000"/>
                  </a:schemeClr>
                </a:solidFill>
              </a:rPr>
              <a:t>15.	Reference spectra for computational analysis: 122 ✯</a:t>
            </a:r>
          </a:p>
        </p:txBody>
      </p:sp>
      <p:sp>
        <p:nvSpPr>
          <p:cNvPr id="4" name="TextBox 3">
            <a:extLst>
              <a:ext uri="{FF2B5EF4-FFF2-40B4-BE49-F238E27FC236}">
                <a16:creationId xmlns:a16="http://schemas.microsoft.com/office/drawing/2014/main" id="{96C58309-AB24-57B6-EF3A-2A2BF9E0E063}"/>
              </a:ext>
            </a:extLst>
          </p:cNvPr>
          <p:cNvSpPr txBox="1"/>
          <p:nvPr/>
        </p:nvSpPr>
        <p:spPr>
          <a:xfrm>
            <a:off x="4548552" y="5853798"/>
            <a:ext cx="3376247" cy="923330"/>
          </a:xfrm>
          <a:prstGeom prst="rect">
            <a:avLst/>
          </a:prstGeom>
          <a:noFill/>
        </p:spPr>
        <p:txBody>
          <a:bodyPr wrap="square" rtlCol="0">
            <a:spAutoFit/>
          </a:bodyPr>
          <a:lstStyle/>
          <a:p>
            <a:r>
              <a:rPr lang="en-GB" dirty="0"/>
              <a:t>b</a:t>
            </a:r>
            <a:r>
              <a:rPr lang="en-AT" dirty="0"/>
              <a:t>lack to be done</a:t>
            </a:r>
          </a:p>
          <a:p>
            <a:r>
              <a:rPr lang="en-GB" dirty="0">
                <a:solidFill>
                  <a:schemeClr val="bg2">
                    <a:lumMod val="50000"/>
                  </a:schemeClr>
                </a:solidFill>
              </a:rPr>
              <a:t>b</a:t>
            </a:r>
            <a:r>
              <a:rPr lang="en-AT" dirty="0">
                <a:solidFill>
                  <a:schemeClr val="bg2">
                    <a:lumMod val="50000"/>
                  </a:schemeClr>
                </a:solidFill>
              </a:rPr>
              <a:t>lue done, work in progress</a:t>
            </a:r>
          </a:p>
          <a:p>
            <a:r>
              <a:rPr lang="en-GB" dirty="0">
                <a:solidFill>
                  <a:schemeClr val="bg2">
                    <a:lumMod val="50000"/>
                  </a:schemeClr>
                </a:solidFill>
              </a:rPr>
              <a:t>✯ </a:t>
            </a:r>
            <a:r>
              <a:rPr lang="en-AT" dirty="0">
                <a:solidFill>
                  <a:schemeClr val="bg2">
                    <a:lumMod val="50000"/>
                  </a:schemeClr>
                </a:solidFill>
              </a:rPr>
              <a:t>in this talk</a:t>
            </a:r>
          </a:p>
        </p:txBody>
      </p:sp>
    </p:spTree>
    <p:extLst>
      <p:ext uri="{BB962C8B-B14F-4D97-AF65-F5344CB8AC3E}">
        <p14:creationId xmlns:p14="http://schemas.microsoft.com/office/powerpoint/2010/main" val="3226235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D33BD-8020-EE13-B6E0-34EA76D86CC0}"/>
              </a:ext>
            </a:extLst>
          </p:cNvPr>
          <p:cNvSpPr>
            <a:spLocks noGrp="1"/>
          </p:cNvSpPr>
          <p:nvPr>
            <p:ph type="title"/>
          </p:nvPr>
        </p:nvSpPr>
        <p:spPr>
          <a:xfrm>
            <a:off x="468506" y="66952"/>
            <a:ext cx="11214705" cy="800453"/>
          </a:xfrm>
        </p:spPr>
        <p:txBody>
          <a:bodyPr/>
          <a:lstStyle/>
          <a:p>
            <a:r>
              <a:rPr lang="en-AT" dirty="0"/>
              <a:t>Portal  </a:t>
            </a:r>
            <a:r>
              <a:rPr lang="en-GB" dirty="0"/>
              <a:t>https://www-</a:t>
            </a:r>
            <a:r>
              <a:rPr lang="en-GB" dirty="0" err="1"/>
              <a:t>nds.iaea.org</a:t>
            </a:r>
            <a:r>
              <a:rPr lang="en-GB" dirty="0"/>
              <a:t>/</a:t>
            </a:r>
            <a:r>
              <a:rPr lang="en-GB" dirty="0" err="1"/>
              <a:t>conderc</a:t>
            </a:r>
            <a:r>
              <a:rPr lang="en-GB" dirty="0"/>
              <a:t>/</a:t>
            </a:r>
            <a:endParaRPr lang="en-AT" dirty="0"/>
          </a:p>
        </p:txBody>
      </p:sp>
      <p:pic>
        <p:nvPicPr>
          <p:cNvPr id="5" name="Picture 4" descr="Graphical user interface, application&#10;&#10;Description automatically generated with medium confidence">
            <a:extLst>
              <a:ext uri="{FF2B5EF4-FFF2-40B4-BE49-F238E27FC236}">
                <a16:creationId xmlns:a16="http://schemas.microsoft.com/office/drawing/2014/main" id="{6ED1E12D-9F5C-7CA4-5C64-13ED99446C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3625" y="750277"/>
            <a:ext cx="8363525" cy="6044435"/>
          </a:xfrm>
          <a:prstGeom prst="rect">
            <a:avLst/>
          </a:prstGeom>
        </p:spPr>
      </p:pic>
    </p:spTree>
    <p:extLst>
      <p:ext uri="{BB962C8B-B14F-4D97-AF65-F5344CB8AC3E}">
        <p14:creationId xmlns:p14="http://schemas.microsoft.com/office/powerpoint/2010/main" val="3051196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81D67-D3E0-8475-6A13-B8A51A32ADEC}"/>
              </a:ext>
            </a:extLst>
          </p:cNvPr>
          <p:cNvSpPr>
            <a:spLocks noGrp="1"/>
          </p:cNvSpPr>
          <p:nvPr>
            <p:ph type="title"/>
          </p:nvPr>
        </p:nvSpPr>
        <p:spPr/>
        <p:txBody>
          <a:bodyPr/>
          <a:lstStyle/>
          <a:p>
            <a:r>
              <a:rPr lang="en-AT" dirty="0"/>
              <a:t>CoNDERC contributors</a:t>
            </a:r>
          </a:p>
        </p:txBody>
      </p:sp>
      <p:sp>
        <p:nvSpPr>
          <p:cNvPr id="3" name="Content Placeholder 2">
            <a:extLst>
              <a:ext uri="{FF2B5EF4-FFF2-40B4-BE49-F238E27FC236}">
                <a16:creationId xmlns:a16="http://schemas.microsoft.com/office/drawing/2014/main" id="{C780C6A4-F154-273F-6620-3B494D203F5F}"/>
              </a:ext>
            </a:extLst>
          </p:cNvPr>
          <p:cNvSpPr>
            <a:spLocks noGrp="1"/>
          </p:cNvSpPr>
          <p:nvPr>
            <p:ph idx="1"/>
          </p:nvPr>
        </p:nvSpPr>
        <p:spPr>
          <a:xfrm>
            <a:off x="498323" y="1026265"/>
            <a:ext cx="11214705" cy="629572"/>
          </a:xfrm>
        </p:spPr>
        <p:txBody>
          <a:bodyPr/>
          <a:lstStyle/>
          <a:p>
            <a:r>
              <a:rPr lang="en-AT" dirty="0"/>
              <a:t>A handfull of experts and national laboratory generous contributions</a:t>
            </a:r>
          </a:p>
        </p:txBody>
      </p:sp>
      <p:pic>
        <p:nvPicPr>
          <p:cNvPr id="6" name="Picture 5" descr="Graphical user interface, text, website&#10;&#10;Description automatically generated">
            <a:extLst>
              <a:ext uri="{FF2B5EF4-FFF2-40B4-BE49-F238E27FC236}">
                <a16:creationId xmlns:a16="http://schemas.microsoft.com/office/drawing/2014/main" id="{26B07978-7859-FC79-92B0-C81D3B17D0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275" y="1570384"/>
            <a:ext cx="9736791" cy="4631634"/>
          </a:xfrm>
          <a:prstGeom prst="rect">
            <a:avLst/>
          </a:prstGeom>
        </p:spPr>
      </p:pic>
    </p:spTree>
    <p:extLst>
      <p:ext uri="{BB962C8B-B14F-4D97-AF65-F5344CB8AC3E}">
        <p14:creationId xmlns:p14="http://schemas.microsoft.com/office/powerpoint/2010/main" val="962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A7286-A21B-EBE1-C09F-424F8B46E5EE}"/>
              </a:ext>
            </a:extLst>
          </p:cNvPr>
          <p:cNvSpPr>
            <a:spLocks noGrp="1"/>
          </p:cNvSpPr>
          <p:nvPr>
            <p:ph type="title"/>
          </p:nvPr>
        </p:nvSpPr>
        <p:spPr/>
        <p:txBody>
          <a:bodyPr/>
          <a:lstStyle/>
          <a:p>
            <a:r>
              <a:rPr lang="en-AT" dirty="0"/>
              <a:t>Spectra</a:t>
            </a:r>
          </a:p>
        </p:txBody>
      </p:sp>
      <p:sp>
        <p:nvSpPr>
          <p:cNvPr id="3" name="Content Placeholder 2">
            <a:extLst>
              <a:ext uri="{FF2B5EF4-FFF2-40B4-BE49-F238E27FC236}">
                <a16:creationId xmlns:a16="http://schemas.microsoft.com/office/drawing/2014/main" id="{170CA13E-9445-E93C-9A6C-7459592DBDF6}"/>
              </a:ext>
            </a:extLst>
          </p:cNvPr>
          <p:cNvSpPr>
            <a:spLocks noGrp="1"/>
          </p:cNvSpPr>
          <p:nvPr>
            <p:ph idx="1"/>
          </p:nvPr>
        </p:nvSpPr>
        <p:spPr/>
        <p:txBody>
          <a:bodyPr>
            <a:normAutofit lnSpcReduction="10000"/>
          </a:bodyPr>
          <a:lstStyle/>
          <a:p>
            <a:r>
              <a:rPr lang="en-GB" dirty="0"/>
              <a:t>The majority of neutron-application spectra stem from light-water assemblies, mock-ups, piles or reactors where the integral responses are strongly, if not solely, influenced by the energy ranges of the fission spectra, resonance range and thermal Maxwellian </a:t>
            </a:r>
          </a:p>
          <a:p>
            <a:r>
              <a:rPr lang="en-GB" dirty="0"/>
              <a:t>Fusion spectra that have been obtained from magnetic confinement (MCF) or inertial confinement fusion (ICF) simulation and present typical D-D 2.5 MeV, or D-T 14 MeV peaks sometimes accompanied by a higher-energy tail, but also showing rather different slowing-down profiles </a:t>
            </a:r>
          </a:p>
          <a:p>
            <a:r>
              <a:rPr lang="en-GB" dirty="0"/>
              <a:t>Accelerator-driven beam secondary spectra are important in their role in nuclear sciences, nuclear observables, materials research and medical applications</a:t>
            </a:r>
          </a:p>
          <a:p>
            <a:endParaRPr lang="en-GB" dirty="0"/>
          </a:p>
          <a:p>
            <a:endParaRPr lang="en-AT" dirty="0"/>
          </a:p>
        </p:txBody>
      </p:sp>
    </p:spTree>
    <p:extLst>
      <p:ext uri="{BB962C8B-B14F-4D97-AF65-F5344CB8AC3E}">
        <p14:creationId xmlns:p14="http://schemas.microsoft.com/office/powerpoint/2010/main" val="1004268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49E0F-47FC-E533-D3FE-BDD32A285B0A}"/>
              </a:ext>
            </a:extLst>
          </p:cNvPr>
          <p:cNvSpPr>
            <a:spLocks noGrp="1"/>
          </p:cNvSpPr>
          <p:nvPr>
            <p:ph type="title"/>
          </p:nvPr>
        </p:nvSpPr>
        <p:spPr/>
        <p:txBody>
          <a:bodyPr/>
          <a:lstStyle/>
          <a:p>
            <a:r>
              <a:rPr lang="en-AT" dirty="0"/>
              <a:t>Spectra</a:t>
            </a:r>
          </a:p>
        </p:txBody>
      </p:sp>
      <p:sp>
        <p:nvSpPr>
          <p:cNvPr id="3" name="Content Placeholder 2">
            <a:extLst>
              <a:ext uri="{FF2B5EF4-FFF2-40B4-BE49-F238E27FC236}">
                <a16:creationId xmlns:a16="http://schemas.microsoft.com/office/drawing/2014/main" id="{76E78E55-443A-4A4B-975A-48457073111A}"/>
              </a:ext>
            </a:extLst>
          </p:cNvPr>
          <p:cNvSpPr>
            <a:spLocks noGrp="1"/>
          </p:cNvSpPr>
          <p:nvPr>
            <p:ph idx="1"/>
          </p:nvPr>
        </p:nvSpPr>
        <p:spPr>
          <a:xfrm>
            <a:off x="205246" y="1251547"/>
            <a:ext cx="3651646" cy="4352084"/>
          </a:xfrm>
        </p:spPr>
        <p:txBody>
          <a:bodyPr>
            <a:normAutofit fontScale="92500" lnSpcReduction="10000"/>
          </a:bodyPr>
          <a:lstStyle/>
          <a:p>
            <a:r>
              <a:rPr lang="en-AT" dirty="0"/>
              <a:t>122 spectra from all over the World, all types, piles,NPPs, rese</a:t>
            </a:r>
            <a:r>
              <a:rPr lang="en-GB" dirty="0" err="1"/>
              <a:t>ar</a:t>
            </a:r>
            <a:r>
              <a:rPr lang="en-AT" dirty="0"/>
              <a:t>ch reactor, spallation, FBRs, Maxwellian, Am-Be, at temperatures,  </a:t>
            </a:r>
          </a:p>
          <a:p>
            <a:r>
              <a:rPr lang="en-GB" dirty="0"/>
              <a:t>o</a:t>
            </a:r>
            <a:r>
              <a:rPr lang="en-AT" dirty="0"/>
              <a:t>ne gamma from LMJ flash</a:t>
            </a:r>
          </a:p>
          <a:p>
            <a:r>
              <a:rPr lang="en-GB" dirty="0"/>
              <a:t>p</a:t>
            </a:r>
            <a:r>
              <a:rPr lang="en-AT" dirty="0"/>
              <a:t>lots and mumerical data</a:t>
            </a:r>
          </a:p>
          <a:p>
            <a:endParaRPr lang="en-AT" dirty="0"/>
          </a:p>
        </p:txBody>
      </p:sp>
      <p:pic>
        <p:nvPicPr>
          <p:cNvPr id="5" name="Picture 4" descr="A picture containing diagram&#10;&#10;Description automatically generated">
            <a:extLst>
              <a:ext uri="{FF2B5EF4-FFF2-40B4-BE49-F238E27FC236}">
                <a16:creationId xmlns:a16="http://schemas.microsoft.com/office/drawing/2014/main" id="{A6EC9342-2D5A-7838-B333-643BB44DAD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1992" y="0"/>
            <a:ext cx="8137303" cy="6858000"/>
          </a:xfrm>
          <a:prstGeom prst="rect">
            <a:avLst/>
          </a:prstGeom>
        </p:spPr>
      </p:pic>
    </p:spTree>
    <p:extLst>
      <p:ext uri="{BB962C8B-B14F-4D97-AF65-F5344CB8AC3E}">
        <p14:creationId xmlns:p14="http://schemas.microsoft.com/office/powerpoint/2010/main" val="4067083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82A60-B61C-C63B-6794-8480A79C347E}"/>
              </a:ext>
            </a:extLst>
          </p:cNvPr>
          <p:cNvSpPr>
            <a:spLocks noGrp="1"/>
          </p:cNvSpPr>
          <p:nvPr>
            <p:ph type="title"/>
          </p:nvPr>
        </p:nvSpPr>
        <p:spPr/>
        <p:txBody>
          <a:bodyPr/>
          <a:lstStyle/>
          <a:p>
            <a:r>
              <a:rPr lang="en-AT" dirty="0"/>
              <a:t>Spectra shape shifting</a:t>
            </a:r>
          </a:p>
        </p:txBody>
      </p:sp>
      <p:pic>
        <p:nvPicPr>
          <p:cNvPr id="5" name="epsuu.mp4" descr="epsuu.mp4">
            <a:hlinkClick r:id="" action="ppaction://media"/>
            <a:extLst>
              <a:ext uri="{FF2B5EF4-FFF2-40B4-BE49-F238E27FC236}">
                <a16:creationId xmlns:a16="http://schemas.microsoft.com/office/drawing/2014/main" id="{C5CE616F-B0FA-6200-5950-8158E96A5E5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344848" y="807615"/>
            <a:ext cx="8329188" cy="5830836"/>
          </a:xfrm>
          <a:prstGeom prst="rect">
            <a:avLst/>
          </a:prstGeom>
        </p:spPr>
      </p:pic>
    </p:spTree>
    <p:extLst>
      <p:ext uri="{BB962C8B-B14F-4D97-AF65-F5344CB8AC3E}">
        <p14:creationId xmlns:p14="http://schemas.microsoft.com/office/powerpoint/2010/main" val="2250216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133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81334" fill="hold"/>
                                        <p:tgtEl>
                                          <p:spTgt spid="5"/>
                                        </p:tgtEl>
                                      </p:cBhvr>
                                    </p:cmd>
                                  </p:childTnLst>
                                </p:cTn>
                              </p:par>
                            </p:childTnLst>
                          </p:cTn>
                        </p:par>
                      </p:childTnLst>
                    </p:cTn>
                  </p:par>
                </p:childTnLst>
              </p:cTn>
              <p:nextCondLst>
                <p:cond evt="onClick" delay="0">
                  <p:tgtEl>
                    <p:spTgt spid="5"/>
                  </p:tgtEl>
                </p:cond>
              </p:nextCondLst>
            </p:seq>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81334" fill="hold"/>
                                        <p:tgtEl>
                                          <p:spTgt spid="5"/>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82A60-B61C-C63B-6794-8480A79C347E}"/>
              </a:ext>
            </a:extLst>
          </p:cNvPr>
          <p:cNvSpPr>
            <a:spLocks noGrp="1"/>
          </p:cNvSpPr>
          <p:nvPr>
            <p:ph type="title"/>
          </p:nvPr>
        </p:nvSpPr>
        <p:spPr/>
        <p:txBody>
          <a:bodyPr/>
          <a:lstStyle/>
          <a:p>
            <a:r>
              <a:rPr lang="en-AT" dirty="0"/>
              <a:t>Spectra shape shifting</a:t>
            </a:r>
          </a:p>
        </p:txBody>
      </p:sp>
      <p:pic>
        <p:nvPicPr>
          <p:cNvPr id="4" name="pwr_uo2_gd_U8_RR_1.mp4">
            <a:hlinkClick r:id="" action="ppaction://media"/>
            <a:extLst>
              <a:ext uri="{FF2B5EF4-FFF2-40B4-BE49-F238E27FC236}">
                <a16:creationId xmlns:a16="http://schemas.microsoft.com/office/drawing/2014/main" id="{8670ED5D-6256-5149-61F3-B7BD8D224168}"/>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r="4536"/>
          <a:stretch/>
        </p:blipFill>
        <p:spPr>
          <a:xfrm>
            <a:off x="4182701" y="812699"/>
            <a:ext cx="7792877" cy="5714246"/>
          </a:xfrm>
          <a:prstGeom prst="rect">
            <a:avLst/>
          </a:prstGeom>
        </p:spPr>
      </p:pic>
      <p:sp>
        <p:nvSpPr>
          <p:cNvPr id="3" name="TextBox 2">
            <a:extLst>
              <a:ext uri="{FF2B5EF4-FFF2-40B4-BE49-F238E27FC236}">
                <a16:creationId xmlns:a16="http://schemas.microsoft.com/office/drawing/2014/main" id="{8C6BA56B-E55E-2392-B1E1-6AE7EA2AB4B3}"/>
              </a:ext>
            </a:extLst>
          </p:cNvPr>
          <p:cNvSpPr txBox="1"/>
          <p:nvPr/>
        </p:nvSpPr>
        <p:spPr>
          <a:xfrm>
            <a:off x="108640" y="1730829"/>
            <a:ext cx="3965419" cy="1938992"/>
          </a:xfrm>
          <a:prstGeom prst="rect">
            <a:avLst/>
          </a:prstGeom>
          <a:noFill/>
        </p:spPr>
        <p:txBody>
          <a:bodyPr wrap="square" rtlCol="0">
            <a:spAutoFit/>
          </a:bodyPr>
          <a:lstStyle/>
          <a:p>
            <a:r>
              <a:rPr lang="en-AT" sz="2400" dirty="0"/>
              <a:t>Reaction Rates </a:t>
            </a:r>
          </a:p>
          <a:p>
            <a:r>
              <a:rPr lang="en-AT" sz="2400" dirty="0"/>
              <a:t>below the </a:t>
            </a:r>
          </a:p>
          <a:p>
            <a:r>
              <a:rPr lang="en-AT" sz="2400" dirty="0"/>
              <a:t>Unresolved and Resolved Resonance Range </a:t>
            </a:r>
          </a:p>
          <a:p>
            <a:r>
              <a:rPr lang="en-AT" sz="2400" dirty="0"/>
              <a:t>are strongly impacted !!</a:t>
            </a:r>
          </a:p>
        </p:txBody>
      </p:sp>
    </p:spTree>
    <p:extLst>
      <p:ext uri="{BB962C8B-B14F-4D97-AF65-F5344CB8AC3E}">
        <p14:creationId xmlns:p14="http://schemas.microsoft.com/office/powerpoint/2010/main" val="1962555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3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4437"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0F114-D1B0-82C9-3330-B5D0C356CC1D}"/>
              </a:ext>
            </a:extLst>
          </p:cNvPr>
          <p:cNvSpPr>
            <a:spLocks noGrp="1"/>
          </p:cNvSpPr>
          <p:nvPr>
            <p:ph type="title"/>
          </p:nvPr>
        </p:nvSpPr>
        <p:spPr>
          <a:xfrm>
            <a:off x="94273" y="19118"/>
            <a:ext cx="11214705" cy="800453"/>
          </a:xfrm>
        </p:spPr>
        <p:txBody>
          <a:bodyPr/>
          <a:lstStyle/>
          <a:p>
            <a:r>
              <a:rPr lang="en-AT" dirty="0"/>
              <a:t>Fission pulsed events</a:t>
            </a:r>
          </a:p>
        </p:txBody>
      </p:sp>
      <p:sp>
        <p:nvSpPr>
          <p:cNvPr id="3" name="Content Placeholder 2">
            <a:extLst>
              <a:ext uri="{FF2B5EF4-FFF2-40B4-BE49-F238E27FC236}">
                <a16:creationId xmlns:a16="http://schemas.microsoft.com/office/drawing/2014/main" id="{03D4EDC6-4FFD-23CD-1206-33ECA3EDC48F}"/>
              </a:ext>
            </a:extLst>
          </p:cNvPr>
          <p:cNvSpPr>
            <a:spLocks noGrp="1"/>
          </p:cNvSpPr>
          <p:nvPr>
            <p:ph idx="1"/>
          </p:nvPr>
        </p:nvSpPr>
        <p:spPr>
          <a:xfrm>
            <a:off x="237683" y="906154"/>
            <a:ext cx="2713800" cy="2974187"/>
          </a:xfrm>
        </p:spPr>
        <p:txBody>
          <a:bodyPr>
            <a:normAutofit fontScale="85000" lnSpcReduction="20000"/>
          </a:bodyPr>
          <a:lstStyle/>
          <a:p>
            <a:r>
              <a:rPr lang="en-AT"/>
              <a:t>29 complete </a:t>
            </a:r>
            <a:r>
              <a:rPr lang="en-AT" dirty="0"/>
              <a:t>experimental  datasets from the World over in one place</a:t>
            </a:r>
          </a:p>
          <a:p>
            <a:r>
              <a:rPr lang="en-AT" dirty="0"/>
              <a:t>Scobie 1971</a:t>
            </a:r>
          </a:p>
          <a:p>
            <a:r>
              <a:rPr lang="en-AT" dirty="0"/>
              <a:t>…30 years</a:t>
            </a:r>
          </a:p>
          <a:p>
            <a:r>
              <a:rPr lang="en-AT" dirty="0"/>
              <a:t>Ohkawashi 2001</a:t>
            </a:r>
          </a:p>
          <a:p>
            <a:endParaRPr lang="en-AT" dirty="0"/>
          </a:p>
        </p:txBody>
      </p:sp>
      <p:pic>
        <p:nvPicPr>
          <p:cNvPr id="4" name="Picture 3">
            <a:extLst>
              <a:ext uri="{FF2B5EF4-FFF2-40B4-BE49-F238E27FC236}">
                <a16:creationId xmlns:a16="http://schemas.microsoft.com/office/drawing/2014/main" id="{CB68D02C-EB67-0238-CA29-D7AE2111F2B0}"/>
              </a:ext>
            </a:extLst>
          </p:cNvPr>
          <p:cNvPicPr>
            <a:picLocks noChangeAspect="1"/>
          </p:cNvPicPr>
          <p:nvPr/>
        </p:nvPicPr>
        <p:blipFill>
          <a:blip r:embed="rId2"/>
          <a:stretch>
            <a:fillRect/>
          </a:stretch>
        </p:blipFill>
        <p:spPr>
          <a:xfrm>
            <a:off x="3329355" y="798999"/>
            <a:ext cx="8768372" cy="6039883"/>
          </a:xfrm>
          <a:prstGeom prst="rect">
            <a:avLst/>
          </a:prstGeom>
        </p:spPr>
      </p:pic>
      <p:sp>
        <p:nvSpPr>
          <p:cNvPr id="5" name="Heptagon 4">
            <a:extLst>
              <a:ext uri="{FF2B5EF4-FFF2-40B4-BE49-F238E27FC236}">
                <a16:creationId xmlns:a16="http://schemas.microsoft.com/office/drawing/2014/main" id="{812A333D-C983-6666-2BD7-6FDBCE56711B}"/>
              </a:ext>
            </a:extLst>
          </p:cNvPr>
          <p:cNvSpPr/>
          <p:nvPr/>
        </p:nvSpPr>
        <p:spPr>
          <a:xfrm>
            <a:off x="6740769" y="6459415"/>
            <a:ext cx="375138" cy="293077"/>
          </a:xfrm>
          <a:prstGeom prst="heptagon">
            <a:avLst/>
          </a:prstGeom>
          <a:solidFill>
            <a:srgbClr val="00B050">
              <a:alpha val="5584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T" dirty="0"/>
              <a:t>1</a:t>
            </a:r>
          </a:p>
        </p:txBody>
      </p:sp>
      <p:sp>
        <p:nvSpPr>
          <p:cNvPr id="6" name="Heptagon 5">
            <a:extLst>
              <a:ext uri="{FF2B5EF4-FFF2-40B4-BE49-F238E27FC236}">
                <a16:creationId xmlns:a16="http://schemas.microsoft.com/office/drawing/2014/main" id="{07CF351E-B269-6F17-C58F-89BF8D672E3F}"/>
              </a:ext>
            </a:extLst>
          </p:cNvPr>
          <p:cNvSpPr/>
          <p:nvPr/>
        </p:nvSpPr>
        <p:spPr>
          <a:xfrm>
            <a:off x="6775938" y="5225017"/>
            <a:ext cx="539262" cy="378613"/>
          </a:xfrm>
          <a:prstGeom prst="heptagon">
            <a:avLst/>
          </a:prstGeom>
          <a:solidFill>
            <a:srgbClr val="00B050">
              <a:alpha val="5584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T" sz="1400" dirty="0"/>
              <a:t>29</a:t>
            </a:r>
          </a:p>
        </p:txBody>
      </p:sp>
      <p:pic>
        <p:nvPicPr>
          <p:cNvPr id="7" name="Picture 6">
            <a:extLst>
              <a:ext uri="{FF2B5EF4-FFF2-40B4-BE49-F238E27FC236}">
                <a16:creationId xmlns:a16="http://schemas.microsoft.com/office/drawing/2014/main" id="{4AC97D35-F35F-9F68-E598-1570D5F390A5}"/>
              </a:ext>
            </a:extLst>
          </p:cNvPr>
          <p:cNvPicPr>
            <a:picLocks noChangeAspect="1"/>
          </p:cNvPicPr>
          <p:nvPr/>
        </p:nvPicPr>
        <p:blipFill>
          <a:blip r:embed="rId3"/>
          <a:stretch>
            <a:fillRect/>
          </a:stretch>
        </p:blipFill>
        <p:spPr>
          <a:xfrm>
            <a:off x="0" y="4165260"/>
            <a:ext cx="3142409" cy="2119513"/>
          </a:xfrm>
          <a:prstGeom prst="rect">
            <a:avLst/>
          </a:prstGeom>
        </p:spPr>
      </p:pic>
    </p:spTree>
    <p:extLst>
      <p:ext uri="{BB962C8B-B14F-4D97-AF65-F5344CB8AC3E}">
        <p14:creationId xmlns:p14="http://schemas.microsoft.com/office/powerpoint/2010/main" val="3282395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9590D-D016-790D-A7D9-346402EAE8F0}"/>
              </a:ext>
            </a:extLst>
          </p:cNvPr>
          <p:cNvSpPr>
            <a:spLocks noGrp="1"/>
          </p:cNvSpPr>
          <p:nvPr>
            <p:ph type="title"/>
          </p:nvPr>
        </p:nvSpPr>
        <p:spPr/>
        <p:txBody>
          <a:bodyPr/>
          <a:lstStyle/>
          <a:p>
            <a:r>
              <a:rPr lang="en-GB" dirty="0">
                <a:solidFill>
                  <a:schemeClr val="bg2">
                    <a:lumMod val="50000"/>
                  </a:schemeClr>
                </a:solidFill>
              </a:rPr>
              <a:t>Experimental MACS from ASTRAL # KADONIS</a:t>
            </a:r>
            <a:endParaRPr lang="en-AT" dirty="0"/>
          </a:p>
        </p:txBody>
      </p:sp>
      <p:sp>
        <p:nvSpPr>
          <p:cNvPr id="3" name="Content Placeholder 2">
            <a:extLst>
              <a:ext uri="{FF2B5EF4-FFF2-40B4-BE49-F238E27FC236}">
                <a16:creationId xmlns:a16="http://schemas.microsoft.com/office/drawing/2014/main" id="{B4CC7108-14F8-5365-ACD1-8A7F6F92B717}"/>
              </a:ext>
            </a:extLst>
          </p:cNvPr>
          <p:cNvSpPr>
            <a:spLocks noGrp="1"/>
          </p:cNvSpPr>
          <p:nvPr>
            <p:ph idx="1"/>
          </p:nvPr>
        </p:nvSpPr>
        <p:spPr>
          <a:xfrm>
            <a:off x="498323" y="936978"/>
            <a:ext cx="11388877" cy="917193"/>
          </a:xfrm>
        </p:spPr>
        <p:txBody>
          <a:bodyPr>
            <a:normAutofit fontScale="92500" lnSpcReduction="10000"/>
          </a:bodyPr>
          <a:lstStyle/>
          <a:p>
            <a:r>
              <a:rPr lang="en-AT" dirty="0"/>
              <a:t>Second stage of KADONIS upgrade, 78 traditional + 58 activations (136)</a:t>
            </a:r>
          </a:p>
          <a:p>
            <a:r>
              <a:rPr lang="en-GB" sz="1800" i="1" dirty="0">
                <a:latin typeface="Calibri" panose="020F0502020204030204" pitchFamily="34" charset="0"/>
              </a:rPr>
              <a:t>T</a:t>
            </a:r>
            <a:r>
              <a:rPr lang="en-GB" sz="1800" i="1" dirty="0">
                <a:effectLst/>
                <a:latin typeface="Calibri" panose="020F0502020204030204" pitchFamily="34" charset="0"/>
              </a:rPr>
              <a:t>he </a:t>
            </a:r>
            <a:r>
              <a:rPr lang="en-GB" sz="1800" i="1" baseline="30000" dirty="0">
                <a:effectLst/>
                <a:latin typeface="Calibri" panose="020F0502020204030204" pitchFamily="34" charset="0"/>
              </a:rPr>
              <a:t>197</a:t>
            </a:r>
            <a:r>
              <a:rPr lang="en-GB" sz="1800" i="1" dirty="0">
                <a:effectLst/>
                <a:latin typeface="Calibri" panose="020F0502020204030204" pitchFamily="34" charset="0"/>
              </a:rPr>
              <a:t>Au(</a:t>
            </a:r>
            <a:r>
              <a:rPr lang="en-GB" sz="1800" i="1" dirty="0" err="1">
                <a:effectLst/>
                <a:latin typeface="Calibri" panose="020F0502020204030204" pitchFamily="34" charset="0"/>
              </a:rPr>
              <a:t>n,</a:t>
            </a:r>
            <a:r>
              <a:rPr lang="en-GB" sz="1800" i="1" dirty="0" err="1">
                <a:effectLst/>
                <a:latin typeface="Symbol" pitchFamily="2" charset="2"/>
              </a:rPr>
              <a:t>g</a:t>
            </a:r>
            <a:r>
              <a:rPr lang="en-GB" sz="1800" i="1" dirty="0">
                <a:effectLst/>
                <a:latin typeface="Calibri" panose="020F0502020204030204" pitchFamily="34" charset="0"/>
              </a:rPr>
              <a:t>) standard!! @</a:t>
            </a:r>
            <a:r>
              <a:rPr lang="en-GB" sz="1800" i="1" dirty="0" err="1">
                <a:effectLst/>
                <a:latin typeface="Calibri" panose="020F0502020204030204" pitchFamily="34" charset="0"/>
              </a:rPr>
              <a:t>kT</a:t>
            </a:r>
            <a:r>
              <a:rPr lang="en-GB" sz="1800" dirty="0">
                <a:effectLst/>
                <a:latin typeface="Calibri" panose="020F0502020204030204" pitchFamily="34" charset="0"/>
              </a:rPr>
              <a:t>=30 keV changed from 582±9 mb (</a:t>
            </a:r>
            <a:r>
              <a:rPr lang="en-GB" sz="1800" dirty="0" err="1">
                <a:effectLst/>
                <a:latin typeface="Calibri" panose="020F0502020204030204" pitchFamily="34" charset="0"/>
              </a:rPr>
              <a:t>Kadonis</a:t>
            </a:r>
            <a:r>
              <a:rPr lang="en-GB" sz="1800" dirty="0">
                <a:effectLst/>
                <a:latin typeface="Calibri" panose="020F0502020204030204" pitchFamily="34" charset="0"/>
              </a:rPr>
              <a:t> 0.3 and earlier) to 612±6 mb </a:t>
            </a:r>
            <a:endParaRPr lang="en-GB" dirty="0"/>
          </a:p>
          <a:p>
            <a:endParaRPr lang="en-AT" dirty="0"/>
          </a:p>
        </p:txBody>
      </p:sp>
      <p:pic>
        <p:nvPicPr>
          <p:cNvPr id="4" name="Picture 3">
            <a:extLst>
              <a:ext uri="{FF2B5EF4-FFF2-40B4-BE49-F238E27FC236}">
                <a16:creationId xmlns:a16="http://schemas.microsoft.com/office/drawing/2014/main" id="{E6BC4F44-8441-A9A8-7AD1-C6E86C5E3231}"/>
              </a:ext>
            </a:extLst>
          </p:cNvPr>
          <p:cNvPicPr>
            <a:picLocks noChangeAspect="1"/>
          </p:cNvPicPr>
          <p:nvPr/>
        </p:nvPicPr>
        <p:blipFill>
          <a:blip r:embed="rId2"/>
          <a:stretch>
            <a:fillRect/>
          </a:stretch>
        </p:blipFill>
        <p:spPr>
          <a:xfrm>
            <a:off x="4338034" y="2046083"/>
            <a:ext cx="7772400" cy="4782574"/>
          </a:xfrm>
          <a:prstGeom prst="rect">
            <a:avLst/>
          </a:prstGeom>
        </p:spPr>
      </p:pic>
      <p:sp>
        <p:nvSpPr>
          <p:cNvPr id="5" name="TextBox 4">
            <a:extLst>
              <a:ext uri="{FF2B5EF4-FFF2-40B4-BE49-F238E27FC236}">
                <a16:creationId xmlns:a16="http://schemas.microsoft.com/office/drawing/2014/main" id="{0F9C1A24-72D3-9C4A-7163-09A246CB8948}"/>
              </a:ext>
            </a:extLst>
          </p:cNvPr>
          <p:cNvSpPr txBox="1"/>
          <p:nvPr/>
        </p:nvSpPr>
        <p:spPr>
          <a:xfrm>
            <a:off x="761790" y="1980773"/>
            <a:ext cx="2916183" cy="369332"/>
          </a:xfrm>
          <a:prstGeom prst="rect">
            <a:avLst/>
          </a:prstGeom>
          <a:noFill/>
        </p:spPr>
        <p:txBody>
          <a:bodyPr wrap="none" rtlCol="0">
            <a:spAutoFit/>
          </a:bodyPr>
          <a:lstStyle/>
          <a:p>
            <a:r>
              <a:rPr lang="en-GB" dirty="0">
                <a:hlinkClick r:id="rId3"/>
              </a:rPr>
              <a:t>https://exp-astro.de/astral/</a:t>
            </a:r>
            <a:r>
              <a:rPr lang="en-GB" dirty="0"/>
              <a:t> </a:t>
            </a:r>
            <a:endParaRPr lang="en-AT" dirty="0"/>
          </a:p>
        </p:txBody>
      </p:sp>
      <p:pic>
        <p:nvPicPr>
          <p:cNvPr id="6" name="Picture 5">
            <a:extLst>
              <a:ext uri="{FF2B5EF4-FFF2-40B4-BE49-F238E27FC236}">
                <a16:creationId xmlns:a16="http://schemas.microsoft.com/office/drawing/2014/main" id="{8103E7D2-960A-D830-35EB-0D03C89BBE61}"/>
              </a:ext>
            </a:extLst>
          </p:cNvPr>
          <p:cNvPicPr>
            <a:picLocks noChangeAspect="1"/>
          </p:cNvPicPr>
          <p:nvPr/>
        </p:nvPicPr>
        <p:blipFill>
          <a:blip r:embed="rId4"/>
          <a:stretch>
            <a:fillRect/>
          </a:stretch>
        </p:blipFill>
        <p:spPr>
          <a:xfrm>
            <a:off x="0" y="2386397"/>
            <a:ext cx="4439765" cy="3866567"/>
          </a:xfrm>
          <a:prstGeom prst="rect">
            <a:avLst/>
          </a:prstGeom>
        </p:spPr>
      </p:pic>
    </p:spTree>
    <p:extLst>
      <p:ext uri="{BB962C8B-B14F-4D97-AF65-F5344CB8AC3E}">
        <p14:creationId xmlns:p14="http://schemas.microsoft.com/office/powerpoint/2010/main" val="3845757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70699-6026-FCFD-17F1-E059763E0BF0}"/>
              </a:ext>
            </a:extLst>
          </p:cNvPr>
          <p:cNvSpPr>
            <a:spLocks noGrp="1"/>
          </p:cNvSpPr>
          <p:nvPr>
            <p:ph type="title"/>
          </p:nvPr>
        </p:nvSpPr>
        <p:spPr/>
        <p:txBody>
          <a:bodyPr/>
          <a:lstStyle/>
          <a:p>
            <a:r>
              <a:rPr lang="en-AT" dirty="0"/>
              <a:t>Shielding</a:t>
            </a:r>
          </a:p>
        </p:txBody>
      </p:sp>
      <p:sp>
        <p:nvSpPr>
          <p:cNvPr id="3" name="Content Placeholder 2">
            <a:extLst>
              <a:ext uri="{FF2B5EF4-FFF2-40B4-BE49-F238E27FC236}">
                <a16:creationId xmlns:a16="http://schemas.microsoft.com/office/drawing/2014/main" id="{4C5ED6F4-386B-F0A3-BDFE-262C9BF46E1A}"/>
              </a:ext>
            </a:extLst>
          </p:cNvPr>
          <p:cNvSpPr>
            <a:spLocks noGrp="1"/>
          </p:cNvSpPr>
          <p:nvPr>
            <p:ph idx="1"/>
          </p:nvPr>
        </p:nvSpPr>
        <p:spPr>
          <a:xfrm>
            <a:off x="309480" y="1079194"/>
            <a:ext cx="11403548" cy="5048074"/>
          </a:xfrm>
        </p:spPr>
        <p:txBody>
          <a:bodyPr>
            <a:normAutofit/>
          </a:bodyPr>
          <a:lstStyle/>
          <a:p>
            <a:r>
              <a:rPr lang="en-GB" dirty="0"/>
              <a:t>Upon specific request of member states, beyond </a:t>
            </a:r>
            <a:r>
              <a:rPr lang="en-GB" dirty="0" err="1"/>
              <a:t>Keff</a:t>
            </a:r>
            <a:r>
              <a:rPr lang="en-GB" dirty="0"/>
              <a:t> and radiation shielding benchmark are now also considered in </a:t>
            </a:r>
            <a:r>
              <a:rPr lang="en-GB" dirty="0" err="1"/>
              <a:t>CoNDERC</a:t>
            </a:r>
            <a:endParaRPr lang="en-GB" dirty="0"/>
          </a:p>
          <a:p>
            <a:r>
              <a:rPr lang="en-GB" dirty="0"/>
              <a:t>Building from the existent: IAEA consultancy achievements, generous contributors and moving forward ensemble</a:t>
            </a:r>
          </a:p>
          <a:p>
            <a:r>
              <a:rPr lang="en-GB" dirty="0"/>
              <a:t>MCNP6®, TRIPOLI-4® and </a:t>
            </a:r>
            <a:r>
              <a:rPr lang="en-GB" dirty="0" err="1"/>
              <a:t>OpenMC</a:t>
            </a:r>
            <a:r>
              <a:rPr lang="en-GB" dirty="0"/>
              <a:t> input decks have been developed for:</a:t>
            </a:r>
          </a:p>
          <a:p>
            <a:endParaRPr lang="en-GB" dirty="0"/>
          </a:p>
          <a:p>
            <a:endParaRPr lang="en-AT" dirty="0"/>
          </a:p>
        </p:txBody>
      </p:sp>
      <p:pic>
        <p:nvPicPr>
          <p:cNvPr id="5" name="Picture 4" descr="Timeline&#10;&#10;Description automatically generated">
            <a:extLst>
              <a:ext uri="{FF2B5EF4-FFF2-40B4-BE49-F238E27FC236}">
                <a16:creationId xmlns:a16="http://schemas.microsoft.com/office/drawing/2014/main" id="{52033138-8B33-3A3F-1A06-843008CA32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5121" y="3700563"/>
            <a:ext cx="4789853" cy="3157437"/>
          </a:xfrm>
          <a:prstGeom prst="rect">
            <a:avLst/>
          </a:prstGeom>
        </p:spPr>
      </p:pic>
    </p:spTree>
    <p:extLst>
      <p:ext uri="{BB962C8B-B14F-4D97-AF65-F5344CB8AC3E}">
        <p14:creationId xmlns:p14="http://schemas.microsoft.com/office/powerpoint/2010/main" val="2323062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Graphical user interface, text, application&#10;&#10;Description automatically generated">
            <a:extLst>
              <a:ext uri="{FF2B5EF4-FFF2-40B4-BE49-F238E27FC236}">
                <a16:creationId xmlns:a16="http://schemas.microsoft.com/office/drawing/2014/main" id="{8DBF2C18-9991-BA0C-13DF-2A6A41A69E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9932" y="946346"/>
            <a:ext cx="7596554" cy="5785917"/>
          </a:xfrm>
          <a:prstGeom prst="rect">
            <a:avLst/>
          </a:prstGeom>
        </p:spPr>
      </p:pic>
      <p:sp>
        <p:nvSpPr>
          <p:cNvPr id="2" name="Title 1">
            <a:extLst>
              <a:ext uri="{FF2B5EF4-FFF2-40B4-BE49-F238E27FC236}">
                <a16:creationId xmlns:a16="http://schemas.microsoft.com/office/drawing/2014/main" id="{F05FF9A1-CA7C-570B-FF17-12F2DCCCB7A1}"/>
              </a:ext>
            </a:extLst>
          </p:cNvPr>
          <p:cNvSpPr>
            <a:spLocks noGrp="1"/>
          </p:cNvSpPr>
          <p:nvPr>
            <p:ph type="title"/>
          </p:nvPr>
        </p:nvSpPr>
        <p:spPr/>
        <p:txBody>
          <a:bodyPr/>
          <a:lstStyle/>
          <a:p>
            <a:r>
              <a:rPr lang="en-AT" dirty="0"/>
              <a:t>Shielding: e.g. Oktavian</a:t>
            </a:r>
          </a:p>
        </p:txBody>
      </p:sp>
      <p:sp>
        <p:nvSpPr>
          <p:cNvPr id="3" name="Content Placeholder 2">
            <a:extLst>
              <a:ext uri="{FF2B5EF4-FFF2-40B4-BE49-F238E27FC236}">
                <a16:creationId xmlns:a16="http://schemas.microsoft.com/office/drawing/2014/main" id="{B234E361-2AF7-754C-98AB-F8F4B1E44A4F}"/>
              </a:ext>
            </a:extLst>
          </p:cNvPr>
          <p:cNvSpPr>
            <a:spLocks noGrp="1"/>
          </p:cNvSpPr>
          <p:nvPr>
            <p:ph idx="1"/>
          </p:nvPr>
        </p:nvSpPr>
        <p:spPr>
          <a:xfrm>
            <a:off x="0" y="1291384"/>
            <a:ext cx="4161692" cy="4171569"/>
          </a:xfrm>
        </p:spPr>
        <p:txBody>
          <a:bodyPr>
            <a:normAutofit fontScale="92500" lnSpcReduction="20000"/>
          </a:bodyPr>
          <a:lstStyle/>
          <a:p>
            <a:r>
              <a:rPr lang="en-AT" dirty="0"/>
              <a:t>Computational</a:t>
            </a:r>
          </a:p>
          <a:p>
            <a:pPr lvl="1"/>
            <a:r>
              <a:rPr lang="en-AT" dirty="0"/>
              <a:t>experimental data</a:t>
            </a:r>
          </a:p>
          <a:p>
            <a:pPr lvl="1"/>
            <a:r>
              <a:rPr lang="en-AT" dirty="0"/>
              <a:t>expert crafted Monte Carlo input decks</a:t>
            </a:r>
          </a:p>
          <a:p>
            <a:pPr lvl="1"/>
            <a:r>
              <a:rPr lang="en-AT" dirty="0"/>
              <a:t>validation Monte Carlo outputs</a:t>
            </a:r>
          </a:p>
          <a:p>
            <a:pPr lvl="1"/>
            <a:r>
              <a:rPr lang="en-GB" dirty="0"/>
              <a:t>f</a:t>
            </a:r>
            <a:r>
              <a:rPr lang="en-AT" dirty="0"/>
              <a:t>or different libraries</a:t>
            </a:r>
          </a:p>
          <a:p>
            <a:pPr lvl="1"/>
            <a:endParaRPr lang="en-AT" dirty="0"/>
          </a:p>
          <a:p>
            <a:pPr lvl="1"/>
            <a:endParaRPr lang="en-AT" dirty="0"/>
          </a:p>
          <a:p>
            <a:r>
              <a:rPr lang="en-AT" dirty="0"/>
              <a:t>Documentation</a:t>
            </a:r>
          </a:p>
          <a:p>
            <a:pPr lvl="1"/>
            <a:r>
              <a:rPr lang="en-AT" dirty="0"/>
              <a:t>open litterature</a:t>
            </a:r>
          </a:p>
          <a:p>
            <a:pPr lvl="1"/>
            <a:r>
              <a:rPr lang="en-AT" dirty="0"/>
              <a:t>open declassified report</a:t>
            </a:r>
          </a:p>
          <a:p>
            <a:pPr lvl="1"/>
            <a:r>
              <a:rPr lang="en-AT" dirty="0"/>
              <a:t>figures</a:t>
            </a:r>
          </a:p>
          <a:p>
            <a:pPr marL="0" indent="0">
              <a:buNone/>
            </a:pPr>
            <a:endParaRPr lang="en-AT" dirty="0"/>
          </a:p>
        </p:txBody>
      </p:sp>
      <p:pic>
        <p:nvPicPr>
          <p:cNvPr id="6" name="Picture 5" descr="Graphical user interface, table&#10;&#10;Description automatically generated with medium confidence">
            <a:extLst>
              <a:ext uri="{FF2B5EF4-FFF2-40B4-BE49-F238E27FC236}">
                <a16:creationId xmlns:a16="http://schemas.microsoft.com/office/drawing/2014/main" id="{F06FAC9D-9AB7-D47B-7B3E-1845E18E0065}"/>
              </a:ext>
            </a:extLst>
          </p:cNvPr>
          <p:cNvPicPr>
            <a:picLocks noChangeAspect="1"/>
          </p:cNvPicPr>
          <p:nvPr/>
        </p:nvPicPr>
        <p:blipFill rotWithShape="1">
          <a:blip r:embed="rId3">
            <a:extLst>
              <a:ext uri="{28A0092B-C50C-407E-A947-70E740481C1C}">
                <a14:useLocalDpi xmlns:a14="http://schemas.microsoft.com/office/drawing/2010/main" val="0"/>
              </a:ext>
            </a:extLst>
          </a:blip>
          <a:srcRect r="8250"/>
          <a:stretch/>
        </p:blipFill>
        <p:spPr>
          <a:xfrm>
            <a:off x="9193180" y="3526059"/>
            <a:ext cx="2998820" cy="3078185"/>
          </a:xfrm>
          <a:prstGeom prst="rect">
            <a:avLst/>
          </a:prstGeom>
        </p:spPr>
      </p:pic>
    </p:spTree>
    <p:extLst>
      <p:ext uri="{BB962C8B-B14F-4D97-AF65-F5344CB8AC3E}">
        <p14:creationId xmlns:p14="http://schemas.microsoft.com/office/powerpoint/2010/main" val="125396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B4CCF-7234-35C9-BA18-8F250871C00C}"/>
              </a:ext>
            </a:extLst>
          </p:cNvPr>
          <p:cNvSpPr>
            <a:spLocks noGrp="1"/>
          </p:cNvSpPr>
          <p:nvPr>
            <p:ph type="title"/>
          </p:nvPr>
        </p:nvSpPr>
        <p:spPr/>
        <p:txBody>
          <a:bodyPr/>
          <a:lstStyle/>
          <a:p>
            <a:r>
              <a:rPr lang="en-AT" dirty="0"/>
              <a:t>Shielding</a:t>
            </a:r>
          </a:p>
        </p:txBody>
      </p:sp>
      <p:sp>
        <p:nvSpPr>
          <p:cNvPr id="3" name="Content Placeholder 2">
            <a:extLst>
              <a:ext uri="{FF2B5EF4-FFF2-40B4-BE49-F238E27FC236}">
                <a16:creationId xmlns:a16="http://schemas.microsoft.com/office/drawing/2014/main" id="{FD67E894-9B4F-F92B-0C20-5A65BD97E213}"/>
              </a:ext>
            </a:extLst>
          </p:cNvPr>
          <p:cNvSpPr>
            <a:spLocks noGrp="1"/>
          </p:cNvSpPr>
          <p:nvPr>
            <p:ph idx="1"/>
          </p:nvPr>
        </p:nvSpPr>
        <p:spPr>
          <a:xfrm>
            <a:off x="128953" y="1107199"/>
            <a:ext cx="2375707" cy="3365410"/>
          </a:xfrm>
        </p:spPr>
        <p:txBody>
          <a:bodyPr>
            <a:normAutofit/>
          </a:bodyPr>
          <a:lstStyle/>
          <a:p>
            <a:r>
              <a:rPr lang="en-AT" dirty="0"/>
              <a:t>Oktavian   Co  ✘         Zr   ~</a:t>
            </a:r>
          </a:p>
          <a:p>
            <a:r>
              <a:rPr lang="en-AT" dirty="0"/>
              <a:t>Log-Log could be deceptive</a:t>
            </a:r>
          </a:p>
        </p:txBody>
      </p:sp>
      <p:pic>
        <p:nvPicPr>
          <p:cNvPr id="9" name="Picture 8" descr="Chart&#10;&#10;Description automatically generated with medium confidence">
            <a:extLst>
              <a:ext uri="{FF2B5EF4-FFF2-40B4-BE49-F238E27FC236}">
                <a16:creationId xmlns:a16="http://schemas.microsoft.com/office/drawing/2014/main" id="{5E9D9046-8369-56A6-E58B-3DC73FD101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59686" y="136525"/>
            <a:ext cx="4572000" cy="3200400"/>
          </a:xfrm>
          <a:prstGeom prst="rect">
            <a:avLst/>
          </a:prstGeom>
        </p:spPr>
      </p:pic>
      <p:pic>
        <p:nvPicPr>
          <p:cNvPr id="11" name="Picture 10" descr="A picture containing text, light&#10;&#10;Description automatically generated">
            <a:extLst>
              <a:ext uri="{FF2B5EF4-FFF2-40B4-BE49-F238E27FC236}">
                <a16:creationId xmlns:a16="http://schemas.microsoft.com/office/drawing/2014/main" id="{5B410E7A-7E57-5B46-C6B4-B9EC78EC4A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52757" y="2988618"/>
            <a:ext cx="4572000" cy="3200400"/>
          </a:xfrm>
          <a:prstGeom prst="rect">
            <a:avLst/>
          </a:prstGeom>
        </p:spPr>
      </p:pic>
      <p:pic>
        <p:nvPicPr>
          <p:cNvPr id="5" name="Picture 4" descr="Chart&#10;&#10;Description automatically generated">
            <a:extLst>
              <a:ext uri="{FF2B5EF4-FFF2-40B4-BE49-F238E27FC236}">
                <a16:creationId xmlns:a16="http://schemas.microsoft.com/office/drawing/2014/main" id="{5AF42E5E-EDFC-0255-9647-7D5694C28E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65174" y="184229"/>
            <a:ext cx="4572000" cy="3200400"/>
          </a:xfrm>
          <a:prstGeom prst="rect">
            <a:avLst/>
          </a:prstGeom>
        </p:spPr>
      </p:pic>
      <p:pic>
        <p:nvPicPr>
          <p:cNvPr id="7" name="Picture 6" descr="A screenshot of a computer&#10;&#10;Description automatically generated with medium confidence">
            <a:extLst>
              <a:ext uri="{FF2B5EF4-FFF2-40B4-BE49-F238E27FC236}">
                <a16:creationId xmlns:a16="http://schemas.microsoft.com/office/drawing/2014/main" id="{16F9E2F9-FC61-17E3-8304-1A6BC5F972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87686" y="2842592"/>
            <a:ext cx="4572000" cy="3200400"/>
          </a:xfrm>
          <a:prstGeom prst="rect">
            <a:avLst/>
          </a:prstGeom>
        </p:spPr>
      </p:pic>
      <p:cxnSp>
        <p:nvCxnSpPr>
          <p:cNvPr id="6" name="Straight Arrow Connector 5">
            <a:extLst>
              <a:ext uri="{FF2B5EF4-FFF2-40B4-BE49-F238E27FC236}">
                <a16:creationId xmlns:a16="http://schemas.microsoft.com/office/drawing/2014/main" id="{61F3A507-37C2-F048-D2E1-E459F4FBE778}"/>
              </a:ext>
            </a:extLst>
          </p:cNvPr>
          <p:cNvCxnSpPr/>
          <p:nvPr/>
        </p:nvCxnSpPr>
        <p:spPr>
          <a:xfrm>
            <a:off x="1689652" y="1798983"/>
            <a:ext cx="1172818"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DA916628-34F5-F01A-FB24-2DFC16EE9990}"/>
              </a:ext>
            </a:extLst>
          </p:cNvPr>
          <p:cNvCxnSpPr>
            <a:cxnSpLocks/>
          </p:cNvCxnSpPr>
          <p:nvPr/>
        </p:nvCxnSpPr>
        <p:spPr>
          <a:xfrm>
            <a:off x="1689652" y="1798983"/>
            <a:ext cx="1377639" cy="3260034"/>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6155283E-1941-8A71-61A4-71F699E69E1D}"/>
              </a:ext>
            </a:extLst>
          </p:cNvPr>
          <p:cNvSpPr txBox="1"/>
          <p:nvPr/>
        </p:nvSpPr>
        <p:spPr>
          <a:xfrm>
            <a:off x="942451" y="4817860"/>
            <a:ext cx="1578685" cy="369332"/>
          </a:xfrm>
          <a:prstGeom prst="rect">
            <a:avLst/>
          </a:prstGeom>
          <a:noFill/>
        </p:spPr>
        <p:txBody>
          <a:bodyPr wrap="square" rtlCol="0">
            <a:spAutoFit/>
          </a:bodyPr>
          <a:lstStyle/>
          <a:p>
            <a:r>
              <a:rPr lang="en-AT" dirty="0"/>
              <a:t>- 10 to 50% !!</a:t>
            </a:r>
          </a:p>
        </p:txBody>
      </p:sp>
    </p:spTree>
    <p:extLst>
      <p:ext uri="{BB962C8B-B14F-4D97-AF65-F5344CB8AC3E}">
        <p14:creationId xmlns:p14="http://schemas.microsoft.com/office/powerpoint/2010/main" val="867424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332D2-6885-3388-E026-6704704091CB}"/>
              </a:ext>
            </a:extLst>
          </p:cNvPr>
          <p:cNvSpPr>
            <a:spLocks noGrp="1"/>
          </p:cNvSpPr>
          <p:nvPr>
            <p:ph type="title"/>
          </p:nvPr>
        </p:nvSpPr>
        <p:spPr/>
        <p:txBody>
          <a:bodyPr/>
          <a:lstStyle/>
          <a:p>
            <a:r>
              <a:rPr lang="en-AT" dirty="0"/>
              <a:t>ICSBEP &amp; reaction rates: beyond K</a:t>
            </a:r>
            <a:r>
              <a:rPr lang="en-AT" baseline="-25000" dirty="0"/>
              <a:t>eff</a:t>
            </a:r>
          </a:p>
        </p:txBody>
      </p:sp>
      <p:sp>
        <p:nvSpPr>
          <p:cNvPr id="3" name="Content Placeholder 2">
            <a:extLst>
              <a:ext uri="{FF2B5EF4-FFF2-40B4-BE49-F238E27FC236}">
                <a16:creationId xmlns:a16="http://schemas.microsoft.com/office/drawing/2014/main" id="{AB02FF13-CF4D-F372-2268-F32BAD04220E}"/>
              </a:ext>
            </a:extLst>
          </p:cNvPr>
          <p:cNvSpPr>
            <a:spLocks noGrp="1"/>
          </p:cNvSpPr>
          <p:nvPr>
            <p:ph idx="1"/>
          </p:nvPr>
        </p:nvSpPr>
        <p:spPr>
          <a:xfrm>
            <a:off x="392816" y="1304736"/>
            <a:ext cx="11214705" cy="4568525"/>
          </a:xfrm>
        </p:spPr>
        <p:txBody>
          <a:bodyPr>
            <a:normAutofit fontScale="92500"/>
          </a:bodyPr>
          <a:lstStyle/>
          <a:p>
            <a:r>
              <a:rPr lang="en-US" dirty="0"/>
              <a:t>International Criticality Safety Benchmark Evaluation Project (ICSBEP)</a:t>
            </a:r>
            <a:r>
              <a:rPr lang="en-AT" dirty="0"/>
              <a:t> </a:t>
            </a:r>
          </a:p>
          <a:p>
            <a:r>
              <a:rPr lang="en-US" dirty="0"/>
              <a:t>International Reactor Physics Experiment Evaluation Project (</a:t>
            </a:r>
            <a:r>
              <a:rPr lang="en-US" dirty="0" err="1"/>
              <a:t>IRPhEP</a:t>
            </a:r>
            <a:r>
              <a:rPr lang="en-AT" dirty="0"/>
              <a:t>)</a:t>
            </a:r>
          </a:p>
          <a:p>
            <a:r>
              <a:rPr lang="en-US" dirty="0"/>
              <a:t>Compile critical and subcritical benchmark experiment data into a standardized format to validate simulation tools and cross-section libraries</a:t>
            </a:r>
          </a:p>
          <a:p>
            <a:r>
              <a:rPr lang="en-US" dirty="0"/>
              <a:t>In addition to criticality some benchmark evaluations also contain spectral indices and measured reaction rate data</a:t>
            </a:r>
            <a:r>
              <a:rPr lang="en-AT" dirty="0"/>
              <a:t> </a:t>
            </a:r>
          </a:p>
          <a:p>
            <a:r>
              <a:rPr lang="en-US" dirty="0"/>
              <a:t>Another class of experimental data that can provide additional qualification of the underlying nuclear data and simulation tools</a:t>
            </a:r>
            <a:r>
              <a:rPr lang="en-AT" dirty="0"/>
              <a:t> </a:t>
            </a:r>
          </a:p>
        </p:txBody>
      </p:sp>
    </p:spTree>
    <p:extLst>
      <p:ext uri="{BB962C8B-B14F-4D97-AF65-F5344CB8AC3E}">
        <p14:creationId xmlns:p14="http://schemas.microsoft.com/office/powerpoint/2010/main" val="1747533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0AE48-2D30-22A4-871F-2FF32FAD0329}"/>
              </a:ext>
            </a:extLst>
          </p:cNvPr>
          <p:cNvSpPr>
            <a:spLocks noGrp="1"/>
          </p:cNvSpPr>
          <p:nvPr>
            <p:ph type="title"/>
          </p:nvPr>
        </p:nvSpPr>
        <p:spPr/>
        <p:txBody>
          <a:bodyPr/>
          <a:lstStyle/>
          <a:p>
            <a:r>
              <a:rPr lang="en-AT" dirty="0"/>
              <a:t>ICSBEP &amp; reaction rates: beyond K</a:t>
            </a:r>
            <a:r>
              <a:rPr lang="en-AT" baseline="-25000" dirty="0"/>
              <a:t>eff</a:t>
            </a:r>
            <a:endParaRPr lang="en-AT" dirty="0"/>
          </a:p>
        </p:txBody>
      </p:sp>
      <p:sp>
        <p:nvSpPr>
          <p:cNvPr id="3" name="Content Placeholder 2">
            <a:extLst>
              <a:ext uri="{FF2B5EF4-FFF2-40B4-BE49-F238E27FC236}">
                <a16:creationId xmlns:a16="http://schemas.microsoft.com/office/drawing/2014/main" id="{A4A6F0B8-655F-DDB0-46A7-86DFD22770C3}"/>
              </a:ext>
            </a:extLst>
          </p:cNvPr>
          <p:cNvSpPr>
            <a:spLocks noGrp="1"/>
          </p:cNvSpPr>
          <p:nvPr>
            <p:ph idx="1"/>
          </p:nvPr>
        </p:nvSpPr>
        <p:spPr>
          <a:xfrm>
            <a:off x="374449" y="1352439"/>
            <a:ext cx="3491873" cy="3796030"/>
          </a:xfrm>
        </p:spPr>
        <p:txBody>
          <a:bodyPr/>
          <a:lstStyle/>
          <a:p>
            <a:r>
              <a:rPr lang="en-AT" dirty="0"/>
              <a:t>Good Keff C/E with small uncertainty</a:t>
            </a:r>
          </a:p>
          <a:p>
            <a:r>
              <a:rPr lang="en-AT" dirty="0"/>
              <a:t>More troubled spectral indices C/E</a:t>
            </a:r>
          </a:p>
          <a:p>
            <a:r>
              <a:rPr lang="en-AT" dirty="0"/>
              <a:t>Right for the wrong reasons?</a:t>
            </a:r>
          </a:p>
          <a:p>
            <a:endParaRPr lang="en-AT" dirty="0"/>
          </a:p>
        </p:txBody>
      </p:sp>
      <p:pic>
        <p:nvPicPr>
          <p:cNvPr id="4" name="Picture 3">
            <a:extLst>
              <a:ext uri="{FF2B5EF4-FFF2-40B4-BE49-F238E27FC236}">
                <a16:creationId xmlns:a16="http://schemas.microsoft.com/office/drawing/2014/main" id="{DD210A2F-C4E8-96F5-F16D-5B73E0229BF5}"/>
              </a:ext>
            </a:extLst>
          </p:cNvPr>
          <p:cNvPicPr>
            <a:picLocks noChangeAspect="1"/>
          </p:cNvPicPr>
          <p:nvPr/>
        </p:nvPicPr>
        <p:blipFill rotWithShape="1">
          <a:blip r:embed="rId2">
            <a:extLst>
              <a:ext uri="{28A0092B-C50C-407E-A947-70E740481C1C}">
                <a14:useLocalDpi xmlns:a14="http://schemas.microsoft.com/office/drawing/2010/main" val="0"/>
              </a:ext>
            </a:extLst>
          </a:blip>
          <a:srcRect l="10169" t="29367" r="14388" b="2954"/>
          <a:stretch/>
        </p:blipFill>
        <p:spPr>
          <a:xfrm>
            <a:off x="4109013" y="874161"/>
            <a:ext cx="7812912" cy="5256675"/>
          </a:xfrm>
          <a:prstGeom prst="rect">
            <a:avLst/>
          </a:prstGeom>
        </p:spPr>
      </p:pic>
      <p:sp>
        <p:nvSpPr>
          <p:cNvPr id="5" name="TextBox 4">
            <a:extLst>
              <a:ext uri="{FF2B5EF4-FFF2-40B4-BE49-F238E27FC236}">
                <a16:creationId xmlns:a16="http://schemas.microsoft.com/office/drawing/2014/main" id="{14AE342F-C25C-AB38-298E-B493BBAD0C85}"/>
              </a:ext>
            </a:extLst>
          </p:cNvPr>
          <p:cNvSpPr txBox="1"/>
          <p:nvPr/>
        </p:nvSpPr>
        <p:spPr>
          <a:xfrm>
            <a:off x="4416136" y="6372017"/>
            <a:ext cx="3044423" cy="369332"/>
          </a:xfrm>
          <a:prstGeom prst="rect">
            <a:avLst/>
          </a:prstGeom>
          <a:noFill/>
        </p:spPr>
        <p:txBody>
          <a:bodyPr wrap="none" rtlCol="0">
            <a:spAutoFit/>
          </a:bodyPr>
          <a:lstStyle/>
          <a:p>
            <a:r>
              <a:rPr lang="en-AT" dirty="0"/>
              <a:t>Courtesy D. Rochman (PSI)</a:t>
            </a:r>
          </a:p>
        </p:txBody>
      </p:sp>
    </p:spTree>
    <p:extLst>
      <p:ext uri="{BB962C8B-B14F-4D97-AF65-F5344CB8AC3E}">
        <p14:creationId xmlns:p14="http://schemas.microsoft.com/office/powerpoint/2010/main" val="3520549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6E6B4-EBED-8344-97AC-7155B70836FF}"/>
              </a:ext>
            </a:extLst>
          </p:cNvPr>
          <p:cNvSpPr>
            <a:spLocks noGrp="1"/>
          </p:cNvSpPr>
          <p:nvPr>
            <p:ph type="title"/>
          </p:nvPr>
        </p:nvSpPr>
        <p:spPr/>
        <p:txBody>
          <a:bodyPr/>
          <a:lstStyle/>
          <a:p>
            <a:r>
              <a:rPr lang="en-GB" dirty="0"/>
              <a:t>ICSBEP and </a:t>
            </a:r>
            <a:r>
              <a:rPr lang="en-GB" dirty="0" err="1"/>
              <a:t>IRPhEP</a:t>
            </a:r>
            <a:r>
              <a:rPr lang="en-GB" dirty="0"/>
              <a:t> Handbooks </a:t>
            </a:r>
            <a:endParaRPr lang="en-AT" dirty="0"/>
          </a:p>
        </p:txBody>
      </p:sp>
      <p:sp>
        <p:nvSpPr>
          <p:cNvPr id="3" name="Content Placeholder 2">
            <a:extLst>
              <a:ext uri="{FF2B5EF4-FFF2-40B4-BE49-F238E27FC236}">
                <a16:creationId xmlns:a16="http://schemas.microsoft.com/office/drawing/2014/main" id="{7D7DA1AD-D40B-FB4E-9855-2F2F15167270}"/>
              </a:ext>
            </a:extLst>
          </p:cNvPr>
          <p:cNvSpPr>
            <a:spLocks noGrp="1"/>
          </p:cNvSpPr>
          <p:nvPr>
            <p:ph idx="1"/>
          </p:nvPr>
        </p:nvSpPr>
        <p:spPr>
          <a:xfrm>
            <a:off x="520921" y="1053548"/>
            <a:ext cx="11214705" cy="995171"/>
          </a:xfrm>
        </p:spPr>
        <p:txBody>
          <a:bodyPr/>
          <a:lstStyle/>
          <a:p>
            <a:r>
              <a:rPr lang="en-GB" dirty="0"/>
              <a:t>MCNP6® , TRIPOLI-4® and </a:t>
            </a:r>
            <a:r>
              <a:rPr lang="en-GB" dirty="0" err="1"/>
              <a:t>OpenMC</a:t>
            </a:r>
            <a:r>
              <a:rPr lang="en-GB" dirty="0"/>
              <a:t> input decks with reaction rate (spectral index) or pin power data </a:t>
            </a:r>
            <a:endParaRPr lang="en-AT" dirty="0"/>
          </a:p>
        </p:txBody>
      </p:sp>
      <p:graphicFrame>
        <p:nvGraphicFramePr>
          <p:cNvPr id="5" name="Object 4">
            <a:extLst>
              <a:ext uri="{FF2B5EF4-FFF2-40B4-BE49-F238E27FC236}">
                <a16:creationId xmlns:a16="http://schemas.microsoft.com/office/drawing/2014/main" id="{DDB6452F-C426-0F4D-A44B-BF7C7939F749}"/>
              </a:ext>
            </a:extLst>
          </p:cNvPr>
          <p:cNvGraphicFramePr>
            <a:graphicFrameLocks noChangeAspect="1"/>
          </p:cNvGraphicFramePr>
          <p:nvPr>
            <p:extLst>
              <p:ext uri="{D42A27DB-BD31-4B8C-83A1-F6EECF244321}">
                <p14:modId xmlns:p14="http://schemas.microsoft.com/office/powerpoint/2010/main" val="4132770439"/>
              </p:ext>
            </p:extLst>
          </p:nvPr>
        </p:nvGraphicFramePr>
        <p:xfrm>
          <a:off x="1728672" y="2199063"/>
          <a:ext cx="9144000" cy="4076700"/>
        </p:xfrm>
        <a:graphic>
          <a:graphicData uri="http://schemas.openxmlformats.org/presentationml/2006/ole">
            <mc:AlternateContent xmlns:mc="http://schemas.openxmlformats.org/markup-compatibility/2006">
              <mc:Choice xmlns:v="urn:schemas-microsoft-com:vml" Requires="v">
                <p:oleObj name="Document" r:id="rId2" imgW="9144000" imgH="4076700" progId="Word.Document.12">
                  <p:embed/>
                </p:oleObj>
              </mc:Choice>
              <mc:Fallback>
                <p:oleObj name="Document" r:id="rId2" imgW="9144000" imgH="4076700" progId="Word.Document.12">
                  <p:embed/>
                  <p:pic>
                    <p:nvPicPr>
                      <p:cNvPr id="5" name="Object 4">
                        <a:extLst>
                          <a:ext uri="{FF2B5EF4-FFF2-40B4-BE49-F238E27FC236}">
                            <a16:creationId xmlns:a16="http://schemas.microsoft.com/office/drawing/2014/main" id="{DDB6452F-C426-0F4D-A44B-BF7C7939F749}"/>
                          </a:ext>
                        </a:extLst>
                      </p:cNvPr>
                      <p:cNvPicPr/>
                      <p:nvPr/>
                    </p:nvPicPr>
                    <p:blipFill>
                      <a:blip r:embed="rId3"/>
                      <a:stretch>
                        <a:fillRect/>
                      </a:stretch>
                    </p:blipFill>
                    <p:spPr>
                      <a:xfrm>
                        <a:off x="1728672" y="2199063"/>
                        <a:ext cx="9144000" cy="4076700"/>
                      </a:xfrm>
                      <a:prstGeom prst="rect">
                        <a:avLst/>
                      </a:prstGeom>
                    </p:spPr>
                  </p:pic>
                </p:oleObj>
              </mc:Fallback>
            </mc:AlternateContent>
          </a:graphicData>
        </a:graphic>
      </p:graphicFrame>
    </p:spTree>
    <p:extLst>
      <p:ext uri="{BB962C8B-B14F-4D97-AF65-F5344CB8AC3E}">
        <p14:creationId xmlns:p14="http://schemas.microsoft.com/office/powerpoint/2010/main" val="1496848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EE957-94AB-C248-A99E-D9840CB1FECA}"/>
              </a:ext>
            </a:extLst>
          </p:cNvPr>
          <p:cNvSpPr>
            <a:spLocks noGrp="1"/>
          </p:cNvSpPr>
          <p:nvPr>
            <p:ph type="title"/>
          </p:nvPr>
        </p:nvSpPr>
        <p:spPr/>
        <p:txBody>
          <a:bodyPr/>
          <a:lstStyle/>
          <a:p>
            <a:r>
              <a:rPr lang="en-AT" dirty="0"/>
              <a:t>Running strategy</a:t>
            </a:r>
          </a:p>
        </p:txBody>
      </p:sp>
      <p:sp>
        <p:nvSpPr>
          <p:cNvPr id="3" name="Content Placeholder 2">
            <a:extLst>
              <a:ext uri="{FF2B5EF4-FFF2-40B4-BE49-F238E27FC236}">
                <a16:creationId xmlns:a16="http://schemas.microsoft.com/office/drawing/2014/main" id="{B77C87AA-9E70-564F-8DC7-06CA5F5855A2}"/>
              </a:ext>
            </a:extLst>
          </p:cNvPr>
          <p:cNvSpPr>
            <a:spLocks noGrp="1"/>
          </p:cNvSpPr>
          <p:nvPr>
            <p:ph idx="1"/>
          </p:nvPr>
        </p:nvSpPr>
        <p:spPr>
          <a:xfrm>
            <a:off x="498323" y="896532"/>
            <a:ext cx="11214705" cy="5123415"/>
          </a:xfrm>
        </p:spPr>
        <p:txBody>
          <a:bodyPr>
            <a:normAutofit lnSpcReduction="10000"/>
          </a:bodyPr>
          <a:lstStyle/>
          <a:p>
            <a:r>
              <a:rPr lang="en-GB" dirty="0"/>
              <a:t>up to six MCNP6® “</a:t>
            </a:r>
            <a:r>
              <a:rPr lang="en-GB" dirty="0" err="1"/>
              <a:t>kcode</a:t>
            </a:r>
            <a:r>
              <a:rPr lang="en-GB" dirty="0"/>
              <a:t>” </a:t>
            </a:r>
          </a:p>
          <a:p>
            <a:r>
              <a:rPr lang="en-GB" dirty="0"/>
              <a:t>50 million (50M) and 250 million (250M) active neutron histories </a:t>
            </a:r>
          </a:p>
          <a:p>
            <a:pPr lvl="1"/>
            <a:r>
              <a:rPr lang="en-GB" dirty="0"/>
              <a:t>5100 cycles (100 warmup cycles and 5000 active cycles) with either 10,000 or 50,000 neutrons per cycle</a:t>
            </a:r>
            <a:r>
              <a:rPr lang="en-AT" dirty="0"/>
              <a:t> </a:t>
            </a:r>
          </a:p>
          <a:p>
            <a:pPr lvl="1"/>
            <a:r>
              <a:rPr lang="en-GB" dirty="0"/>
              <a:t>remaining jobs were run with 50 warmup cycles and 2,500,000 neutrons per cycle</a:t>
            </a:r>
            <a:r>
              <a:rPr lang="en-AT" dirty="0"/>
              <a:t> </a:t>
            </a:r>
          </a:p>
          <a:p>
            <a:r>
              <a:rPr lang="en-GB" dirty="0"/>
              <a:t>These jobs were stopped/continued after 450, 2050, 4050 and 10050 cycles, for a total of 1 billion (1B), 5 billion (5B), 10 billion (10B) and 25 billion (25B) active histories, respectively</a:t>
            </a:r>
            <a:r>
              <a:rPr lang="en-AT" dirty="0"/>
              <a:t> </a:t>
            </a:r>
          </a:p>
          <a:p>
            <a:r>
              <a:rPr lang="en-GB" dirty="0"/>
              <a:t>For a given f4 tally we also specify an identical *f4 tally.  Division of the *f4 tally result by the f4 tally result yields the average energy for that reaction</a:t>
            </a:r>
            <a:r>
              <a:rPr lang="en-AT" dirty="0"/>
              <a:t> &lt;E&gt;</a:t>
            </a:r>
          </a:p>
        </p:txBody>
      </p:sp>
    </p:spTree>
    <p:extLst>
      <p:ext uri="{BB962C8B-B14F-4D97-AF65-F5344CB8AC3E}">
        <p14:creationId xmlns:p14="http://schemas.microsoft.com/office/powerpoint/2010/main" val="3570565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1AE71-0763-FB40-B6FD-D0E72C6A5D98}"/>
              </a:ext>
            </a:extLst>
          </p:cNvPr>
          <p:cNvSpPr>
            <a:spLocks noGrp="1"/>
          </p:cNvSpPr>
          <p:nvPr>
            <p:ph type="title"/>
          </p:nvPr>
        </p:nvSpPr>
        <p:spPr/>
        <p:txBody>
          <a:bodyPr/>
          <a:lstStyle/>
          <a:p>
            <a:r>
              <a:rPr lang="en-AT" dirty="0"/>
              <a:t>PMF1 (Jezebel Rev 4) - </a:t>
            </a:r>
            <a:r>
              <a:rPr lang="en-GB" dirty="0"/>
              <a:t>MCNP6® &amp; ENDF/B-VIII.0 </a:t>
            </a:r>
            <a:endParaRPr lang="en-AT" dirty="0"/>
          </a:p>
        </p:txBody>
      </p:sp>
      <p:sp>
        <p:nvSpPr>
          <p:cNvPr id="3" name="Content Placeholder 2">
            <a:extLst>
              <a:ext uri="{FF2B5EF4-FFF2-40B4-BE49-F238E27FC236}">
                <a16:creationId xmlns:a16="http://schemas.microsoft.com/office/drawing/2014/main" id="{A639BF35-4E0F-0949-977A-27DE4731CA1D}"/>
              </a:ext>
            </a:extLst>
          </p:cNvPr>
          <p:cNvSpPr>
            <a:spLocks noGrp="1"/>
          </p:cNvSpPr>
          <p:nvPr>
            <p:ph idx="1"/>
          </p:nvPr>
        </p:nvSpPr>
        <p:spPr>
          <a:xfrm>
            <a:off x="478972" y="1192445"/>
            <a:ext cx="2974694" cy="4275482"/>
          </a:xfrm>
        </p:spPr>
        <p:txBody>
          <a:bodyPr>
            <a:normAutofit/>
          </a:bodyPr>
          <a:lstStyle/>
          <a:p>
            <a:r>
              <a:rPr lang="en-AT" dirty="0"/>
              <a:t>Spectral index variation with increasing neutron histories</a:t>
            </a:r>
          </a:p>
          <a:p>
            <a:r>
              <a:rPr lang="en-GB" dirty="0"/>
              <a:t>50 million to 25 billion,</a:t>
            </a:r>
            <a:r>
              <a:rPr lang="en-AT" dirty="0"/>
              <a:t> 25x10</a:t>
            </a:r>
            <a:r>
              <a:rPr lang="en-AT" baseline="30000" dirty="0"/>
              <a:t>9</a:t>
            </a:r>
            <a:endParaRPr lang="en-AT" baseline="30000" dirty="0">
              <a:solidFill>
                <a:schemeClr val="accent1"/>
              </a:solidFill>
            </a:endParaRPr>
          </a:p>
          <a:p>
            <a:r>
              <a:rPr lang="en-AT" sz="2000" dirty="0">
                <a:ln>
                  <a:solidFill>
                    <a:schemeClr val="tx1">
                      <a:lumMod val="60000"/>
                      <a:lumOff val="40000"/>
                    </a:schemeClr>
                  </a:solidFill>
                </a:ln>
                <a:solidFill>
                  <a:schemeClr val="bg2">
                    <a:lumMod val="75000"/>
                  </a:schemeClr>
                </a:solidFill>
              </a:rPr>
              <a:t>&lt;E&gt; 8,5 MeV – 2%</a:t>
            </a:r>
          </a:p>
          <a:p>
            <a:pPr marL="0" indent="0">
              <a:buNone/>
            </a:pPr>
            <a:r>
              <a:rPr lang="en-GB" sz="2000" dirty="0">
                <a:ln>
                  <a:solidFill>
                    <a:schemeClr val="tx1">
                      <a:lumMod val="60000"/>
                      <a:lumOff val="40000"/>
                    </a:schemeClr>
                  </a:solidFill>
                </a:ln>
                <a:solidFill>
                  <a:schemeClr val="bg2">
                    <a:lumMod val="75000"/>
                  </a:schemeClr>
                </a:solidFill>
              </a:rPr>
              <a:t>deemed acceptable</a:t>
            </a:r>
            <a:r>
              <a:rPr lang="en-AT" sz="2000" dirty="0">
                <a:ln>
                  <a:solidFill>
                    <a:schemeClr val="tx1">
                      <a:lumMod val="60000"/>
                      <a:lumOff val="40000"/>
                    </a:schemeClr>
                  </a:solidFill>
                </a:ln>
                <a:solidFill>
                  <a:schemeClr val="bg2">
                    <a:lumMod val="75000"/>
                  </a:schemeClr>
                </a:solidFill>
              </a:rPr>
              <a:t> </a:t>
            </a:r>
          </a:p>
          <a:p>
            <a:pPr marL="0" indent="0">
              <a:buNone/>
            </a:pPr>
            <a:endParaRPr lang="en-AT" dirty="0"/>
          </a:p>
        </p:txBody>
      </p:sp>
      <p:pic>
        <p:nvPicPr>
          <p:cNvPr id="4" name="Picture 3">
            <a:extLst>
              <a:ext uri="{FF2B5EF4-FFF2-40B4-BE49-F238E27FC236}">
                <a16:creationId xmlns:a16="http://schemas.microsoft.com/office/drawing/2014/main" id="{B2AB4FAE-2247-8C4E-9757-496B5ED96808}"/>
              </a:ext>
            </a:extLst>
          </p:cNvPr>
          <p:cNvPicPr>
            <a:picLocks noChangeAspect="1"/>
          </p:cNvPicPr>
          <p:nvPr/>
        </p:nvPicPr>
        <p:blipFill rotWithShape="1">
          <a:blip r:embed="rId2">
            <a:extLst>
              <a:ext uri="{28A0092B-C50C-407E-A947-70E740481C1C}">
                <a14:useLocalDpi xmlns:a14="http://schemas.microsoft.com/office/drawing/2010/main" val="0"/>
              </a:ext>
            </a:extLst>
          </a:blip>
          <a:srcRect t="4773"/>
          <a:stretch/>
        </p:blipFill>
        <p:spPr bwMode="auto">
          <a:xfrm>
            <a:off x="4190292" y="1042415"/>
            <a:ext cx="7522736" cy="5199879"/>
          </a:xfrm>
          <a:prstGeom prst="rect">
            <a:avLst/>
          </a:prstGeom>
          <a:noFill/>
        </p:spPr>
      </p:pic>
    </p:spTree>
    <p:extLst>
      <p:ext uri="{BB962C8B-B14F-4D97-AF65-F5344CB8AC3E}">
        <p14:creationId xmlns:p14="http://schemas.microsoft.com/office/powerpoint/2010/main" val="1828381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FDB60-BDD4-E747-846B-D6E39E46C383}"/>
              </a:ext>
            </a:extLst>
          </p:cNvPr>
          <p:cNvSpPr>
            <a:spLocks noGrp="1"/>
          </p:cNvSpPr>
          <p:nvPr>
            <p:ph type="title"/>
          </p:nvPr>
        </p:nvSpPr>
        <p:spPr/>
        <p:txBody>
          <a:bodyPr/>
          <a:lstStyle/>
          <a:p>
            <a:r>
              <a:rPr lang="en-AT" dirty="0"/>
              <a:t>PMF1 (Jezebel) - </a:t>
            </a:r>
            <a:r>
              <a:rPr lang="en-GB" dirty="0"/>
              <a:t>MCNP6® &amp; ENDF/B-VIII.0  </a:t>
            </a:r>
            <a:endParaRPr lang="en-AT" dirty="0"/>
          </a:p>
        </p:txBody>
      </p:sp>
      <p:pic>
        <p:nvPicPr>
          <p:cNvPr id="4" name="Picture 3">
            <a:extLst>
              <a:ext uri="{FF2B5EF4-FFF2-40B4-BE49-F238E27FC236}">
                <a16:creationId xmlns:a16="http://schemas.microsoft.com/office/drawing/2014/main" id="{6B8A3B08-7EC9-F941-ABEC-2232E4596AE6}"/>
              </a:ext>
            </a:extLst>
          </p:cNvPr>
          <p:cNvPicPr>
            <a:picLocks noChangeAspect="1"/>
          </p:cNvPicPr>
          <p:nvPr/>
        </p:nvPicPr>
        <p:blipFill rotWithShape="1">
          <a:blip r:embed="rId2">
            <a:extLst>
              <a:ext uri="{28A0092B-C50C-407E-A947-70E740481C1C}">
                <a14:useLocalDpi xmlns:a14="http://schemas.microsoft.com/office/drawing/2010/main" val="0"/>
              </a:ext>
            </a:extLst>
          </a:blip>
          <a:srcRect t="4586"/>
          <a:stretch/>
        </p:blipFill>
        <p:spPr bwMode="auto">
          <a:xfrm>
            <a:off x="4490977" y="1192444"/>
            <a:ext cx="7222051" cy="5001859"/>
          </a:xfrm>
          <a:prstGeom prst="rect">
            <a:avLst/>
          </a:prstGeom>
          <a:noFill/>
        </p:spPr>
      </p:pic>
      <p:sp>
        <p:nvSpPr>
          <p:cNvPr id="5" name="Content Placeholder 2">
            <a:extLst>
              <a:ext uri="{FF2B5EF4-FFF2-40B4-BE49-F238E27FC236}">
                <a16:creationId xmlns:a16="http://schemas.microsoft.com/office/drawing/2014/main" id="{EA600D7C-5C20-6B4B-BA25-115B5FDEEADE}"/>
              </a:ext>
            </a:extLst>
          </p:cNvPr>
          <p:cNvSpPr>
            <a:spLocks noGrp="1"/>
          </p:cNvSpPr>
          <p:nvPr>
            <p:ph idx="1"/>
          </p:nvPr>
        </p:nvSpPr>
        <p:spPr>
          <a:xfrm>
            <a:off x="478971" y="1192445"/>
            <a:ext cx="3400301" cy="4173882"/>
          </a:xfrm>
        </p:spPr>
        <p:txBody>
          <a:bodyPr>
            <a:normAutofit/>
          </a:bodyPr>
          <a:lstStyle/>
          <a:p>
            <a:r>
              <a:rPr lang="en-GB" dirty="0"/>
              <a:t>Zoom out</a:t>
            </a:r>
          </a:p>
          <a:p>
            <a:r>
              <a:rPr lang="en-AT" dirty="0"/>
              <a:t> </a:t>
            </a:r>
            <a:r>
              <a:rPr lang="en-GB" dirty="0"/>
              <a:t>50 million to 25 billion</a:t>
            </a:r>
            <a:r>
              <a:rPr lang="en-AT" dirty="0"/>
              <a:t> 25x10</a:t>
            </a:r>
            <a:r>
              <a:rPr lang="en-AT" baseline="30000" dirty="0"/>
              <a:t>9</a:t>
            </a:r>
            <a:endParaRPr lang="en-AT" dirty="0"/>
          </a:p>
          <a:p>
            <a:endParaRPr lang="en-AT" dirty="0"/>
          </a:p>
          <a:p>
            <a:r>
              <a:rPr lang="en-AT" sz="2000" b="1" dirty="0">
                <a:solidFill>
                  <a:schemeClr val="accent3"/>
                </a:solidFill>
              </a:rPr>
              <a:t>&lt;E&gt; 8.5 MeV – 2%</a:t>
            </a:r>
            <a:endParaRPr lang="en-AT" b="1" dirty="0">
              <a:solidFill>
                <a:schemeClr val="accent3"/>
              </a:solidFill>
            </a:endParaRPr>
          </a:p>
          <a:p>
            <a:r>
              <a:rPr lang="en-AT" sz="2000" b="1" dirty="0">
                <a:solidFill>
                  <a:srgbClr val="FFC000"/>
                </a:solidFill>
              </a:rPr>
              <a:t>&lt;E&gt; 10.7 MeV - 10%</a:t>
            </a:r>
          </a:p>
          <a:p>
            <a:r>
              <a:rPr lang="en-AT" sz="2000" b="1" dirty="0">
                <a:solidFill>
                  <a:schemeClr val="bg1">
                    <a:lumMod val="75000"/>
                  </a:schemeClr>
                </a:solidFill>
              </a:rPr>
              <a:t>&lt;E&gt; 14 MeV - 30%</a:t>
            </a:r>
          </a:p>
          <a:p>
            <a:endParaRPr lang="en-AT" dirty="0"/>
          </a:p>
        </p:txBody>
      </p:sp>
      <p:cxnSp>
        <p:nvCxnSpPr>
          <p:cNvPr id="6" name="Straight Arrow Connector 5">
            <a:extLst>
              <a:ext uri="{FF2B5EF4-FFF2-40B4-BE49-F238E27FC236}">
                <a16:creationId xmlns:a16="http://schemas.microsoft.com/office/drawing/2014/main" id="{4C2DD52B-C6FA-0CF4-5A31-ED18F9684E5D}"/>
              </a:ext>
            </a:extLst>
          </p:cNvPr>
          <p:cNvCxnSpPr>
            <a:cxnSpLocks/>
          </p:cNvCxnSpPr>
          <p:nvPr/>
        </p:nvCxnSpPr>
        <p:spPr>
          <a:xfrm flipV="1">
            <a:off x="3250096" y="3120887"/>
            <a:ext cx="3945834" cy="108336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FDD49F73-7C8A-402F-3CBB-DBE0FB6C23A1}"/>
              </a:ext>
            </a:extLst>
          </p:cNvPr>
          <p:cNvCxnSpPr>
            <a:cxnSpLocks/>
          </p:cNvCxnSpPr>
          <p:nvPr/>
        </p:nvCxnSpPr>
        <p:spPr>
          <a:xfrm>
            <a:off x="3140765" y="4731026"/>
            <a:ext cx="4055165"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1" name="Frame 10">
            <a:extLst>
              <a:ext uri="{FF2B5EF4-FFF2-40B4-BE49-F238E27FC236}">
                <a16:creationId xmlns:a16="http://schemas.microsoft.com/office/drawing/2014/main" id="{6F10942A-C403-2121-E52B-A35193890E03}"/>
              </a:ext>
            </a:extLst>
          </p:cNvPr>
          <p:cNvSpPr/>
          <p:nvPr/>
        </p:nvSpPr>
        <p:spPr>
          <a:xfrm>
            <a:off x="5228493" y="1463752"/>
            <a:ext cx="6119446" cy="1401665"/>
          </a:xfrm>
          <a:prstGeom prst="frame">
            <a:avLst/>
          </a:prstGeom>
          <a:solidFill>
            <a:schemeClr val="bg2">
              <a:alpha val="33000"/>
            </a:schemeClr>
          </a:solidFill>
          <a:ln w="1270" cmpd="dbl">
            <a:solidFill>
              <a:schemeClr val="bg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T">
              <a:solidFill>
                <a:schemeClr val="tx1"/>
              </a:solidFill>
            </a:endParaRPr>
          </a:p>
        </p:txBody>
      </p:sp>
    </p:spTree>
    <p:extLst>
      <p:ext uri="{BB962C8B-B14F-4D97-AF65-F5344CB8AC3E}">
        <p14:creationId xmlns:p14="http://schemas.microsoft.com/office/powerpoint/2010/main" val="2023876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1A485-783C-AA45-9EE6-B7952DA2377D}"/>
              </a:ext>
            </a:extLst>
          </p:cNvPr>
          <p:cNvSpPr>
            <a:spLocks noGrp="1"/>
          </p:cNvSpPr>
          <p:nvPr>
            <p:ph type="title"/>
          </p:nvPr>
        </p:nvSpPr>
        <p:spPr/>
        <p:txBody>
          <a:bodyPr/>
          <a:lstStyle/>
          <a:p>
            <a:r>
              <a:rPr lang="en-AT" dirty="0"/>
              <a:t>Jezebel PMF1 central region flux</a:t>
            </a:r>
          </a:p>
        </p:txBody>
      </p:sp>
      <p:sp>
        <p:nvSpPr>
          <p:cNvPr id="3" name="Content Placeholder 2">
            <a:extLst>
              <a:ext uri="{FF2B5EF4-FFF2-40B4-BE49-F238E27FC236}">
                <a16:creationId xmlns:a16="http://schemas.microsoft.com/office/drawing/2014/main" id="{6F49AAF2-9927-8243-BD0E-2A695D987631}"/>
              </a:ext>
            </a:extLst>
          </p:cNvPr>
          <p:cNvSpPr>
            <a:spLocks noGrp="1"/>
          </p:cNvSpPr>
          <p:nvPr>
            <p:ph idx="1"/>
          </p:nvPr>
        </p:nvSpPr>
        <p:spPr>
          <a:xfrm>
            <a:off x="498323" y="1252328"/>
            <a:ext cx="3251641" cy="4091107"/>
          </a:xfrm>
        </p:spPr>
        <p:txBody>
          <a:bodyPr>
            <a:normAutofit lnSpcReduction="10000"/>
          </a:bodyPr>
          <a:lstStyle/>
          <a:p>
            <a:r>
              <a:rPr lang="en-AT" dirty="0"/>
              <a:t>Histories x 500</a:t>
            </a:r>
          </a:p>
          <a:p>
            <a:r>
              <a:rPr lang="en-AT" dirty="0"/>
              <a:t>High tail – sharp decrease</a:t>
            </a:r>
          </a:p>
          <a:p>
            <a:r>
              <a:rPr lang="en-AT" dirty="0"/>
              <a:t>Low tail – more scattered but has the potential to notably impact capture, fission</a:t>
            </a:r>
          </a:p>
          <a:p>
            <a:r>
              <a:rPr lang="en-GB" dirty="0"/>
              <a:t>S</a:t>
            </a:r>
            <a:r>
              <a:rPr lang="en-AT" dirty="0"/>
              <a:t>pan 5 decades</a:t>
            </a:r>
          </a:p>
          <a:p>
            <a:endParaRPr lang="en-AT" dirty="0"/>
          </a:p>
          <a:p>
            <a:endParaRPr lang="en-AT" dirty="0"/>
          </a:p>
          <a:p>
            <a:endParaRPr lang="en-AT" dirty="0"/>
          </a:p>
        </p:txBody>
      </p:sp>
      <p:pic>
        <p:nvPicPr>
          <p:cNvPr id="4" name="Picture 3">
            <a:extLst>
              <a:ext uri="{FF2B5EF4-FFF2-40B4-BE49-F238E27FC236}">
                <a16:creationId xmlns:a16="http://schemas.microsoft.com/office/drawing/2014/main" id="{50804BF7-2AF7-F541-A740-D430DEBA6E13}"/>
              </a:ext>
            </a:extLst>
          </p:cNvPr>
          <p:cNvPicPr>
            <a:picLocks noChangeAspect="1"/>
          </p:cNvPicPr>
          <p:nvPr/>
        </p:nvPicPr>
        <p:blipFill rotWithShape="1">
          <a:blip r:embed="rId2">
            <a:extLst>
              <a:ext uri="{28A0092B-C50C-407E-A947-70E740481C1C}">
                <a14:useLocalDpi xmlns:a14="http://schemas.microsoft.com/office/drawing/2010/main" val="0"/>
              </a:ext>
            </a:extLst>
          </a:blip>
          <a:srcRect t="3804"/>
          <a:stretch/>
        </p:blipFill>
        <p:spPr bwMode="auto">
          <a:xfrm>
            <a:off x="4442691" y="1179576"/>
            <a:ext cx="7270337" cy="5076517"/>
          </a:xfrm>
          <a:prstGeom prst="rect">
            <a:avLst/>
          </a:prstGeom>
          <a:noFill/>
        </p:spPr>
      </p:pic>
      <p:sp>
        <p:nvSpPr>
          <p:cNvPr id="5" name="Rectangle 4">
            <a:extLst>
              <a:ext uri="{FF2B5EF4-FFF2-40B4-BE49-F238E27FC236}">
                <a16:creationId xmlns:a16="http://schemas.microsoft.com/office/drawing/2014/main" id="{50CED526-2C3A-8E47-B372-D683EAF30BDB}"/>
              </a:ext>
            </a:extLst>
          </p:cNvPr>
          <p:cNvSpPr/>
          <p:nvPr/>
        </p:nvSpPr>
        <p:spPr>
          <a:xfrm>
            <a:off x="7296727" y="2992582"/>
            <a:ext cx="1496291" cy="1579418"/>
          </a:xfrm>
          <a:prstGeom prst="rect">
            <a:avLst/>
          </a:prstGeom>
          <a:solidFill>
            <a:schemeClr val="accent1">
              <a:alpha val="3717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T"/>
          </a:p>
        </p:txBody>
      </p:sp>
      <p:sp>
        <p:nvSpPr>
          <p:cNvPr id="6" name="Rectangle 5">
            <a:extLst>
              <a:ext uri="{FF2B5EF4-FFF2-40B4-BE49-F238E27FC236}">
                <a16:creationId xmlns:a16="http://schemas.microsoft.com/office/drawing/2014/main" id="{ADB9C785-A536-B144-8B4F-72F2A41EEBD3}"/>
              </a:ext>
            </a:extLst>
          </p:cNvPr>
          <p:cNvSpPr/>
          <p:nvPr/>
        </p:nvSpPr>
        <p:spPr>
          <a:xfrm>
            <a:off x="10438410" y="2992581"/>
            <a:ext cx="546265" cy="1579419"/>
          </a:xfrm>
          <a:prstGeom prst="rect">
            <a:avLst/>
          </a:prstGeom>
          <a:solidFill>
            <a:schemeClr val="accent1">
              <a:alpha val="37176"/>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T"/>
          </a:p>
        </p:txBody>
      </p:sp>
    </p:spTree>
    <p:extLst>
      <p:ext uri="{BB962C8B-B14F-4D97-AF65-F5344CB8AC3E}">
        <p14:creationId xmlns:p14="http://schemas.microsoft.com/office/powerpoint/2010/main" val="3805654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476C2-1210-2A4C-86BB-42B08527389A}"/>
              </a:ext>
            </a:extLst>
          </p:cNvPr>
          <p:cNvSpPr>
            <a:spLocks noGrp="1"/>
          </p:cNvSpPr>
          <p:nvPr>
            <p:ph type="title"/>
          </p:nvPr>
        </p:nvSpPr>
        <p:spPr/>
        <p:txBody>
          <a:bodyPr/>
          <a:lstStyle/>
          <a:p>
            <a:r>
              <a:rPr lang="en-AT" dirty="0"/>
              <a:t>Spectral Indices: Jezebel PMF1</a:t>
            </a:r>
          </a:p>
        </p:txBody>
      </p:sp>
      <p:graphicFrame>
        <p:nvGraphicFramePr>
          <p:cNvPr id="4" name="Content Placeholder 3">
            <a:extLst>
              <a:ext uri="{FF2B5EF4-FFF2-40B4-BE49-F238E27FC236}">
                <a16:creationId xmlns:a16="http://schemas.microsoft.com/office/drawing/2014/main" id="{39EBF791-A2E0-F94C-8DAE-08622E2B9F32}"/>
              </a:ext>
            </a:extLst>
          </p:cNvPr>
          <p:cNvGraphicFramePr>
            <a:graphicFrameLocks noGrp="1" noChangeAspect="1"/>
          </p:cNvGraphicFramePr>
          <p:nvPr>
            <p:ph idx="1"/>
            <p:extLst>
              <p:ext uri="{D42A27DB-BD31-4B8C-83A1-F6EECF244321}">
                <p14:modId xmlns:p14="http://schemas.microsoft.com/office/powerpoint/2010/main" val="2143289528"/>
              </p:ext>
            </p:extLst>
          </p:nvPr>
        </p:nvGraphicFramePr>
        <p:xfrm>
          <a:off x="2922490" y="956198"/>
          <a:ext cx="9144000" cy="5232401"/>
        </p:xfrm>
        <a:graphic>
          <a:graphicData uri="http://schemas.openxmlformats.org/presentationml/2006/ole">
            <mc:AlternateContent xmlns:mc="http://schemas.openxmlformats.org/markup-compatibility/2006">
              <mc:Choice xmlns:v="urn:schemas-microsoft-com:vml" Requires="v">
                <p:oleObj name="Document" r:id="rId2" imgW="9144000" imgH="5232400" progId="Word.Document.12">
                  <p:embed/>
                </p:oleObj>
              </mc:Choice>
              <mc:Fallback>
                <p:oleObj name="Document" r:id="rId2" imgW="9144000" imgH="5232400" progId="Word.Document.12">
                  <p:embed/>
                  <p:pic>
                    <p:nvPicPr>
                      <p:cNvPr id="4" name="Content Placeholder 3">
                        <a:extLst>
                          <a:ext uri="{FF2B5EF4-FFF2-40B4-BE49-F238E27FC236}">
                            <a16:creationId xmlns:a16="http://schemas.microsoft.com/office/drawing/2014/main" id="{39EBF791-A2E0-F94C-8DAE-08622E2B9F32}"/>
                          </a:ext>
                        </a:extLst>
                      </p:cNvPr>
                      <p:cNvPicPr/>
                      <p:nvPr/>
                    </p:nvPicPr>
                    <p:blipFill>
                      <a:blip r:embed="rId3"/>
                      <a:stretch>
                        <a:fillRect/>
                      </a:stretch>
                    </p:blipFill>
                    <p:spPr>
                      <a:xfrm>
                        <a:off x="2922490" y="956198"/>
                        <a:ext cx="9144000" cy="5232401"/>
                      </a:xfrm>
                      <a:prstGeom prst="rect">
                        <a:avLst/>
                      </a:prstGeom>
                    </p:spPr>
                  </p:pic>
                </p:oleObj>
              </mc:Fallback>
            </mc:AlternateContent>
          </a:graphicData>
        </a:graphic>
      </p:graphicFrame>
      <p:sp>
        <p:nvSpPr>
          <p:cNvPr id="5" name="Content Placeholder 2">
            <a:extLst>
              <a:ext uri="{FF2B5EF4-FFF2-40B4-BE49-F238E27FC236}">
                <a16:creationId xmlns:a16="http://schemas.microsoft.com/office/drawing/2014/main" id="{A49EAE31-00B6-C64A-BCA3-3A719BC3724F}"/>
              </a:ext>
            </a:extLst>
          </p:cNvPr>
          <p:cNvSpPr txBox="1">
            <a:spLocks/>
          </p:cNvSpPr>
          <p:nvPr/>
        </p:nvSpPr>
        <p:spPr>
          <a:xfrm>
            <a:off x="162336" y="1161847"/>
            <a:ext cx="2760153" cy="3750679"/>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5000"/>
              </a:lnSpc>
              <a:spcBef>
                <a:spcPts val="1800"/>
              </a:spcBef>
              <a:buClr>
                <a:schemeClr val="tx1"/>
              </a:buClr>
              <a:buFont typeface="Arial" panose="020B0604020202020204" pitchFamily="34" charset="0"/>
              <a:buChar char="•"/>
              <a:defRPr lang="en-US" sz="2800" kern="1200">
                <a:solidFill>
                  <a:srgbClr val="000000"/>
                </a:solidFill>
                <a:effectLst/>
                <a:latin typeface="+mn-lt"/>
                <a:ea typeface="+mn-ea"/>
                <a:cs typeface="+mn-cs"/>
              </a:defRPr>
            </a:lvl1pPr>
            <a:lvl2pPr marL="685800" indent="-228600" algn="l" defTabSz="914400" rtl="0" eaLnBrk="1" latinLnBrk="0" hangingPunct="1">
              <a:lnSpc>
                <a:spcPct val="95000"/>
              </a:lnSpc>
              <a:spcBef>
                <a:spcPts val="200"/>
              </a:spcBef>
              <a:buClr>
                <a:schemeClr val="tx2"/>
              </a:buClr>
              <a:buFont typeface="Arial" panose="020B0604020202020204" pitchFamily="34" charset="0"/>
              <a:buChar char="-"/>
              <a:defRPr lang="en-US" sz="2400" kern="1200">
                <a:solidFill>
                  <a:srgbClr val="000000"/>
                </a:solidFill>
                <a:effectLst/>
                <a:latin typeface="+mn-lt"/>
                <a:ea typeface="+mn-ea"/>
                <a:cs typeface="+mn-cs"/>
              </a:defRPr>
            </a:lvl2pPr>
            <a:lvl3pPr marL="1143000" indent="-228600" algn="l" defTabSz="914400" rtl="0" eaLnBrk="1" latinLnBrk="0" hangingPunct="1">
              <a:lnSpc>
                <a:spcPct val="95000"/>
              </a:lnSpc>
              <a:spcBef>
                <a:spcPts val="500"/>
              </a:spcBef>
              <a:buClr>
                <a:schemeClr val="tx2"/>
              </a:buClr>
              <a:buFont typeface="Wingdings" panose="05000000000000000000" pitchFamily="2" charset="2"/>
              <a:buChar char="§"/>
              <a:defRPr lang="en-US" sz="2000" kern="1200">
                <a:solidFill>
                  <a:srgbClr val="000000"/>
                </a:solidFill>
                <a:effectLst/>
                <a:latin typeface="+mn-lt"/>
                <a:ea typeface="+mn-ea"/>
                <a:cs typeface="+mn-cs"/>
              </a:defRPr>
            </a:lvl3pPr>
            <a:lvl4pPr marL="1600200" indent="-228600" algn="l" defTabSz="914400" rtl="0" eaLnBrk="1" latinLnBrk="0" hangingPunct="1">
              <a:lnSpc>
                <a:spcPct val="95000"/>
              </a:lnSpc>
              <a:spcBef>
                <a:spcPts val="500"/>
              </a:spcBef>
              <a:buClr>
                <a:schemeClr val="tx1"/>
              </a:buClr>
              <a:buFont typeface="Arial" panose="020B0604020202020204" pitchFamily="34" charset="0"/>
              <a:buChar char="•"/>
              <a:defRPr sz="1800" kern="1200">
                <a:solidFill>
                  <a:srgbClr val="000000"/>
                </a:solidFill>
                <a:effectLst/>
                <a:latin typeface="+mn-lt"/>
                <a:ea typeface="+mn-ea"/>
                <a:cs typeface="+mn-cs"/>
              </a:defRPr>
            </a:lvl4pPr>
            <a:lvl5pPr marL="2057400" indent="-228600" algn="l" defTabSz="914400" rtl="0" eaLnBrk="1" latinLnBrk="0" hangingPunct="1">
              <a:lnSpc>
                <a:spcPct val="95000"/>
              </a:lnSpc>
              <a:spcBef>
                <a:spcPts val="500"/>
              </a:spcBef>
              <a:buClr>
                <a:schemeClr val="tx1"/>
              </a:buClr>
              <a:buFont typeface="Arial" panose="020B0604020202020204" pitchFamily="34" charset="0"/>
              <a:buChar char="•"/>
              <a:defRPr sz="1800" kern="1200">
                <a:solidFill>
                  <a:srgbClr val="000000"/>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T" dirty="0">
                <a:highlight>
                  <a:srgbClr val="C2ACBE"/>
                </a:highlight>
              </a:rPr>
              <a:t>Shaded area</a:t>
            </a:r>
          </a:p>
          <a:p>
            <a:endParaRPr lang="en-GB" dirty="0"/>
          </a:p>
          <a:p>
            <a:r>
              <a:rPr lang="en-GB" dirty="0"/>
              <a:t>Good C/C </a:t>
            </a:r>
            <a:r>
              <a:rPr lang="en-GB" sz="2200" dirty="0"/>
              <a:t>+/-2% </a:t>
            </a:r>
          </a:p>
          <a:p>
            <a:r>
              <a:rPr lang="en-GB" dirty="0"/>
              <a:t>C/E divergence   -5% to 25% increase with energy</a:t>
            </a:r>
            <a:r>
              <a:rPr lang="en-AT" dirty="0"/>
              <a:t> </a:t>
            </a:r>
          </a:p>
        </p:txBody>
      </p:sp>
      <p:cxnSp>
        <p:nvCxnSpPr>
          <p:cNvPr id="6" name="Straight Arrow Connector 5">
            <a:extLst>
              <a:ext uri="{FF2B5EF4-FFF2-40B4-BE49-F238E27FC236}">
                <a16:creationId xmlns:a16="http://schemas.microsoft.com/office/drawing/2014/main" id="{D55211CA-F30C-7643-8799-31E33E6050EE}"/>
              </a:ext>
            </a:extLst>
          </p:cNvPr>
          <p:cNvCxnSpPr>
            <a:cxnSpLocks/>
          </p:cNvCxnSpPr>
          <p:nvPr/>
        </p:nvCxnSpPr>
        <p:spPr>
          <a:xfrm>
            <a:off x="2576945" y="3429000"/>
            <a:ext cx="498764" cy="34735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E13DE645-A661-7F49-B41C-F386BC61FF05}"/>
              </a:ext>
            </a:extLst>
          </p:cNvPr>
          <p:cNvCxnSpPr>
            <a:cxnSpLocks/>
          </p:cNvCxnSpPr>
          <p:nvPr/>
        </p:nvCxnSpPr>
        <p:spPr>
          <a:xfrm>
            <a:off x="2576945" y="4456874"/>
            <a:ext cx="498764" cy="34735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942BC577-CABD-8B4F-9477-3F56455F1F29}"/>
              </a:ext>
            </a:extLst>
          </p:cNvPr>
          <p:cNvCxnSpPr>
            <a:cxnSpLocks/>
          </p:cNvCxnSpPr>
          <p:nvPr/>
        </p:nvCxnSpPr>
        <p:spPr>
          <a:xfrm>
            <a:off x="2548397" y="5137395"/>
            <a:ext cx="498764" cy="34735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1333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BC1AD0F-B076-1467-2A93-7A3EAC938288}"/>
              </a:ext>
            </a:extLst>
          </p:cNvPr>
          <p:cNvSpPr>
            <a:spLocks noGrp="1"/>
          </p:cNvSpPr>
          <p:nvPr>
            <p:ph idx="13"/>
          </p:nvPr>
        </p:nvSpPr>
        <p:spPr>
          <a:xfrm>
            <a:off x="376038" y="1199919"/>
            <a:ext cx="10757032" cy="3969610"/>
          </a:xfrm>
        </p:spPr>
        <p:txBody>
          <a:bodyPr>
            <a:normAutofit fontScale="92500" lnSpcReduction="10000"/>
          </a:bodyPr>
          <a:lstStyle/>
          <a:p>
            <a:pPr>
              <a:buClr>
                <a:schemeClr val="bg2"/>
              </a:buClr>
            </a:pPr>
            <a:r>
              <a:rPr lang="en-GB" sz="3200" dirty="0"/>
              <a:t>Live web portal, explicit with graphics, tables, datasets</a:t>
            </a:r>
          </a:p>
          <a:p>
            <a:pPr>
              <a:buClr>
                <a:schemeClr val="bg2"/>
              </a:buClr>
            </a:pPr>
            <a:r>
              <a:rPr lang="en-GB" sz="3200" dirty="0"/>
              <a:t>Deployable data streams, full download</a:t>
            </a:r>
          </a:p>
          <a:p>
            <a:pPr>
              <a:buClr>
                <a:schemeClr val="bg2"/>
              </a:buClr>
            </a:pPr>
            <a:r>
              <a:rPr lang="en-GB" sz="3200" dirty="0"/>
              <a:t>V&amp;V codes inputs &amp; outputs</a:t>
            </a:r>
          </a:p>
          <a:p>
            <a:pPr>
              <a:buClr>
                <a:schemeClr val="bg2"/>
              </a:buClr>
            </a:pPr>
            <a:r>
              <a:rPr lang="en-GB" sz="3200" dirty="0"/>
              <a:t>Experimental information in computer forms</a:t>
            </a:r>
          </a:p>
          <a:p>
            <a:pPr>
              <a:buClr>
                <a:schemeClr val="bg2"/>
              </a:buClr>
            </a:pPr>
            <a:r>
              <a:rPr lang="en-GB" sz="3200" dirty="0"/>
              <a:t>Safe repository</a:t>
            </a:r>
          </a:p>
          <a:p>
            <a:pPr>
              <a:buClr>
                <a:schemeClr val="bg2"/>
              </a:buClr>
            </a:pPr>
            <a:r>
              <a:rPr lang="en-GB" sz="3200" dirty="0"/>
              <a:t>Partly accessible through GitHub</a:t>
            </a:r>
          </a:p>
          <a:p>
            <a:pPr>
              <a:buClr>
                <a:schemeClr val="bg2"/>
              </a:buClr>
            </a:pPr>
            <a:endParaRPr lang="en-GB" sz="3200" dirty="0"/>
          </a:p>
          <a:p>
            <a:pPr algn="r">
              <a:buClr>
                <a:schemeClr val="bg2"/>
              </a:buClr>
            </a:pPr>
            <a:r>
              <a:rPr lang="en-GB" sz="3200" dirty="0"/>
              <a:t>Priority next ?</a:t>
            </a:r>
          </a:p>
          <a:p>
            <a:pPr marL="0" indent="0">
              <a:buClr>
                <a:schemeClr val="bg2"/>
              </a:buClr>
              <a:buNone/>
            </a:pPr>
            <a:endParaRPr lang="en-AT" dirty="0"/>
          </a:p>
        </p:txBody>
      </p:sp>
      <p:sp>
        <p:nvSpPr>
          <p:cNvPr id="3" name="Title 2">
            <a:extLst>
              <a:ext uri="{FF2B5EF4-FFF2-40B4-BE49-F238E27FC236}">
                <a16:creationId xmlns:a16="http://schemas.microsoft.com/office/drawing/2014/main" id="{B760B402-4011-D0CE-20A3-EA57036AEC2F}"/>
              </a:ext>
            </a:extLst>
          </p:cNvPr>
          <p:cNvSpPr>
            <a:spLocks noGrp="1"/>
          </p:cNvSpPr>
          <p:nvPr>
            <p:ph type="ctrTitle"/>
          </p:nvPr>
        </p:nvSpPr>
        <p:spPr/>
        <p:txBody>
          <a:bodyPr/>
          <a:lstStyle/>
          <a:p>
            <a:r>
              <a:rPr lang="en-AT" dirty="0"/>
              <a:t>Conclusions</a:t>
            </a:r>
          </a:p>
        </p:txBody>
      </p:sp>
    </p:spTree>
    <p:extLst>
      <p:ext uri="{BB962C8B-B14F-4D97-AF65-F5344CB8AC3E}">
        <p14:creationId xmlns:p14="http://schemas.microsoft.com/office/powerpoint/2010/main" val="570697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7F173-CCC2-6799-B554-30AFC6E991E3}"/>
              </a:ext>
            </a:extLst>
          </p:cNvPr>
          <p:cNvSpPr>
            <a:spLocks noGrp="1"/>
          </p:cNvSpPr>
          <p:nvPr>
            <p:ph type="ctrTitle"/>
          </p:nvPr>
        </p:nvSpPr>
        <p:spPr>
          <a:xfrm>
            <a:off x="559199" y="1981999"/>
            <a:ext cx="7326369" cy="2112685"/>
          </a:xfrm>
        </p:spPr>
        <p:txBody>
          <a:bodyPr>
            <a:normAutofit/>
          </a:bodyPr>
          <a:lstStyle/>
          <a:p>
            <a:r>
              <a:rPr lang="en-AT" dirty="0"/>
              <a:t>CoNDERC</a:t>
            </a:r>
            <a:br>
              <a:rPr lang="en-AT" dirty="0"/>
            </a:br>
            <a:r>
              <a:rPr lang="en-AT" dirty="0"/>
              <a:t>White paper &amp; status</a:t>
            </a:r>
          </a:p>
        </p:txBody>
      </p:sp>
      <p:sp>
        <p:nvSpPr>
          <p:cNvPr id="3" name="Subtitle 2">
            <a:extLst>
              <a:ext uri="{FF2B5EF4-FFF2-40B4-BE49-F238E27FC236}">
                <a16:creationId xmlns:a16="http://schemas.microsoft.com/office/drawing/2014/main" id="{5938AE80-6FCB-8CD0-FC55-D7A4BCACAA4B}"/>
              </a:ext>
            </a:extLst>
          </p:cNvPr>
          <p:cNvSpPr>
            <a:spLocks noGrp="1"/>
          </p:cNvSpPr>
          <p:nvPr>
            <p:ph type="subTitle" idx="1"/>
          </p:nvPr>
        </p:nvSpPr>
        <p:spPr>
          <a:xfrm>
            <a:off x="414343" y="4948429"/>
            <a:ext cx="7742829" cy="961901"/>
          </a:xfrm>
        </p:spPr>
        <p:txBody>
          <a:bodyPr>
            <a:normAutofit/>
          </a:bodyPr>
          <a:lstStyle/>
          <a:p>
            <a:r>
              <a:rPr lang="x-none" sz="3200"/>
              <a:t>Thank you for your attention!</a:t>
            </a:r>
            <a:endParaRPr lang="en-AT" dirty="0"/>
          </a:p>
        </p:txBody>
      </p:sp>
    </p:spTree>
    <p:extLst>
      <p:ext uri="{BB962C8B-B14F-4D97-AF65-F5344CB8AC3E}">
        <p14:creationId xmlns:p14="http://schemas.microsoft.com/office/powerpoint/2010/main" val="863037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NS 16x9_02_ NEW">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1458</TotalTime>
  <Words>1468</Words>
  <Application>Microsoft Macintosh PowerPoint</Application>
  <PresentationFormat>Widescreen</PresentationFormat>
  <Paragraphs>156</Paragraphs>
  <Slides>28</Slides>
  <Notes>3</Notes>
  <HiddenSlides>0</HiddenSlides>
  <MMClips>2</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5" baseType="lpstr">
      <vt:lpstr>Arial</vt:lpstr>
      <vt:lpstr>Calibri</vt:lpstr>
      <vt:lpstr>Helvetica Neue</vt:lpstr>
      <vt:lpstr>Symbol</vt:lpstr>
      <vt:lpstr>Wingdings</vt:lpstr>
      <vt:lpstr>ANS 16x9_02_ NEW</vt:lpstr>
      <vt:lpstr>Document</vt:lpstr>
      <vt:lpstr>CoNDERC White paper &amp; status</vt:lpstr>
      <vt:lpstr>The CoNDERC project   2018 - 2024</vt:lpstr>
      <vt:lpstr>Key elements</vt:lpstr>
      <vt:lpstr>Lexical semantics: R&amp;V&amp;V</vt:lpstr>
      <vt:lpstr>Lexical semantics: characterization metrics</vt:lpstr>
      <vt:lpstr>Benchmarks experiments</vt:lpstr>
      <vt:lpstr>Benchmarks experiments</vt:lpstr>
      <vt:lpstr>Portal  https://www-nds.iaea.org/conderc/</vt:lpstr>
      <vt:lpstr>CoNDERC contributors</vt:lpstr>
      <vt:lpstr>Spectra</vt:lpstr>
      <vt:lpstr>Spectra</vt:lpstr>
      <vt:lpstr>Spectra shape shifting</vt:lpstr>
      <vt:lpstr>Spectra shape shifting</vt:lpstr>
      <vt:lpstr>Fission pulsed events</vt:lpstr>
      <vt:lpstr>Experimental MACS from ASTRAL # KADONIS</vt:lpstr>
      <vt:lpstr>Shielding</vt:lpstr>
      <vt:lpstr>Shielding: e.g. Oktavian</vt:lpstr>
      <vt:lpstr>Shielding</vt:lpstr>
      <vt:lpstr>ICSBEP &amp; reaction rates: beyond Keff</vt:lpstr>
      <vt:lpstr>ICSBEP &amp; reaction rates: beyond Keff</vt:lpstr>
      <vt:lpstr>ICSBEP and IRPhEP Handbooks </vt:lpstr>
      <vt:lpstr>Running strategy</vt:lpstr>
      <vt:lpstr>PMF1 (Jezebel Rev 4) - MCNP6® &amp; ENDF/B-VIII.0 </vt:lpstr>
      <vt:lpstr>PMF1 (Jezebel) - MCNP6® &amp; ENDF/B-VIII.0  </vt:lpstr>
      <vt:lpstr>Jezebel PMF1 central region flux</vt:lpstr>
      <vt:lpstr>Spectral Indices: Jezebel PMF1</vt:lpstr>
      <vt:lpstr>Conclusions</vt:lpstr>
      <vt:lpstr>CoNDERC White paper &amp; status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Valerie Gravley</dc:creator>
  <cp:lastModifiedBy>SUBLET, Jean-Christophe</cp:lastModifiedBy>
  <cp:revision>62</cp:revision>
  <dcterms:created xsi:type="dcterms:W3CDTF">2017-01-30T20:04:56Z</dcterms:created>
  <dcterms:modified xsi:type="dcterms:W3CDTF">2022-10-06T06:11:01Z</dcterms:modified>
</cp:coreProperties>
</file>