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5785" r:id="rId1"/>
  </p:sldMasterIdLst>
  <p:notesMasterIdLst>
    <p:notesMasterId r:id="rId24"/>
  </p:notesMasterIdLst>
  <p:handoutMasterIdLst>
    <p:handoutMasterId r:id="rId25"/>
  </p:handoutMasterIdLst>
  <p:sldIdLst>
    <p:sldId id="447" r:id="rId2"/>
    <p:sldId id="950" r:id="rId3"/>
    <p:sldId id="1046" r:id="rId4"/>
    <p:sldId id="1026" r:id="rId5"/>
    <p:sldId id="1000" r:id="rId6"/>
    <p:sldId id="1047" r:id="rId7"/>
    <p:sldId id="987" r:id="rId8"/>
    <p:sldId id="989" r:id="rId9"/>
    <p:sldId id="984" r:id="rId10"/>
    <p:sldId id="1028" r:id="rId11"/>
    <p:sldId id="1032" r:id="rId12"/>
    <p:sldId id="1033" r:id="rId13"/>
    <p:sldId id="1029" r:id="rId14"/>
    <p:sldId id="1043" r:id="rId15"/>
    <p:sldId id="1039" r:id="rId16"/>
    <p:sldId id="1041" r:id="rId17"/>
    <p:sldId id="1038" r:id="rId18"/>
    <p:sldId id="1045" r:id="rId19"/>
    <p:sldId id="1044" r:id="rId20"/>
    <p:sldId id="1040" r:id="rId21"/>
    <p:sldId id="1036" r:id="rId22"/>
    <p:sldId id="1035" r:id="rId23"/>
  </p:sldIdLst>
  <p:sldSz cx="9906000" cy="6858000" type="A4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2438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09638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66838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4038" indent="1588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7FF"/>
    <a:srgbClr val="FF40FF"/>
    <a:srgbClr val="0432FF"/>
    <a:srgbClr val="EBEBEB"/>
    <a:srgbClr val="FF7E79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67429"/>
  </p:normalViewPr>
  <p:slideViewPr>
    <p:cSldViewPr snapToGrid="0">
      <p:cViewPr varScale="1">
        <p:scale>
          <a:sx n="101" d="100"/>
          <a:sy n="101" d="100"/>
        </p:scale>
        <p:origin x="2536" y="20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" d="1"/>
        <a:sy n="1" d="1"/>
      </p:scale>
      <p:origin x="0" y="4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A73D2D5F-84C1-CE13-2A6F-D3908E51E1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B06A8991-2E02-D322-9D5B-B4D4DF418EA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44" name="Rectangle 4">
            <a:extLst>
              <a:ext uri="{FF2B5EF4-FFF2-40B4-BE49-F238E27FC236}">
                <a16:creationId xmlns:a16="http://schemas.microsoft.com/office/drawing/2014/main" id="{32C3E69E-AF43-F7F8-6C06-8C4DDE04B90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15045" name="Rectangle 5">
            <a:extLst>
              <a:ext uri="{FF2B5EF4-FFF2-40B4-BE49-F238E27FC236}">
                <a16:creationId xmlns:a16="http://schemas.microsoft.com/office/drawing/2014/main" id="{A0350B4E-4F9B-9C81-5694-47599E94D58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6C645A68-D281-D64A-840E-4DD27D0E9AC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F8CEE39-9983-4F12-D725-DA02A36237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E420482-3B89-E22C-ED86-0BAC91ABB3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BEB2097-8C85-965A-F452-54C9DB48D3D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BF7B4D6-8B2B-93C8-9975-F35CE4D585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B8D04B59-14CE-40E1-4971-FA63A6E5A03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867929FF-4A30-7073-61BB-85C40F69EC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1BAC802-D875-264C-A312-6C58D4CB68E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anose="020B0600070205080204" pitchFamily="34" charset="-128"/>
        <a:cs typeface="MS PGothic" pitchFamily="34" charset="-128"/>
      </a:defRPr>
    </a:lvl1pPr>
    <a:lvl2pPr marL="4524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pitchFamily="1" charset="-128"/>
      </a:defRPr>
    </a:lvl2pPr>
    <a:lvl3pPr marL="9096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668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40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3762" algn="l" defTabSz="4567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512" algn="l" defTabSz="4567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264" algn="l" defTabSz="4567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017" algn="l" defTabSz="4567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BCCA12-F91D-E81C-D1B4-E14C5A401F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3F7478C-F9E0-7A4F-8834-F8D52CDCF793}" type="slidenum">
              <a:rPr lang="fr-FR" altLang="fr-FR" sz="1200"/>
              <a:pPr/>
              <a:t>1</a:t>
            </a:fld>
            <a:endParaRPr lang="fr-FR" altLang="fr-FR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84336310-7E31-F36A-3EF7-36A2323BD1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FEF0CAA-0EC4-C8EA-BCDB-7A2A44B92D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 dirty="0">
              <a:latin typeface="Arial" panose="020B0604020202020204" pitchFamily="34" charset="0"/>
            </a:endParaRPr>
          </a:p>
          <a:p>
            <a:endParaRPr lang="fr-FR" altLang="fr-F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ce réservé de l'image des diapositives 1">
            <a:extLst>
              <a:ext uri="{FF2B5EF4-FFF2-40B4-BE49-F238E27FC236}">
                <a16:creationId xmlns:a16="http://schemas.microsoft.com/office/drawing/2014/main" id="{8CCC1425-9DEE-5BA8-6A8A-F37D22708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Espace réservé des commentaires 2">
            <a:extLst>
              <a:ext uri="{FF2B5EF4-FFF2-40B4-BE49-F238E27FC236}">
                <a16:creationId xmlns:a16="http://schemas.microsoft.com/office/drawing/2014/main" id="{8B7ECF96-A6B8-B15C-2E65-48625FF50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Espace réservé du numéro de diapositive 3">
            <a:extLst>
              <a:ext uri="{FF2B5EF4-FFF2-40B4-BE49-F238E27FC236}">
                <a16:creationId xmlns:a16="http://schemas.microsoft.com/office/drawing/2014/main" id="{BC49CDC6-6AE2-650D-740A-2186E6656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6F00C01-E658-324E-9CCD-929A0BCF0803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ce réservé de l'image des diapositives 1">
            <a:extLst>
              <a:ext uri="{FF2B5EF4-FFF2-40B4-BE49-F238E27FC236}">
                <a16:creationId xmlns:a16="http://schemas.microsoft.com/office/drawing/2014/main" id="{90A3C29E-87B7-E93A-A672-34BAE9C4A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Espace réservé des commentaires 2">
            <a:extLst>
              <a:ext uri="{FF2B5EF4-FFF2-40B4-BE49-F238E27FC236}">
                <a16:creationId xmlns:a16="http://schemas.microsoft.com/office/drawing/2014/main" id="{75EFA0F3-3FD4-55FE-8853-BD37D48C8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Espace réservé du numéro de diapositive 3">
            <a:extLst>
              <a:ext uri="{FF2B5EF4-FFF2-40B4-BE49-F238E27FC236}">
                <a16:creationId xmlns:a16="http://schemas.microsoft.com/office/drawing/2014/main" id="{70D34948-1DD1-1774-1DB5-277ADF379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B70BCC-1484-E045-8A43-CB42042BD51B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474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ce réservé de l'image des diapositives 1">
            <a:extLst>
              <a:ext uri="{FF2B5EF4-FFF2-40B4-BE49-F238E27FC236}">
                <a16:creationId xmlns:a16="http://schemas.microsoft.com/office/drawing/2014/main" id="{A9FFEE22-3F40-D4F6-4579-81148FCCFF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Espace réservé des commentaires 2">
            <a:extLst>
              <a:ext uri="{FF2B5EF4-FFF2-40B4-BE49-F238E27FC236}">
                <a16:creationId xmlns:a16="http://schemas.microsoft.com/office/drawing/2014/main" id="{3529DC63-DF00-890E-10A4-38C1EF487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GE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morris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/HEDL :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calorimetric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measurements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GE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morris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BWR: 3.4-&gt;4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enrichment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,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burnup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15-47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MWd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/kg, 2-11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years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of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cooling</a:t>
            </a: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  <a:p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GE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morris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PWR: 1.1-2.5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enrichment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,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burnup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27-39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MWd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/kg, 3-8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years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of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cooling</a:t>
            </a: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  <a:p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HEDL 2.5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enrichment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, 26-28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burnup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,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coolin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3-5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years</a:t>
            </a: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Symbol" pitchFamily="2" charset="2"/>
              <a:buChar char="Þ"/>
            </a:pP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PWR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measurements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only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till 8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years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!!!!</a:t>
            </a:r>
          </a:p>
          <a:p>
            <a:pPr marL="171450" indent="-171450">
              <a:buFont typeface="Symbol" pitchFamily="2" charset="2"/>
              <a:buChar char="Þ"/>
            </a:pP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Symbol" pitchFamily="2" charset="2"/>
              <a:buChar char="Þ"/>
            </a:pP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Be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careful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,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number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of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measurements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higher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than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number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of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assmeblies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(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several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measurements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time to time for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some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assemblies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at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different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cooling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time)</a:t>
            </a:r>
          </a:p>
          <a:p>
            <a:pPr marL="171450" indent="-171450">
              <a:buFont typeface="Symbol" pitchFamily="2" charset="2"/>
              <a:buChar char="Þ"/>
            </a:pP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Symbol" pitchFamily="2" charset="2"/>
              <a:buChar char="Þ"/>
            </a:pP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Symbol" pitchFamily="2" charset="2"/>
              <a:buChar char="Þ"/>
            </a:pP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Merci </a:t>
            </a:r>
            <a:r>
              <a:rPr lang="fr-FR" altLang="fr-FR" dirty="0" err="1">
                <a:solidFill>
                  <a:srgbClr val="7EA900"/>
                </a:solidFill>
                <a:latin typeface="Arial" panose="020B0604020202020204" pitchFamily="34" charset="0"/>
              </a:rPr>
              <a:t>experiment</a:t>
            </a:r>
            <a:r>
              <a:rPr lang="fr-FR" altLang="fr-FR" dirty="0">
                <a:solidFill>
                  <a:srgbClr val="7EA900"/>
                </a:solidFill>
                <a:latin typeface="Arial" panose="020B0604020202020204" pitchFamily="34" charset="0"/>
              </a:rPr>
              <a:t> </a:t>
            </a:r>
            <a:r>
              <a:rPr lang="fr-FR" sz="1200" dirty="0"/>
              <a:t>@OSIRIS </a:t>
            </a:r>
            <a:r>
              <a:rPr lang="fr-FR" sz="1200" dirty="0" err="1"/>
              <a:t>reactor</a:t>
            </a:r>
            <a:r>
              <a:rPr lang="fr-FR" sz="1200" dirty="0"/>
              <a:t> UO</a:t>
            </a:r>
            <a:r>
              <a:rPr lang="fr-FR" sz="1200" baseline="-25000" dirty="0"/>
              <a:t>2</a:t>
            </a:r>
            <a:r>
              <a:rPr lang="fr-FR" sz="1200" dirty="0"/>
              <a:t> </a:t>
            </a:r>
            <a:r>
              <a:rPr lang="fr-FR" sz="1200" dirty="0" err="1"/>
              <a:t>rod</a:t>
            </a:r>
            <a:r>
              <a:rPr lang="fr-FR" sz="1200" dirty="0"/>
              <a:t>,  </a:t>
            </a:r>
            <a:r>
              <a:rPr lang="fr-FR" sz="1200" dirty="0" err="1"/>
              <a:t>cooling</a:t>
            </a:r>
            <a:r>
              <a:rPr lang="fr-FR" sz="1200" dirty="0"/>
              <a:t> time:0.02-43 </a:t>
            </a:r>
            <a:r>
              <a:rPr lang="fr-FR" sz="1200" dirty="0" err="1"/>
              <a:t>days</a:t>
            </a:r>
            <a:r>
              <a:rPr lang="fr-FR" sz="1200" dirty="0"/>
              <a:t>, but </a:t>
            </a:r>
            <a:r>
              <a:rPr lang="fr-FR" sz="1200" dirty="0" err="1"/>
              <a:t>cea</a:t>
            </a:r>
            <a:r>
              <a:rPr lang="fr-FR" sz="1200" dirty="0"/>
              <a:t>/</a:t>
            </a:r>
            <a:r>
              <a:rPr lang="fr-FR" sz="1200" dirty="0" err="1"/>
              <a:t>edf</a:t>
            </a:r>
            <a:r>
              <a:rPr lang="fr-FR" sz="1200" dirty="0"/>
              <a:t> </a:t>
            </a:r>
            <a:r>
              <a:rPr lang="fr-FR" sz="1200" dirty="0" err="1"/>
              <a:t>properties</a:t>
            </a:r>
            <a:r>
              <a:rPr lang="fr-FR" sz="1200" dirty="0"/>
              <a:t>, no </a:t>
            </a:r>
            <a:r>
              <a:rPr lang="fr-FR" sz="1200" dirty="0" err="1"/>
              <a:t>external</a:t>
            </a:r>
            <a:r>
              <a:rPr lang="fr-FR" sz="1200" dirty="0"/>
              <a:t> </a:t>
            </a:r>
            <a:r>
              <a:rPr lang="fr-FR" sz="1200" dirty="0" err="1"/>
              <a:t>access</a:t>
            </a:r>
            <a:r>
              <a:rPr lang="fr-FR" sz="1200" dirty="0"/>
              <a:t> possible </a:t>
            </a:r>
            <a:r>
              <a:rPr lang="fr-FR" sz="1200" dirty="0" err="1"/>
              <a:t>so</a:t>
            </a:r>
            <a:r>
              <a:rPr lang="fr-FR" sz="1200" dirty="0"/>
              <a:t> far</a:t>
            </a: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Espace réservé du numéro de diapositive 3">
            <a:extLst>
              <a:ext uri="{FF2B5EF4-FFF2-40B4-BE49-F238E27FC236}">
                <a16:creationId xmlns:a16="http://schemas.microsoft.com/office/drawing/2014/main" id="{D70DF425-E3B7-9B86-7D8A-A4397AB9C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A69E1A-0F67-C34D-A4ED-B86DE567E532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68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ce réservé de l'image des diapositives 1">
            <a:extLst>
              <a:ext uri="{FF2B5EF4-FFF2-40B4-BE49-F238E27FC236}">
                <a16:creationId xmlns:a16="http://schemas.microsoft.com/office/drawing/2014/main" id="{A9FFEE22-3F40-D4F6-4579-81148FCCFF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Espace réservé des commentaires 2">
            <a:extLst>
              <a:ext uri="{FF2B5EF4-FFF2-40B4-BE49-F238E27FC236}">
                <a16:creationId xmlns:a16="http://schemas.microsoft.com/office/drawing/2014/main" id="{3529DC63-DF00-890E-10A4-38C1EF487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Espace réservé du numéro de diapositive 3">
            <a:extLst>
              <a:ext uri="{FF2B5EF4-FFF2-40B4-BE49-F238E27FC236}">
                <a16:creationId xmlns:a16="http://schemas.microsoft.com/office/drawing/2014/main" id="{D70DF425-E3B7-9B86-7D8A-A4397AB9C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A69E1A-0F67-C34D-A4ED-B86DE567E532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362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ce réservé de l'image des diapositives 1">
            <a:extLst>
              <a:ext uri="{FF2B5EF4-FFF2-40B4-BE49-F238E27FC236}">
                <a16:creationId xmlns:a16="http://schemas.microsoft.com/office/drawing/2014/main" id="{A9FFEE22-3F40-D4F6-4579-81148FCCFF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Espace réservé des commentaires 2">
            <a:extLst>
              <a:ext uri="{FF2B5EF4-FFF2-40B4-BE49-F238E27FC236}">
                <a16:creationId xmlns:a16="http://schemas.microsoft.com/office/drawing/2014/main" id="{3529DC63-DF00-890E-10A4-38C1EF487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23555" name="Espace réservé du numéro de diapositive 3">
            <a:extLst>
              <a:ext uri="{FF2B5EF4-FFF2-40B4-BE49-F238E27FC236}">
                <a16:creationId xmlns:a16="http://schemas.microsoft.com/office/drawing/2014/main" id="{D70DF425-E3B7-9B86-7D8A-A4397AB9C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A69E1A-0F67-C34D-A4ED-B86DE567E532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26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Espace réservé de l'image des diapositives 1">
            <a:extLst>
              <a:ext uri="{FF2B5EF4-FFF2-40B4-BE49-F238E27FC236}">
                <a16:creationId xmlns:a16="http://schemas.microsoft.com/office/drawing/2014/main" id="{91348AE3-7B96-7DE7-A3C2-18F2E7A64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1986" name="Espace réservé des commentaires 2">
            <a:extLst>
              <a:ext uri="{FF2B5EF4-FFF2-40B4-BE49-F238E27FC236}">
                <a16:creationId xmlns:a16="http://schemas.microsoft.com/office/drawing/2014/main" id="{C8B897CC-F796-1D53-B61B-AAB6A60CB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dirty="0">
                <a:latin typeface="Arial" panose="020B0604020202020204" pitchFamily="34" charset="0"/>
              </a:rPr>
              <a:t>o John </a:t>
            </a:r>
            <a:r>
              <a:rPr lang="fr-FR" altLang="fr-FR" dirty="0" err="1">
                <a:latin typeface="Arial" panose="020B0604020202020204" pitchFamily="34" charset="0"/>
              </a:rPr>
              <a:t>Milton's</a:t>
            </a:r>
            <a:r>
              <a:rPr lang="fr-FR" altLang="fr-FR" dirty="0"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latin typeface="Arial" panose="020B0604020202020204" pitchFamily="34" charset="0"/>
              </a:rPr>
              <a:t>Paradise</a:t>
            </a:r>
            <a:r>
              <a:rPr lang="fr-FR" altLang="fr-FR" dirty="0">
                <a:latin typeface="Arial" panose="020B0604020202020204" pitchFamily="34" charset="0"/>
              </a:rPr>
              <a:t> </a:t>
            </a:r>
            <a:r>
              <a:rPr lang="fr-FR" altLang="fr-FR" dirty="0" err="1">
                <a:latin typeface="Arial" panose="020B0604020202020204" pitchFamily="34" charset="0"/>
              </a:rPr>
              <a:t>Lost</a:t>
            </a:r>
            <a:r>
              <a:rPr lang="fr-FR" altLang="fr-FR" dirty="0">
                <a:latin typeface="Arial" panose="020B0604020202020204" pitchFamily="34" charset="0"/>
              </a:rPr>
              <a:t>.</a:t>
            </a:r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Espace réservé du numéro de diapositive 3">
            <a:extLst>
              <a:ext uri="{FF2B5EF4-FFF2-40B4-BE49-F238E27FC236}">
                <a16:creationId xmlns:a16="http://schemas.microsoft.com/office/drawing/2014/main" id="{16461CB1-D0C6-4CD4-C888-27EC91B77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FC1B0CF-BF14-514E-8952-2502999DEE00}" type="slidenum">
              <a:rPr lang="fr-FR" altLang="fr-FR" sz="1200">
                <a:solidFill>
                  <a:srgbClr val="000000"/>
                </a:solidFill>
              </a:rPr>
              <a:pPr/>
              <a:t>7</a:t>
            </a:fld>
            <a:endParaRPr lang="fr-FR" alt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e l'image des diapositives 1">
            <a:extLst>
              <a:ext uri="{FF2B5EF4-FFF2-40B4-BE49-F238E27FC236}">
                <a16:creationId xmlns:a16="http://schemas.microsoft.com/office/drawing/2014/main" id="{2FE85CAE-9C92-495C-E8E4-7DF5836214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Espace réservé des commentaires 2">
            <a:extLst>
              <a:ext uri="{FF2B5EF4-FFF2-40B4-BE49-F238E27FC236}">
                <a16:creationId xmlns:a16="http://schemas.microsoft.com/office/drawing/2014/main" id="{20423B31-2A7F-2F20-04EB-C3709B746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35843" name="Espace réservé du numéro de diapositive 3">
            <a:extLst>
              <a:ext uri="{FF2B5EF4-FFF2-40B4-BE49-F238E27FC236}">
                <a16:creationId xmlns:a16="http://schemas.microsoft.com/office/drawing/2014/main" id="{263B4ADD-54C5-45E2-8538-970E8A0FC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A6B38B-5C88-754B-84D1-6F4512608E2B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11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13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e l'image des diapositives 1">
            <a:extLst>
              <a:ext uri="{FF2B5EF4-FFF2-40B4-BE49-F238E27FC236}">
                <a16:creationId xmlns:a16="http://schemas.microsoft.com/office/drawing/2014/main" id="{2FE85CAE-9C92-495C-E8E4-7DF5836214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Espace réservé des commentaires 2">
            <a:extLst>
              <a:ext uri="{FF2B5EF4-FFF2-40B4-BE49-F238E27FC236}">
                <a16:creationId xmlns:a16="http://schemas.microsoft.com/office/drawing/2014/main" id="{20423B31-2A7F-2F20-04EB-C3709B746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solidFill>
                <a:srgbClr val="7EA900"/>
              </a:solidFill>
              <a:latin typeface="Arial" panose="020B0604020202020204" pitchFamily="34" charset="0"/>
            </a:endParaRPr>
          </a:p>
        </p:txBody>
      </p:sp>
      <p:sp>
        <p:nvSpPr>
          <p:cNvPr id="35843" name="Espace réservé du numéro de diapositive 3">
            <a:extLst>
              <a:ext uri="{FF2B5EF4-FFF2-40B4-BE49-F238E27FC236}">
                <a16:creationId xmlns:a16="http://schemas.microsoft.com/office/drawing/2014/main" id="{263B4ADD-54C5-45E2-8538-970E8A0FC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A6B38B-5C88-754B-84D1-6F4512608E2B}" type="slidenum">
              <a:rPr lang="fr-FR" altLang="fr-FR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29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44286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6946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78064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3101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07868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52633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5748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07678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BAC802-D875-264C-A312-6C58D4CB68E0}" type="slidenum">
              <a:rPr lang="fr-FR" altLang="fr-FR" smtClean="0"/>
              <a:pPr>
                <a:defRPr/>
              </a:pPr>
              <a:t>21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0461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35"/>
            <a:ext cx="84201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529" indent="0" algn="ctr">
              <a:buNone/>
              <a:defRPr/>
            </a:lvl2pPr>
            <a:lvl3pPr marL="913057" indent="0" algn="ctr">
              <a:buNone/>
              <a:defRPr/>
            </a:lvl3pPr>
            <a:lvl4pPr marL="1369584" indent="0" algn="ctr">
              <a:buNone/>
              <a:defRPr/>
            </a:lvl4pPr>
            <a:lvl5pPr marL="1826112" indent="0" algn="ctr">
              <a:buNone/>
              <a:defRPr/>
            </a:lvl5pPr>
            <a:lvl6pPr marL="2282643" indent="0" algn="ctr">
              <a:buNone/>
              <a:defRPr/>
            </a:lvl6pPr>
            <a:lvl7pPr marL="2739170" indent="0" algn="ctr">
              <a:buNone/>
              <a:defRPr/>
            </a:lvl7pPr>
            <a:lvl8pPr marL="3195698" indent="0" algn="ctr">
              <a:buNone/>
              <a:defRPr/>
            </a:lvl8pPr>
            <a:lvl9pPr marL="3652226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30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52FB6B8-C6B6-1DEC-C0B6-9FF7093F60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8742978-6326-3F92-00DC-319EC086F1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D5A56C45-F972-9BF3-96D2-B7CFFB927EE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94C8F40-CC8E-353B-FB18-6638BE9A908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FFD7ABAB-6800-DDB8-CC33-C145CBBBCE7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BFF1A70C-509C-2C7F-FE49-922B3693908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6665967-33EB-3C43-9492-99E576D667F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FCB6C681-508D-D745-8B6C-92C8B3607B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263749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36212B-B220-A9D0-8921-04C0F831E6E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6AB0EDB-7B8A-0F19-4EA4-64E2E95CD2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333E63E6-2475-D221-FC36-DA46092093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CEBA28A-EDFE-40C6-9495-BE506FB0A6D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BCF4C371-7768-C3BE-5062-3B95AA6392B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42" y="440691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42" y="290672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529" indent="0">
              <a:buNone/>
              <a:defRPr sz="1800"/>
            </a:lvl2pPr>
            <a:lvl3pPr marL="913057" indent="0">
              <a:buNone/>
              <a:defRPr sz="1600"/>
            </a:lvl3pPr>
            <a:lvl4pPr marL="1369584" indent="0">
              <a:buNone/>
              <a:defRPr sz="1400"/>
            </a:lvl4pPr>
            <a:lvl5pPr marL="1826112" indent="0">
              <a:buNone/>
              <a:defRPr sz="1400"/>
            </a:lvl5pPr>
            <a:lvl6pPr marL="2282643" indent="0">
              <a:buNone/>
              <a:defRPr sz="1400"/>
            </a:lvl6pPr>
            <a:lvl7pPr marL="2739170" indent="0">
              <a:buNone/>
              <a:defRPr sz="1400"/>
            </a:lvl7pPr>
            <a:lvl8pPr marL="3195698" indent="0">
              <a:buNone/>
              <a:defRPr sz="1400"/>
            </a:lvl8pPr>
            <a:lvl9pPr marL="3652226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8F48323-8F7F-565E-4900-9C89DAB09E3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BCE7A32-F5B3-554D-8ACB-6E3A0EC50FA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8A5D4B9-C238-2EBF-A5BE-0FE77380E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204150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E718BBEF-BAD4-1F53-008B-AF177FED4E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02CC936-9722-1CE1-7D45-D21D6B1C46D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926929F8-EF2E-F550-8951-2BB4F0DD9D4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F307D4-0B4D-174F-4F85-72C6ED7C3C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DD2A8094-CE4B-E61C-CE79-19FD8F6F38F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3717" y="1125538"/>
            <a:ext cx="4383087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3" y="1125538"/>
            <a:ext cx="4383088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C357B42D-648D-3344-5D64-31637C854DB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AE718D-F7D9-9D4A-91CE-1875739171E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B406700-8806-73ED-98E4-3DD4998B77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51135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077C1F6-99A9-4666-E786-25A83C22AE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FBABA52-DD1E-CAD1-D35C-A522766067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DDF807EA-FC06-9A3B-B4C9-74B4FF76ACB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08248E43-8E39-E3CD-E537-A39D3C5BB95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0B5BA705-0A5C-A963-C5C8-92A1F636FBF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29" indent="0">
              <a:buNone/>
              <a:defRPr sz="2000" b="1"/>
            </a:lvl2pPr>
            <a:lvl3pPr marL="913057" indent="0">
              <a:buNone/>
              <a:defRPr sz="1800" b="1"/>
            </a:lvl3pPr>
            <a:lvl4pPr marL="1369584" indent="0">
              <a:buNone/>
              <a:defRPr sz="1600" b="1"/>
            </a:lvl4pPr>
            <a:lvl5pPr marL="1826112" indent="0">
              <a:buNone/>
              <a:defRPr sz="1600" b="1"/>
            </a:lvl5pPr>
            <a:lvl6pPr marL="2282643" indent="0">
              <a:buNone/>
              <a:defRPr sz="1600" b="1"/>
            </a:lvl6pPr>
            <a:lvl7pPr marL="2739170" indent="0">
              <a:buNone/>
              <a:defRPr sz="1600" b="1"/>
            </a:lvl7pPr>
            <a:lvl8pPr marL="3195698" indent="0">
              <a:buNone/>
              <a:defRPr sz="1600" b="1"/>
            </a:lvl8pPr>
            <a:lvl9pPr marL="3652226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86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29" indent="0">
              <a:buNone/>
              <a:defRPr sz="2000" b="1"/>
            </a:lvl2pPr>
            <a:lvl3pPr marL="913057" indent="0">
              <a:buNone/>
              <a:defRPr sz="1800" b="1"/>
            </a:lvl3pPr>
            <a:lvl4pPr marL="1369584" indent="0">
              <a:buNone/>
              <a:defRPr sz="1600" b="1"/>
            </a:lvl4pPr>
            <a:lvl5pPr marL="1826112" indent="0">
              <a:buNone/>
              <a:defRPr sz="1600" b="1"/>
            </a:lvl5pPr>
            <a:lvl6pPr marL="2282643" indent="0">
              <a:buNone/>
              <a:defRPr sz="1600" b="1"/>
            </a:lvl6pPr>
            <a:lvl7pPr marL="2739170" indent="0">
              <a:buNone/>
              <a:defRPr sz="1600" b="1"/>
            </a:lvl7pPr>
            <a:lvl8pPr marL="3195698" indent="0">
              <a:buNone/>
              <a:defRPr sz="1600" b="1"/>
            </a:lvl8pPr>
            <a:lvl9pPr marL="3652226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86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F0F42851-EC67-1D6D-7583-EDC72D57C8B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54A3DD-3E6C-C844-AFD7-4C3A985184B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A3D3FF13-307F-C376-9ABB-F516388758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333760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C2B826-5FED-AD7C-F96D-AB8BDE0692C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285E76-85A9-B1C7-E415-D15F001CC71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269CDD6-8090-9EC2-B5C1-F72FBED143D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6D8F837-DFB9-B352-7A89-7339ED0FE0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4380F1D2-5DF7-57E3-4B90-C7189BF04EB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3C162970-9AD0-C946-448F-F2E65852F94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3FB265-4BF7-824C-BF60-1A490784C8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112D434-2B9C-DCDB-D4AA-D4467F27CD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277520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17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28904E2-AE96-32E7-6926-E5078AE2DC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AD9F274-6DA1-94A9-3CA0-015A537051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3CD69EDB-3D15-FC3B-97FD-AADCA5FC495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F856A-F200-B3BE-5F3D-AC652A0E04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35FC7C98-C32C-41B2-6FC4-C5D8ABFA412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9" y="273069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8" y="143511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529" indent="0">
              <a:buNone/>
              <a:defRPr sz="1200"/>
            </a:lvl2pPr>
            <a:lvl3pPr marL="913057" indent="0">
              <a:buNone/>
              <a:defRPr sz="1000"/>
            </a:lvl3pPr>
            <a:lvl4pPr marL="1369584" indent="0">
              <a:buNone/>
              <a:defRPr sz="900"/>
            </a:lvl4pPr>
            <a:lvl5pPr marL="1826112" indent="0">
              <a:buNone/>
              <a:defRPr sz="900"/>
            </a:lvl5pPr>
            <a:lvl6pPr marL="2282643" indent="0">
              <a:buNone/>
              <a:defRPr sz="900"/>
            </a:lvl6pPr>
            <a:lvl7pPr marL="2739170" indent="0">
              <a:buNone/>
              <a:defRPr sz="900"/>
            </a:lvl7pPr>
            <a:lvl8pPr marL="3195698" indent="0">
              <a:buNone/>
              <a:defRPr sz="900"/>
            </a:lvl8pPr>
            <a:lvl9pPr marL="3652226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0F2035C8-60FF-7A29-59DC-718BB8E7811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0FC9EE1-8DC4-2144-9A43-380D7E501DA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A9D1B70-8279-0598-36EC-6593E5D971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20436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C8DE1CC2-F11F-FA36-58A6-702A9EF8D0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6DA7770-37B5-348B-9BCE-284B28F1DF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94D569C2-E4E2-BA62-A47E-012C9321BF9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72181C-D755-211A-4807-9DEE590BF7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5BFA2A38-087A-0B13-F56D-7FAE7ABE294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529" indent="0">
              <a:buNone/>
              <a:defRPr sz="2800"/>
            </a:lvl2pPr>
            <a:lvl3pPr marL="913057" indent="0">
              <a:buNone/>
              <a:defRPr sz="2400"/>
            </a:lvl3pPr>
            <a:lvl4pPr marL="1369584" indent="0">
              <a:buNone/>
              <a:defRPr sz="2000"/>
            </a:lvl4pPr>
            <a:lvl5pPr marL="1826112" indent="0">
              <a:buNone/>
              <a:defRPr sz="2000"/>
            </a:lvl5pPr>
            <a:lvl6pPr marL="2282643" indent="0">
              <a:buNone/>
              <a:defRPr sz="2000"/>
            </a:lvl6pPr>
            <a:lvl7pPr marL="2739170" indent="0">
              <a:buNone/>
              <a:defRPr sz="2000"/>
            </a:lvl7pPr>
            <a:lvl8pPr marL="3195698" indent="0">
              <a:buNone/>
              <a:defRPr sz="2000"/>
            </a:lvl8pPr>
            <a:lvl9pPr marL="3652226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529" indent="0">
              <a:buNone/>
              <a:defRPr sz="1200"/>
            </a:lvl2pPr>
            <a:lvl3pPr marL="913057" indent="0">
              <a:buNone/>
              <a:defRPr sz="1000"/>
            </a:lvl3pPr>
            <a:lvl4pPr marL="1369584" indent="0">
              <a:buNone/>
              <a:defRPr sz="900"/>
            </a:lvl4pPr>
            <a:lvl5pPr marL="1826112" indent="0">
              <a:buNone/>
              <a:defRPr sz="900"/>
            </a:lvl5pPr>
            <a:lvl6pPr marL="2282643" indent="0">
              <a:buNone/>
              <a:defRPr sz="900"/>
            </a:lvl6pPr>
            <a:lvl7pPr marL="2739170" indent="0">
              <a:buNone/>
              <a:defRPr sz="900"/>
            </a:lvl7pPr>
            <a:lvl8pPr marL="3195698" indent="0">
              <a:buNone/>
              <a:defRPr sz="900"/>
            </a:lvl8pPr>
            <a:lvl9pPr marL="3652226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3E2854D2-1148-D5FC-FBA3-D00F5920D0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6E0001-6050-3F47-8C38-4B65875D274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E42334AF-7F20-4621-1CD3-A90E5964BD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301032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39AFBCA-9700-73C0-D118-1D1C8FD894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7AEEAC6-6AC6-B8E8-22BD-294ECD4178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090ACE45-86CD-5B1A-9663-716B91B2AA6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5155787-C72B-E09F-2BEB-53A7A956ED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2F3913FC-19AF-E425-927C-FB983DD64BA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FE3F2435-23CE-5D73-F079-C3AB98C1979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DF6F052-CEAB-C54B-B63E-6083CAFB98A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FF92AD9-BCDA-64AD-72AA-99CB4BB81B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126599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D69CDA-857A-8333-BA52-A50EEF7487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72ACA69-DF39-1279-F921-F47C675C3C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77013"/>
            <a:ext cx="9906000" cy="17938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00858C4E-1A16-AFB4-EB21-8E1633E35B7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648450"/>
            <a:ext cx="9906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C1337D-206B-566D-5EE5-0150986DF2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40513"/>
            <a:ext cx="9906000" cy="179387"/>
          </a:xfrm>
          <a:prstGeom prst="rect">
            <a:avLst/>
          </a:prstGeom>
          <a:solidFill>
            <a:srgbClr val="0000FF">
              <a:alpha val="25098"/>
            </a:srgbClr>
          </a:solidFill>
          <a:ln>
            <a:noFill/>
          </a:ln>
        </p:spPr>
        <p:txBody>
          <a:bodyPr wrap="none" lIns="91305" tIns="45654" rIns="91305" bIns="45654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A6DE3C0C-3D19-E129-D515-ACC9ABDC514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3438" y="115895"/>
            <a:ext cx="2228850" cy="6049962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3713" y="115895"/>
            <a:ext cx="6537325" cy="6049962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32670819-DDD6-96DC-06C0-85DDADD0B1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2250" y="6327775"/>
            <a:ext cx="2063750" cy="2333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6488593-6933-C24D-B4A7-B94DFED2BBE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8AE9161-C065-4018-ACD1-D4562343C9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1190625" y="6508750"/>
            <a:ext cx="3744913" cy="287338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defRPr>
            </a:lvl1pPr>
          </a:lstStyle>
          <a:p>
            <a:pPr>
              <a:defRPr/>
            </a:pPr>
            <a:r>
              <a:rPr lang="fr-FR"/>
              <a:t>M. Fallot</a:t>
            </a:r>
          </a:p>
        </p:txBody>
      </p:sp>
    </p:spTree>
    <p:extLst>
      <p:ext uri="{BB962C8B-B14F-4D97-AF65-F5344CB8AC3E}">
        <p14:creationId xmlns:p14="http://schemas.microsoft.com/office/powerpoint/2010/main" val="27161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B697C1-DD9C-7ED8-9575-4136EB2C9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6207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6229" tIns="43115" rIns="86229" bIns="43115" anchor="ctr"/>
          <a:lstStyle>
            <a:lvl1pPr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620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fr-FR" sz="1700">
              <a:solidFill>
                <a:srgbClr val="000000"/>
              </a:solidFill>
            </a:endParaRPr>
          </a:p>
        </p:txBody>
      </p:sp>
      <p:sp>
        <p:nvSpPr>
          <p:cNvPr id="1027" name="Rectangle 5">
            <a:extLst>
              <a:ext uri="{FF2B5EF4-FFF2-40B4-BE49-F238E27FC236}">
                <a16:creationId xmlns:a16="http://schemas.microsoft.com/office/drawing/2014/main" id="{91780A96-E413-CBC2-F664-3BBD8011B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3713" y="1125538"/>
            <a:ext cx="89185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229" tIns="43115" rIns="86229" bIns="431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Line 8">
            <a:extLst>
              <a:ext uri="{FF2B5EF4-FFF2-40B4-BE49-F238E27FC236}">
                <a16:creationId xmlns:a16="http://schemas.microsoft.com/office/drawing/2014/main" id="{89E56A8F-52A6-A7D3-91E9-29D7602FE56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0713"/>
            <a:ext cx="9906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05" tIns="45654" rIns="91305" bIns="45654"/>
          <a:lstStyle/>
          <a:p>
            <a:endParaRPr lang="fr-FR"/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1E68EFF6-47A5-4FEF-832E-A8093BAE6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3713" y="115888"/>
            <a:ext cx="89185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229" tIns="43115" rIns="86229" bIns="431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5563" r:id="rId1"/>
    <p:sldLayoutId id="2147495564" r:id="rId2"/>
    <p:sldLayoutId id="2147495565" r:id="rId3"/>
    <p:sldLayoutId id="2147495566" r:id="rId4"/>
    <p:sldLayoutId id="2147495567" r:id="rId5"/>
    <p:sldLayoutId id="2147495568" r:id="rId6"/>
    <p:sldLayoutId id="2147495569" r:id="rId7"/>
    <p:sldLayoutId id="2147495570" r:id="rId8"/>
    <p:sldLayoutId id="2147495571" r:id="rId9"/>
    <p:sldLayoutId id="2147495572" r:id="rId10"/>
    <p:sldLayoutId id="2147495573" r:id="rId11"/>
  </p:sldLayoutIdLst>
  <p:hf hdr="0" dt="0"/>
  <p:txStyles>
    <p:titleStyle>
      <a:lvl1pPr algn="ctr" defTabSz="857250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+mj-lt"/>
          <a:ea typeface="ＭＳ Ｐゴシック" panose="020B0600070205080204" pitchFamily="34" charset="-128"/>
          <a:cs typeface="MS PGothic" pitchFamily="34" charset="-128"/>
        </a:defRPr>
      </a:lvl1pPr>
      <a:lvl2pPr algn="ctr" defTabSz="857250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panose="020B0600070205080204" pitchFamily="34" charset="-128"/>
          <a:cs typeface="MS PGothic" pitchFamily="34" charset="-128"/>
        </a:defRPr>
      </a:lvl2pPr>
      <a:lvl3pPr algn="ctr" defTabSz="857250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panose="020B0600070205080204" pitchFamily="34" charset="-128"/>
          <a:cs typeface="MS PGothic" pitchFamily="34" charset="-128"/>
        </a:defRPr>
      </a:lvl3pPr>
      <a:lvl4pPr algn="ctr" defTabSz="857250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panose="020B0600070205080204" pitchFamily="34" charset="-128"/>
          <a:cs typeface="MS PGothic" pitchFamily="34" charset="-128"/>
        </a:defRPr>
      </a:lvl4pPr>
      <a:lvl5pPr algn="ctr" defTabSz="857250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panose="020B0600070205080204" pitchFamily="34" charset="-128"/>
          <a:cs typeface="MS PGothic" pitchFamily="34" charset="-128"/>
        </a:defRPr>
      </a:lvl5pPr>
      <a:lvl6pPr marL="456529" algn="ctr" defTabSz="862331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charset="0"/>
        </a:defRPr>
      </a:lvl6pPr>
      <a:lvl7pPr marL="913057" algn="ctr" defTabSz="862331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charset="0"/>
        </a:defRPr>
      </a:lvl7pPr>
      <a:lvl8pPr marL="1369584" algn="ctr" defTabSz="862331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charset="0"/>
        </a:defRPr>
      </a:lvl8pPr>
      <a:lvl9pPr marL="1826112" algn="ctr" defTabSz="862331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317500" indent="-317500" algn="l" defTabSz="857250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1900">
          <a:solidFill>
            <a:schemeClr val="tx1"/>
          </a:solidFill>
          <a:latin typeface="+mn-lt"/>
          <a:ea typeface="ＭＳ Ｐゴシック" panose="020B0600070205080204" pitchFamily="34" charset="-128"/>
          <a:cs typeface="MS PGothic" pitchFamily="34" charset="-128"/>
        </a:defRPr>
      </a:lvl1pPr>
      <a:lvl2pPr marL="695325" indent="-263525" algn="l" defTabSz="85725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1700">
          <a:solidFill>
            <a:schemeClr val="tx1"/>
          </a:solidFill>
          <a:latin typeface="+mn-lt"/>
          <a:ea typeface="+mn-ea"/>
          <a:cs typeface="ＭＳ Ｐゴシック" pitchFamily="1" charset="-128"/>
        </a:defRPr>
      </a:lvl2pPr>
      <a:lvl3pPr marL="1073150" indent="-209550" algn="l" defTabSz="85725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</a:defRPr>
      </a:lvl3pPr>
      <a:lvl4pPr marL="1504950" indent="-211138" algn="l" defTabSz="857250" rtl="0" eaLnBrk="0" fontAlgn="base" hangingPunct="0">
        <a:spcBef>
          <a:spcPct val="2000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  <a:ea typeface="+mn-ea"/>
        </a:defRPr>
      </a:lvl4pPr>
      <a:lvl5pPr marL="1936750" indent="-209550" algn="l" defTabSz="857250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</a:defRPr>
      </a:lvl5pPr>
      <a:lvl6pPr marL="2396774" indent="-215585" algn="l" defTabSz="862331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</a:defRPr>
      </a:lvl6pPr>
      <a:lvl7pPr marL="2853301" indent="-215585" algn="l" defTabSz="862331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</a:defRPr>
      </a:lvl7pPr>
      <a:lvl8pPr marL="3309829" indent="-215585" algn="l" defTabSz="862331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</a:defRPr>
      </a:lvl8pPr>
      <a:lvl9pPr marL="3766357" indent="-215585" algn="l" defTabSz="862331" rtl="0" fontAlgn="base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29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057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584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112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643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170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698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226" algn="l" defTabSz="45652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à coins arrondis 2">
            <a:extLst>
              <a:ext uri="{FF2B5EF4-FFF2-40B4-BE49-F238E27FC236}">
                <a16:creationId xmlns:a16="http://schemas.microsoft.com/office/drawing/2014/main" id="{DC331B7E-D696-AF2B-3380-EFB992525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96" y="1237616"/>
            <a:ext cx="8327136" cy="1250522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fr-FR" altLang="fr-FR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89" name="Text Box 163">
            <a:extLst>
              <a:ext uri="{FF2B5EF4-FFF2-40B4-BE49-F238E27FC236}">
                <a16:creationId xmlns:a16="http://schemas.microsoft.com/office/drawing/2014/main" id="{2D7B035A-0E24-0F2E-789D-DBC633049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758" y="1519619"/>
            <a:ext cx="7333805" cy="83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65" tIns="45684" rIns="91365" bIns="4568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New fission-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product</a:t>
            </a:r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decay</a:t>
            </a:r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 data 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measurements</a:t>
            </a:r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 to 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improve</a:t>
            </a:r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decay</a:t>
            </a:r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heat</a:t>
            </a:r>
            <a:r>
              <a:rPr lang="fr-FR" altLang="fr-F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altLang="fr-FR" b="1" dirty="0" err="1">
                <a:solidFill>
                  <a:schemeClr val="accent2">
                    <a:lumMod val="75000"/>
                  </a:schemeClr>
                </a:solidFill>
              </a:rPr>
              <a:t>calculations</a:t>
            </a:r>
            <a:endParaRPr lang="fr-FR" alt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90" name="ZoneTexte 9">
            <a:extLst>
              <a:ext uri="{FF2B5EF4-FFF2-40B4-BE49-F238E27FC236}">
                <a16:creationId xmlns:a16="http://schemas.microsoft.com/office/drawing/2014/main" id="{0D246A5B-CACE-F847-4EE1-3217559E0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561" y="3366489"/>
            <a:ext cx="7258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fr-FR" b="1" i="1" dirty="0">
                <a:solidFill>
                  <a:schemeClr val="accent2">
                    <a:lumMod val="75000"/>
                  </a:schemeClr>
                </a:solidFill>
              </a:rPr>
              <a:t>Lydie.Giot@subatech.in2p3.fr</a:t>
            </a:r>
            <a:endParaRPr lang="fr-FR" altLang="fr-FR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91" name="ZoneTexte 9">
            <a:extLst>
              <a:ext uri="{FF2B5EF4-FFF2-40B4-BE49-F238E27FC236}">
                <a16:creationId xmlns:a16="http://schemas.microsoft.com/office/drawing/2014/main" id="{06435410-BCE8-18E3-AA80-76780467E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6" y="3919546"/>
            <a:ext cx="94249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fr-FR" b="1" i="1" dirty="0">
                <a:solidFill>
                  <a:schemeClr val="accent2">
                    <a:lumMod val="75000"/>
                  </a:schemeClr>
                </a:solidFill>
              </a:rPr>
              <a:t>SUBATECH, </a:t>
            </a:r>
          </a:p>
          <a:p>
            <a:pPr algn="ctr" eaLnBrk="1" hangingPunct="1"/>
            <a:r>
              <a:rPr lang="en-GB" altLang="fr-FR" b="1" i="1" dirty="0">
                <a:solidFill>
                  <a:schemeClr val="accent2">
                    <a:lumMod val="75000"/>
                  </a:schemeClr>
                </a:solidFill>
              </a:rPr>
              <a:t>CNRS-IN2P3, France</a:t>
            </a:r>
            <a:endParaRPr lang="fr-FR" altLang="fr-FR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ZoneTexte 9">
            <a:extLst>
              <a:ext uri="{FF2B5EF4-FFF2-40B4-BE49-F238E27FC236}">
                <a16:creationId xmlns:a16="http://schemas.microsoft.com/office/drawing/2014/main" id="{FADE3660-2A99-923D-3424-117056571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98" y="5620384"/>
            <a:ext cx="87689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fr-FR" sz="1400" b="1" i="1" dirty="0">
                <a:solidFill>
                  <a:schemeClr val="accent2">
                    <a:lumMod val="75000"/>
                  </a:schemeClr>
                </a:solidFill>
              </a:rPr>
              <a:t>In collaboration with the TAS Collaboration (IFIC-Valencia, Univ. of Surrey, </a:t>
            </a:r>
            <a:r>
              <a:rPr lang="en-GB" altLang="fr-FR" sz="1400" b="1" i="1" dirty="0" err="1">
                <a:solidFill>
                  <a:schemeClr val="accent2">
                    <a:lumMod val="75000"/>
                  </a:schemeClr>
                </a:solidFill>
              </a:rPr>
              <a:t>Subatech</a:t>
            </a:r>
            <a:r>
              <a:rPr lang="en-GB" altLang="fr-FR" sz="1400" b="1" i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endParaRPr lang="fr-FR" altLang="fr-FR" sz="1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oneTexte 9">
            <a:extLst>
              <a:ext uri="{FF2B5EF4-FFF2-40B4-BE49-F238E27FC236}">
                <a16:creationId xmlns:a16="http://schemas.microsoft.com/office/drawing/2014/main" id="{72E9C272-9FB2-4432-4FE6-570065FDC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98" y="6036118"/>
            <a:ext cx="99027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fr-FR" sz="1400" b="1" i="1" dirty="0">
                <a:solidFill>
                  <a:schemeClr val="accent2">
                    <a:lumMod val="75000"/>
                  </a:schemeClr>
                </a:solidFill>
              </a:rPr>
              <a:t>Part of this work is also included in an IAEA coordinated paper in preparation, submission foreseen this year</a:t>
            </a:r>
          </a:p>
          <a:p>
            <a:pPr eaLnBrk="1" hangingPunct="1"/>
            <a:r>
              <a:rPr lang="en-GB" altLang="fr-FR" sz="1400" b="1" i="1" dirty="0">
                <a:solidFill>
                  <a:schemeClr val="accent2">
                    <a:lumMod val="75000"/>
                  </a:schemeClr>
                </a:solidFill>
              </a:rPr>
              <a:t>Exchanges with P. </a:t>
            </a:r>
            <a:r>
              <a:rPr lang="en-GB" altLang="fr-FR" sz="1400" b="1" i="1" dirty="0" err="1">
                <a:solidFill>
                  <a:schemeClr val="accent2">
                    <a:lumMod val="75000"/>
                  </a:schemeClr>
                </a:solidFill>
              </a:rPr>
              <a:t>Dimitriou</a:t>
            </a:r>
            <a:r>
              <a:rPr lang="en-GB" altLang="fr-FR" sz="1400" b="1" i="1" dirty="0">
                <a:solidFill>
                  <a:schemeClr val="accent2">
                    <a:lumMod val="75000"/>
                  </a:schemeClr>
                </a:solidFill>
              </a:rPr>
              <a:t> and T. Yoshida are acknowledged</a:t>
            </a:r>
            <a:endParaRPr lang="fr-FR" altLang="fr-FR" sz="1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15C57B-7363-C210-BF65-708225A322A5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1" name="Rectangle 2">
            <a:extLst>
              <a:ext uri="{FF2B5EF4-FFF2-40B4-BE49-F238E27FC236}">
                <a16:creationId xmlns:a16="http://schemas.microsoft.com/office/drawing/2014/main" id="{875105C0-2F7C-FAFB-284F-EA6F95C62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Motivations on Decay Heat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788C3C26-3D87-5DE3-58AA-E7E0979438DD}"/>
              </a:ext>
            </a:extLst>
          </p:cNvPr>
          <p:cNvGraphicFramePr>
            <a:graphicFrameLocks noGrp="1"/>
          </p:cNvGraphicFramePr>
          <p:nvPr/>
        </p:nvGraphicFramePr>
        <p:xfrm>
          <a:off x="1879600" y="3319463"/>
          <a:ext cx="6197600" cy="3048019"/>
        </p:xfrm>
        <a:graphic>
          <a:graphicData uri="http://schemas.openxmlformats.org/drawingml/2006/table">
            <a:tbl>
              <a:tblPr/>
              <a:tblGrid>
                <a:gridCol w="3225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78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Nuclear stage impacted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Time of cooling 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Safety systems of cooling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0.1s to 8 days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96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Unloading of assemblies from core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5 to 25 days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Fuel transport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1 to 10 years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96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Reprocessing, vitrification, storage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4 to 3000 years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96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Storage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</a:rPr>
                        <a:t>50 to 300 000 years and more</a:t>
                      </a:r>
                    </a:p>
                  </a:txBody>
                  <a:tcPr marL="99046" marR="99046" marT="45667" marB="4566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10" name="Image 8">
            <a:extLst>
              <a:ext uri="{FF2B5EF4-FFF2-40B4-BE49-F238E27FC236}">
                <a16:creationId xmlns:a16="http://schemas.microsoft.com/office/drawing/2014/main" id="{DF797FA2-7ED6-B63A-DBB6-853BB9507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03" t="17267" r="2895" b="29138"/>
          <a:stretch>
            <a:fillRect/>
          </a:stretch>
        </p:blipFill>
        <p:spPr bwMode="auto">
          <a:xfrm>
            <a:off x="8242300" y="5053013"/>
            <a:ext cx="1524000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1" name="Image 9">
            <a:extLst>
              <a:ext uri="{FF2B5EF4-FFF2-40B4-BE49-F238E27FC236}">
                <a16:creationId xmlns:a16="http://schemas.microsoft.com/office/drawing/2014/main" id="{34A751DE-9EDB-AA5B-849A-96181E060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3946" r="75575" b="18584"/>
          <a:stretch>
            <a:fillRect/>
          </a:stretch>
        </p:blipFill>
        <p:spPr bwMode="auto">
          <a:xfrm>
            <a:off x="285750" y="3649663"/>
            <a:ext cx="139700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2" name="Image 10">
            <a:extLst>
              <a:ext uri="{FF2B5EF4-FFF2-40B4-BE49-F238E27FC236}">
                <a16:creationId xmlns:a16="http://schemas.microsoft.com/office/drawing/2014/main" id="{E3ED2C71-1EAD-7C7B-B2D3-44B896C64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4" t="12814" r="53799" b="34229"/>
          <a:stretch>
            <a:fillRect/>
          </a:stretch>
        </p:blipFill>
        <p:spPr bwMode="auto">
          <a:xfrm>
            <a:off x="217488" y="5033963"/>
            <a:ext cx="151447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3" name="Image 11">
            <a:extLst>
              <a:ext uri="{FF2B5EF4-FFF2-40B4-BE49-F238E27FC236}">
                <a16:creationId xmlns:a16="http://schemas.microsoft.com/office/drawing/2014/main" id="{49BE2B6A-98B3-3F61-7E4E-6330B8CC0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6" t="13203" r="26541" b="33206"/>
          <a:stretch>
            <a:fillRect/>
          </a:stretch>
        </p:blipFill>
        <p:spPr bwMode="auto">
          <a:xfrm>
            <a:off x="8258175" y="3660775"/>
            <a:ext cx="1520825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2E7A0FB8-C092-75F0-9CBB-6740300B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94" y="803910"/>
            <a:ext cx="9320212" cy="2247579"/>
          </a:xfrm>
          <a:prstGeom prst="rect">
            <a:avLst/>
          </a:prstGeom>
          <a:solidFill>
            <a:srgbClr val="00B0F0">
              <a:alpha val="37504"/>
            </a:srgbClr>
          </a:solidFill>
          <a:ln>
            <a:noFill/>
          </a:ln>
        </p:spPr>
        <p:txBody>
          <a:bodyPr/>
          <a:lstStyle>
            <a:lvl1pPr marL="179388" indent="-179388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en-US" altLang="fr-FR" sz="1800" b="1" dirty="0">
                <a:solidFill>
                  <a:srgbClr val="000000"/>
                </a:solidFill>
                <a:latin typeface="Trebuchet MS" panose="020B0703020202090204" pitchFamily="34" charset="0"/>
              </a:rPr>
              <a:t>Safety/Radiation protection</a:t>
            </a:r>
          </a:p>
          <a:p>
            <a:pPr>
              <a:lnSpc>
                <a:spcPct val="11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en-US" altLang="fr-FR" sz="1800" b="1" dirty="0">
                <a:solidFill>
                  <a:srgbClr val="000000"/>
                </a:solidFill>
                <a:latin typeface="Trebuchet MS" panose="020B0703020202090204" pitchFamily="34" charset="0"/>
              </a:rPr>
              <a:t>Economic interests for the complete cycle (Gen II, Gen III)</a:t>
            </a:r>
          </a:p>
          <a:p>
            <a:pPr>
              <a:lnSpc>
                <a:spcPct val="11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en-US" altLang="fr-FR" sz="1800" b="1" dirty="0">
                <a:solidFill>
                  <a:srgbClr val="000000"/>
                </a:solidFill>
                <a:latin typeface="Trebuchet MS" panose="020B0703020202090204" pitchFamily="34" charset="0"/>
              </a:rPr>
              <a:t>Key issue for new concepts: </a:t>
            </a:r>
            <a:r>
              <a:rPr lang="en-US" altLang="fr-FR" sz="1800" b="1" dirty="0">
                <a:latin typeface="Trebuchet MS" panose="020B0703020202090204" pitchFamily="34" charset="0"/>
              </a:rPr>
              <a:t>Gen IV, innovative reactor design, innovative fuels, most of the concepts with fast neutrons =&gt; not so many data, limited reactor operation feedback</a:t>
            </a:r>
          </a:p>
          <a:p>
            <a:pPr>
              <a:lnSpc>
                <a:spcPct val="110000"/>
              </a:lnSpc>
              <a:spcBef>
                <a:spcPct val="40000"/>
              </a:spcBef>
              <a:buFont typeface="Wingdings" pitchFamily="2" charset="2"/>
              <a:buChar char="§"/>
            </a:pPr>
            <a:r>
              <a:rPr lang="en-US" altLang="fr-FR" sz="1800" b="1" dirty="0">
                <a:solidFill>
                  <a:srgbClr val="000000"/>
                </a:solidFill>
                <a:latin typeface="Trebuchet MS" panose="020B0703020202090204" pitchFamily="34" charset="0"/>
              </a:rPr>
              <a:t>Important design parameter for a spent fuel repository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314FE-A824-10AE-9966-3163DB36B222}"/>
              </a:ext>
            </a:extLst>
          </p:cNvPr>
          <p:cNvSpPr/>
          <p:nvPr/>
        </p:nvSpPr>
        <p:spPr bwMode="auto">
          <a:xfrm>
            <a:off x="395416" y="1606378"/>
            <a:ext cx="8987481" cy="10214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noFill/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ZoneTexte 1">
            <a:extLst>
              <a:ext uri="{FF2B5EF4-FFF2-40B4-BE49-F238E27FC236}">
                <a16:creationId xmlns:a16="http://schemas.microsoft.com/office/drawing/2014/main" id="{01D3D2AD-8415-ACFA-8D4E-9D425D5ED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2303780"/>
            <a:ext cx="3949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-</a:t>
            </a:r>
            <a:r>
              <a:rPr lang="fr-FR" altLang="fr-FR" sz="2400"/>
              <a:t> </a:t>
            </a:r>
            <a:r>
              <a:rPr lang="fr-FR" altLang="fr-FR" sz="1800"/>
              <a:t>Large time range: 10</a:t>
            </a:r>
            <a:r>
              <a:rPr lang="fr-FR" altLang="fr-FR" sz="1800" baseline="30000"/>
              <a:t>-1</a:t>
            </a:r>
            <a:r>
              <a:rPr lang="fr-FR" altLang="fr-FR" sz="1800"/>
              <a:t> to 10</a:t>
            </a:r>
            <a:r>
              <a:rPr lang="fr-FR" altLang="fr-FR" sz="1800" baseline="30000"/>
              <a:t>6</a:t>
            </a:r>
            <a:r>
              <a:rPr lang="fr-FR" altLang="fr-FR" sz="1800"/>
              <a:t> years </a:t>
            </a:r>
          </a:p>
        </p:txBody>
      </p:sp>
      <p:sp>
        <p:nvSpPr>
          <p:cNvPr id="24580" name="ZoneTexte 1">
            <a:extLst>
              <a:ext uri="{FF2B5EF4-FFF2-40B4-BE49-F238E27FC236}">
                <a16:creationId xmlns:a16="http://schemas.microsoft.com/office/drawing/2014/main" id="{8A69FC2E-7BAC-BFFF-E688-213420B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3294380"/>
            <a:ext cx="1070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- Complex calculation (reactor modeling + depletion): quality of the code but also of the data !</a:t>
            </a:r>
          </a:p>
        </p:txBody>
      </p:sp>
      <p:sp>
        <p:nvSpPr>
          <p:cNvPr id="24581" name="ZoneTexte 1">
            <a:extLst>
              <a:ext uri="{FF2B5EF4-FFF2-40B4-BE49-F238E27FC236}">
                <a16:creationId xmlns:a16="http://schemas.microsoft.com/office/drawing/2014/main" id="{F2065278-580B-7CB5-8D5F-FB7BAC265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3675380"/>
            <a:ext cx="831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- </a:t>
            </a:r>
            <a:r>
              <a:rPr lang="fr-FR" altLang="fr-FR" sz="1800" b="1">
                <a:solidFill>
                  <a:srgbClr val="8000FF"/>
                </a:solidFill>
              </a:rPr>
              <a:t>~ 40 000 nuclear data: </a:t>
            </a:r>
            <a:r>
              <a:rPr lang="fr-FR" altLang="fr-FR" sz="1800" b="1">
                <a:solidFill>
                  <a:srgbClr val="8000FF"/>
                </a:solidFill>
                <a:latin typeface="Symbol" pitchFamily="2" charset="2"/>
              </a:rPr>
              <a:t>s</a:t>
            </a:r>
            <a:r>
              <a:rPr lang="fr-FR" altLang="fr-FR" sz="1800" b="1">
                <a:solidFill>
                  <a:srgbClr val="8000FF"/>
                </a:solidFill>
              </a:rPr>
              <a:t>, E, Branching Ratio,</a:t>
            </a:r>
            <a:r>
              <a:rPr lang="fr-FR" altLang="fr-FR" sz="1800" b="1">
                <a:solidFill>
                  <a:srgbClr val="8000FF"/>
                </a:solidFill>
                <a:latin typeface="Symbol" pitchFamily="2" charset="2"/>
              </a:rPr>
              <a:t> l</a:t>
            </a:r>
            <a:r>
              <a:rPr lang="fr-FR" altLang="fr-FR" sz="1800" b="1">
                <a:solidFill>
                  <a:srgbClr val="8000FF"/>
                </a:solidFill>
              </a:rPr>
              <a:t>, Fission Yields, </a:t>
            </a:r>
            <a:r>
              <a:rPr lang="fr-FR" altLang="fr-FR" sz="1800" b="1" i="1">
                <a:solidFill>
                  <a:srgbClr val="8000FF"/>
                </a:solidFill>
                <a:latin typeface="Symbol" pitchFamily="2" charset="2"/>
              </a:rPr>
              <a:t>n</a:t>
            </a:r>
          </a:p>
        </p:txBody>
      </p:sp>
      <p:sp>
        <p:nvSpPr>
          <p:cNvPr id="24583" name="ZoneTexte 1">
            <a:extLst>
              <a:ext uri="{FF2B5EF4-FFF2-40B4-BE49-F238E27FC236}">
                <a16:creationId xmlns:a16="http://schemas.microsoft.com/office/drawing/2014/main" id="{2F76D64E-F2E2-42F8-0067-2458A8C44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2722880"/>
            <a:ext cx="7302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/>
              <a:t>- </a:t>
            </a:r>
            <a:r>
              <a:rPr lang="fr-FR" altLang="fr-FR" sz="1800" b="1" dirty="0">
                <a:solidFill>
                  <a:srgbClr val="8000FF"/>
                </a:solidFill>
              </a:rPr>
              <a:t>Important </a:t>
            </a:r>
            <a:r>
              <a:rPr lang="fr-FR" altLang="fr-FR" sz="1800" b="1" dirty="0" err="1">
                <a:solidFill>
                  <a:srgbClr val="8000FF"/>
                </a:solidFill>
              </a:rPr>
              <a:t>quantity</a:t>
            </a:r>
            <a:r>
              <a:rPr lang="fr-FR" altLang="fr-FR" sz="1800" b="1" dirty="0">
                <a:solidFill>
                  <a:srgbClr val="8000FF"/>
                </a:solidFill>
              </a:rPr>
              <a:t> to design the size/</a:t>
            </a:r>
            <a:r>
              <a:rPr lang="fr-FR" altLang="fr-FR" sz="1800" b="1" dirty="0" err="1">
                <a:solidFill>
                  <a:srgbClr val="8000FF"/>
                </a:solidFill>
              </a:rPr>
              <a:t>capacity</a:t>
            </a:r>
            <a:r>
              <a:rPr lang="fr-FR" altLang="fr-FR" sz="1800" b="1" dirty="0">
                <a:solidFill>
                  <a:srgbClr val="8000FF"/>
                </a:solidFill>
              </a:rPr>
              <a:t> of </a:t>
            </a:r>
            <a:r>
              <a:rPr lang="fr-FR" altLang="fr-FR" sz="1800" b="1" dirty="0" err="1">
                <a:solidFill>
                  <a:srgbClr val="8000FF"/>
                </a:solidFill>
              </a:rPr>
              <a:t>safety</a:t>
            </a:r>
            <a:r>
              <a:rPr lang="fr-FR" altLang="fr-FR" sz="1800" b="1" dirty="0">
                <a:solidFill>
                  <a:srgbClr val="8000FF"/>
                </a:solidFill>
              </a:rPr>
              <a:t> </a:t>
            </a:r>
            <a:r>
              <a:rPr lang="fr-FR" altLang="fr-FR" sz="1800" b="1" dirty="0" err="1">
                <a:solidFill>
                  <a:srgbClr val="8000FF"/>
                </a:solidFill>
              </a:rPr>
              <a:t>systems</a:t>
            </a:r>
            <a:endParaRPr lang="fr-FR" altLang="fr-FR" sz="1800" b="1" dirty="0">
              <a:solidFill>
                <a:srgbClr val="8000FF"/>
              </a:solidFill>
            </a:endParaRPr>
          </a:p>
        </p:txBody>
      </p:sp>
      <p:cxnSp>
        <p:nvCxnSpPr>
          <p:cNvPr id="24589" name="Connecteur droit 3">
            <a:extLst>
              <a:ext uri="{FF2B5EF4-FFF2-40B4-BE49-F238E27FC236}">
                <a16:creationId xmlns:a16="http://schemas.microsoft.com/office/drawing/2014/main" id="{94FF79FB-7470-545E-06BC-6866E646A1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26300" y="3776980"/>
            <a:ext cx="190500" cy="0"/>
          </a:xfrm>
          <a:prstGeom prst="line">
            <a:avLst/>
          </a:prstGeom>
          <a:noFill/>
          <a:ln w="9525" algn="ctr">
            <a:solidFill>
              <a:srgbClr val="8000FF"/>
            </a:solidFill>
            <a:round/>
            <a:headEnd/>
            <a:tailEnd/>
          </a:ln>
        </p:spPr>
      </p:cxnSp>
      <p:cxnSp>
        <p:nvCxnSpPr>
          <p:cNvPr id="24590" name="Connecteur droit 14">
            <a:extLst>
              <a:ext uri="{FF2B5EF4-FFF2-40B4-BE49-F238E27FC236}">
                <a16:creationId xmlns:a16="http://schemas.microsoft.com/office/drawing/2014/main" id="{3EE349B3-026C-94D4-1534-19201AEF76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87700" y="3726180"/>
            <a:ext cx="190500" cy="0"/>
          </a:xfrm>
          <a:prstGeom prst="line">
            <a:avLst/>
          </a:prstGeom>
          <a:noFill/>
          <a:ln w="9525" algn="ctr">
            <a:solidFill>
              <a:srgbClr val="8000FF"/>
            </a:solidFill>
            <a:round/>
            <a:headEnd/>
            <a:tailEnd/>
          </a:ln>
        </p:spPr>
      </p:cxnSp>
      <p:sp>
        <p:nvSpPr>
          <p:cNvPr id="16" name="ZoneTexte 8">
            <a:extLst>
              <a:ext uri="{FF2B5EF4-FFF2-40B4-BE49-F238E27FC236}">
                <a16:creationId xmlns:a16="http://schemas.microsoft.com/office/drawing/2014/main" id="{C9418B4C-63AD-5E6A-F064-E998D4975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816" y="890719"/>
            <a:ext cx="269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err="1">
                <a:solidFill>
                  <a:srgbClr val="000090"/>
                </a:solidFill>
              </a:rPr>
              <a:t>Summation</a:t>
            </a:r>
            <a:r>
              <a:rPr lang="fr-FR" altLang="fr-FR" sz="2000" b="1" dirty="0">
                <a:solidFill>
                  <a:srgbClr val="000090"/>
                </a:solidFill>
              </a:rPr>
              <a:t> Formula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05A81A-0EC9-7CE3-BBD8-CEA23B6F4BA4}"/>
              </a:ext>
            </a:extLst>
          </p:cNvPr>
          <p:cNvSpPr/>
          <p:nvPr/>
        </p:nvSpPr>
        <p:spPr bwMode="auto">
          <a:xfrm>
            <a:off x="393700" y="1024069"/>
            <a:ext cx="215900" cy="2032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  <a:gs pos="51000">
                <a:srgbClr val="000090"/>
              </a:gs>
            </a:gsLst>
            <a:path path="rect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ZoneTexte 10">
            <a:extLst>
              <a:ext uri="{FF2B5EF4-FFF2-40B4-BE49-F238E27FC236}">
                <a16:creationId xmlns:a16="http://schemas.microsoft.com/office/drawing/2014/main" id="{58FB1E43-BA39-DEAC-90CC-88D795284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1341569"/>
            <a:ext cx="5334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3400">
                <a:latin typeface="Symbol" pitchFamily="2" charset="2"/>
              </a:rPr>
              <a:t>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12235B7-61E6-16B9-7A3F-6AF9243B3C1E}"/>
              </a:ext>
            </a:extLst>
          </p:cNvPr>
          <p:cNvSpPr txBox="1"/>
          <p:nvPr/>
        </p:nvSpPr>
        <p:spPr>
          <a:xfrm>
            <a:off x="469900" y="1443169"/>
            <a:ext cx="4229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DH(</a:t>
            </a:r>
            <a:r>
              <a:rPr lang="fr-FR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) = f(</a:t>
            </a:r>
            <a:r>
              <a:rPr lang="fr-FR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) =     </a:t>
            </a:r>
            <a:r>
              <a:rPr lang="fr-FR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fr-FR" baseline="-25000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fr-FR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fr-FR" dirty="0" err="1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fr-FR" baseline="-25000" dirty="0" err="1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fr-FR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dirty="0">
                <a:latin typeface="Symbol" charset="2"/>
                <a:ea typeface="ＭＳ Ｐゴシック" charset="0"/>
                <a:cs typeface="Symbol" charset="2"/>
              </a:rPr>
              <a:t>l</a:t>
            </a:r>
            <a:r>
              <a:rPr lang="fr-FR" baseline="-25000" dirty="0">
                <a:latin typeface="+mj-lt"/>
                <a:ea typeface="ＭＳ Ｐゴシック" charset="0"/>
                <a:cs typeface="Symbol" charset="2"/>
              </a:rPr>
              <a:t>i</a:t>
            </a:r>
            <a:r>
              <a:rPr lang="fr-FR" dirty="0">
                <a:latin typeface="+mj-lt"/>
                <a:ea typeface="ＭＳ Ｐゴシック" charset="0"/>
                <a:cs typeface="Symbol" charset="2"/>
              </a:rPr>
              <a:t> </a:t>
            </a:r>
            <a:r>
              <a:rPr lang="fr-FR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E</a:t>
            </a:r>
            <a:r>
              <a:rPr lang="fr-FR" baseline="-25000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i</a:t>
            </a:r>
            <a:endParaRPr lang="fr-FR" dirty="0">
              <a:solidFill>
                <a:srgbClr val="008000"/>
              </a:solidFill>
              <a:latin typeface="Symbol" charset="2"/>
              <a:ea typeface="ＭＳ Ｐゴシック" charset="0"/>
              <a:cs typeface="Symbol" charset="2"/>
            </a:endParaRPr>
          </a:p>
        </p:txBody>
      </p:sp>
      <p:sp>
        <p:nvSpPr>
          <p:cNvPr id="20" name="ZoneTexte 1">
            <a:extLst>
              <a:ext uri="{FF2B5EF4-FFF2-40B4-BE49-F238E27FC236}">
                <a16:creationId xmlns:a16="http://schemas.microsoft.com/office/drawing/2014/main" id="{FD702169-EBCD-1D39-C1E4-5500FD163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1811469"/>
            <a:ext cx="35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i</a:t>
            </a:r>
          </a:p>
        </p:txBody>
      </p:sp>
      <p:sp>
        <p:nvSpPr>
          <p:cNvPr id="21" name="ZoneTexte 14">
            <a:extLst>
              <a:ext uri="{FF2B5EF4-FFF2-40B4-BE49-F238E27FC236}">
                <a16:creationId xmlns:a16="http://schemas.microsoft.com/office/drawing/2014/main" id="{D8FD6806-DDD9-6B1B-0D9E-101665F58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1227269"/>
            <a:ext cx="35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n</a:t>
            </a:r>
          </a:p>
        </p:txBody>
      </p:sp>
      <p:cxnSp>
        <p:nvCxnSpPr>
          <p:cNvPr id="22" name="Connecteur droit 3">
            <a:extLst>
              <a:ext uri="{FF2B5EF4-FFF2-40B4-BE49-F238E27FC236}">
                <a16:creationId xmlns:a16="http://schemas.microsoft.com/office/drawing/2014/main" id="{26B6AEBC-9F61-48EF-D404-477259C8134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01692" y="1519369"/>
            <a:ext cx="241300" cy="0"/>
          </a:xfrm>
          <a:prstGeom prst="line">
            <a:avLst/>
          </a:prstGeom>
          <a:noFill/>
          <a:ln w="9525" algn="ctr">
            <a:solidFill>
              <a:srgbClr val="008000"/>
            </a:solidFill>
            <a:round/>
            <a:headEnd/>
            <a:tailEnd/>
          </a:ln>
        </p:spPr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7A16A38F-C285-519E-190C-A3EEE5889E6D}"/>
              </a:ext>
            </a:extLst>
          </p:cNvPr>
          <p:cNvSpPr txBox="1"/>
          <p:nvPr/>
        </p:nvSpPr>
        <p:spPr>
          <a:xfrm>
            <a:off x="4699000" y="960569"/>
            <a:ext cx="5207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sz="2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N</a:t>
            </a:r>
            <a:r>
              <a:rPr lang="fr-FR" sz="2000" baseline="-25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i</a:t>
            </a:r>
            <a:r>
              <a:rPr lang="fr-FR" sz="2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 : </a:t>
            </a:r>
            <a:r>
              <a:rPr lang="fr-FR" sz="2000" dirty="0" err="1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Number</a:t>
            </a:r>
            <a:r>
              <a:rPr lang="fr-FR" sz="2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 of </a:t>
            </a:r>
            <a:r>
              <a:rPr lang="fr-FR" sz="2000" dirty="0" err="1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nuclei</a:t>
            </a:r>
            <a:r>
              <a:rPr lang="fr-FR" sz="2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 i at the </a:t>
            </a:r>
            <a:r>
              <a:rPr lang="fr-FR" sz="2000" dirty="0" err="1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cooling</a:t>
            </a:r>
            <a:r>
              <a:rPr lang="fr-FR" sz="2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 time </a:t>
            </a:r>
            <a:r>
              <a:rPr lang="fr-FR" sz="2000" dirty="0" err="1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t</a:t>
            </a:r>
            <a:r>
              <a:rPr lang="fr-FR" sz="2000" baseline="-25000" dirty="0" err="1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c</a:t>
            </a:r>
            <a:r>
              <a:rPr lang="fr-FR" sz="2000" dirty="0">
                <a:solidFill>
                  <a:srgbClr val="FF6666"/>
                </a:solidFill>
                <a:latin typeface="+mj-lt"/>
                <a:ea typeface="ＭＳ Ｐゴシック" charset="0"/>
                <a:cs typeface="Symbol" charset="2"/>
              </a:rPr>
              <a:t> </a:t>
            </a:r>
            <a:endParaRPr lang="fr-FR" sz="2000" dirty="0">
              <a:solidFill>
                <a:srgbClr val="FF6666"/>
              </a:solidFill>
              <a:latin typeface="Symbol" charset="2"/>
              <a:ea typeface="ＭＳ Ｐゴシック" charset="0"/>
              <a:cs typeface="Symbol" charset="2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B13272-08C0-0D4D-D24A-D24CFDA63E90}"/>
              </a:ext>
            </a:extLst>
          </p:cNvPr>
          <p:cNvSpPr txBox="1"/>
          <p:nvPr/>
        </p:nvSpPr>
        <p:spPr>
          <a:xfrm>
            <a:off x="4737100" y="1671769"/>
            <a:ext cx="51689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sz="2000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E</a:t>
            </a:r>
            <a:r>
              <a:rPr lang="fr-FR" sz="2000" baseline="-25000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i</a:t>
            </a:r>
            <a:r>
              <a:rPr lang="fr-FR" sz="2000" dirty="0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 : Total </a:t>
            </a:r>
            <a:r>
              <a:rPr lang="fr-FR" sz="2000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decay</a:t>
            </a:r>
            <a:r>
              <a:rPr lang="fr-FR" sz="2000" dirty="0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 </a:t>
            </a:r>
            <a:r>
              <a:rPr lang="fr-FR" sz="2000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energy</a:t>
            </a:r>
            <a:r>
              <a:rPr lang="fr-FR" sz="2000" dirty="0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 of the nucleus i</a:t>
            </a:r>
            <a:endParaRPr lang="fr-FR" sz="2000" dirty="0">
              <a:solidFill>
                <a:srgbClr val="008000"/>
              </a:solidFill>
              <a:latin typeface="Symbol" charset="2"/>
              <a:ea typeface="ＭＳ Ｐゴシック" charset="0"/>
              <a:cs typeface="Symbol" charset="2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93E818F-B672-0AE3-D6ED-EC40BB800785}"/>
              </a:ext>
            </a:extLst>
          </p:cNvPr>
          <p:cNvSpPr txBox="1"/>
          <p:nvPr/>
        </p:nvSpPr>
        <p:spPr>
          <a:xfrm>
            <a:off x="4737100" y="1316169"/>
            <a:ext cx="42291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sz="2000" dirty="0">
                <a:latin typeface="Symbol" charset="2"/>
                <a:ea typeface="ＭＳ Ｐゴシック" charset="0"/>
                <a:cs typeface="Symbol" charset="2"/>
              </a:rPr>
              <a:t>l</a:t>
            </a:r>
            <a:r>
              <a:rPr lang="fr-FR" sz="2000" baseline="-25000" dirty="0">
                <a:latin typeface="+mj-lt"/>
                <a:ea typeface="ＭＳ Ｐゴシック" charset="0"/>
                <a:cs typeface="Symbol" charset="2"/>
              </a:rPr>
              <a:t>i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: </a:t>
            </a:r>
            <a:r>
              <a:rPr lang="fr-FR" sz="2000" dirty="0" err="1">
                <a:latin typeface="+mj-lt"/>
                <a:ea typeface="ＭＳ Ｐゴシック" charset="0"/>
                <a:cs typeface="Symbol" charset="2"/>
              </a:rPr>
              <a:t>Decay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constant of the nucleus i</a:t>
            </a:r>
            <a:endParaRPr lang="fr-FR" sz="2000" dirty="0">
              <a:latin typeface="Symbol" charset="2"/>
              <a:ea typeface="ＭＳ Ｐゴシック" charset="0"/>
              <a:cs typeface="Symbol" charset="2"/>
            </a:endParaRPr>
          </a:p>
        </p:txBody>
      </p:sp>
      <p:cxnSp>
        <p:nvCxnSpPr>
          <p:cNvPr id="26" name="Connecteur droit 21">
            <a:extLst>
              <a:ext uri="{FF2B5EF4-FFF2-40B4-BE49-F238E27FC236}">
                <a16:creationId xmlns:a16="http://schemas.microsoft.com/office/drawing/2014/main" id="{75D3A10B-21C9-7C8B-EF4A-9D1974C4D1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26000" y="1747969"/>
            <a:ext cx="203200" cy="0"/>
          </a:xfrm>
          <a:prstGeom prst="line">
            <a:avLst/>
          </a:prstGeom>
          <a:noFill/>
          <a:ln w="9525" algn="ctr">
            <a:solidFill>
              <a:srgbClr val="008000"/>
            </a:solidFill>
            <a:round/>
            <a:headEnd/>
            <a:tailEnd/>
          </a:ln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5001451-4D01-CF62-279B-C23F6A3FB9B2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27EAF1-1726-F03D-4208-B2D0EB50F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3F388AE-2379-9F97-6261-BC58558AFEDD}"/>
              </a:ext>
            </a:extLst>
          </p:cNvPr>
          <p:cNvGrpSpPr/>
          <p:nvPr/>
        </p:nvGrpSpPr>
        <p:grpSpPr>
          <a:xfrm>
            <a:off x="50800" y="4142600"/>
            <a:ext cx="10058400" cy="2715400"/>
            <a:chOff x="50800" y="4142600"/>
            <a:chExt cx="10058400" cy="2715400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C2803613-E306-3E90-E8BF-4DC766E1C8F7}"/>
                </a:ext>
              </a:extLst>
            </p:cNvPr>
            <p:cNvGrpSpPr/>
            <p:nvPr/>
          </p:nvGrpSpPr>
          <p:grpSpPr>
            <a:xfrm>
              <a:off x="50800" y="4142600"/>
              <a:ext cx="10058400" cy="2715400"/>
              <a:chOff x="50800" y="4381500"/>
              <a:chExt cx="10058400" cy="2715400"/>
            </a:xfrm>
          </p:grpSpPr>
          <p:sp>
            <p:nvSpPr>
              <p:cNvPr id="24577" name="Rectangle à coins arrondis 2">
                <a:extLst>
                  <a:ext uri="{FF2B5EF4-FFF2-40B4-BE49-F238E27FC236}">
                    <a16:creationId xmlns:a16="http://schemas.microsoft.com/office/drawing/2014/main" id="{14B30F1D-2339-083D-D947-D682C1799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00" y="4394200"/>
                <a:ext cx="9779000" cy="2702700"/>
              </a:xfrm>
              <a:prstGeom prst="roundRect">
                <a:avLst>
                  <a:gd name="adj" fmla="val 16667"/>
                </a:avLst>
              </a:prstGeom>
              <a:solidFill>
                <a:srgbClr val="00B0F0">
                  <a:alpha val="12941"/>
                </a:srgbClr>
              </a:solidFill>
              <a:ln w="63500">
                <a:noFill/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Blip>
                    <a:blip r:embed="rId3"/>
                  </a:buBlip>
                  <a:defRPr sz="1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Wingdings" pitchFamily="2" charset="2"/>
                  <a:buChar char="q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Ø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•"/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fr-FR" altLang="fr-F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584" name="ZoneTexte 1">
                <a:extLst>
                  <a:ext uri="{FF2B5EF4-FFF2-40B4-BE49-F238E27FC236}">
                    <a16:creationId xmlns:a16="http://schemas.microsoft.com/office/drawing/2014/main" id="{B3310750-E3A8-61A3-13A1-3715AB6906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000" y="4381500"/>
                <a:ext cx="9512300" cy="769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Blip>
                    <a:blip r:embed="rId3"/>
                  </a:buBlip>
                  <a:defRPr sz="1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Wingdings" pitchFamily="2" charset="2"/>
                  <a:buChar char="q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Ø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•"/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2400"/>
                  <a:t>- </a:t>
                </a:r>
                <a:r>
                  <a:rPr lang="fr-FR" altLang="fr-FR" sz="2000"/>
                  <a:t>Increasing will of safety authorities to ask for a precise calculation &amp; detailed uncertainty quantification</a:t>
                </a:r>
              </a:p>
            </p:txBody>
          </p:sp>
          <p:sp>
            <p:nvSpPr>
              <p:cNvPr id="24585" name="ZoneTexte 1">
                <a:extLst>
                  <a:ext uri="{FF2B5EF4-FFF2-40B4-BE49-F238E27FC236}">
                    <a16:creationId xmlns:a16="http://schemas.microsoft.com/office/drawing/2014/main" id="{2F4720E7-CD31-4466-0215-1F35634132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4200" y="6696850"/>
                <a:ext cx="951230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Blip>
                    <a:blip r:embed="rId3"/>
                  </a:buBlip>
                  <a:defRPr sz="1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Wingdings" pitchFamily="2" charset="2"/>
                  <a:buChar char="q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Ø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•"/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but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also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identification of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biases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in the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calculation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/data to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improve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them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…. </a:t>
                </a:r>
              </a:p>
            </p:txBody>
          </p:sp>
          <p:sp>
            <p:nvSpPr>
              <p:cNvPr id="2" name="Flèche droite rayée 1">
                <a:extLst>
                  <a:ext uri="{FF2B5EF4-FFF2-40B4-BE49-F238E27FC236}">
                    <a16:creationId xmlns:a16="http://schemas.microsoft.com/office/drawing/2014/main" id="{631603B7-D32D-A2EA-2505-BF0C0EDB1882}"/>
                  </a:ext>
                </a:extLst>
              </p:cNvPr>
              <p:cNvSpPr/>
              <p:nvPr/>
            </p:nvSpPr>
            <p:spPr bwMode="auto">
              <a:xfrm>
                <a:off x="254000" y="6154807"/>
                <a:ext cx="317500" cy="292100"/>
              </a:xfrm>
              <a:prstGeom prst="stripedRightArrow">
                <a:avLst/>
              </a:prstGeom>
              <a:solidFill>
                <a:srgbClr val="00206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4587" name="ZoneTexte 1">
                <a:extLst>
                  <a:ext uri="{FF2B5EF4-FFF2-40B4-BE49-F238E27FC236}">
                    <a16:creationId xmlns:a16="http://schemas.microsoft.com/office/drawing/2014/main" id="{77BCB7CA-3F92-90E7-BB48-F8DC6C5C4C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9400" y="4978400"/>
                <a:ext cx="9512300" cy="769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Blip>
                    <a:blip r:embed="rId3"/>
                  </a:buBlip>
                  <a:defRPr sz="1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Wingdings" pitchFamily="2" charset="2"/>
                  <a:buChar char="q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Ø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•"/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2400" dirty="0"/>
                  <a:t>- </a:t>
                </a:r>
                <a:r>
                  <a:rPr lang="fr-FR" altLang="fr-FR" sz="2000" dirty="0" err="1"/>
                  <a:t>Interest</a:t>
                </a:r>
                <a:r>
                  <a:rPr lang="fr-FR" altLang="fr-FR" sz="2000" dirty="0"/>
                  <a:t> of </a:t>
                </a:r>
                <a:r>
                  <a:rPr lang="fr-FR" altLang="fr-FR" sz="2000" dirty="0" err="1"/>
                  <a:t>industry</a:t>
                </a:r>
                <a:r>
                  <a:rPr lang="fr-FR" altLang="fr-FR" sz="2000" dirty="0"/>
                  <a:t> to </a:t>
                </a:r>
                <a:r>
                  <a:rPr lang="fr-FR" altLang="fr-FR" sz="2000" dirty="0" err="1"/>
                  <a:t>reduce</a:t>
                </a:r>
                <a:r>
                  <a:rPr lang="fr-FR" altLang="fr-FR" sz="2000" dirty="0"/>
                  <a:t> the </a:t>
                </a:r>
                <a:r>
                  <a:rPr lang="fr-FR" altLang="fr-FR" sz="2000" dirty="0" err="1"/>
                  <a:t>uncertainty</a:t>
                </a:r>
                <a:r>
                  <a:rPr lang="fr-FR" altLang="fr-FR" sz="2000" dirty="0"/>
                  <a:t> for </a:t>
                </a:r>
                <a:r>
                  <a:rPr lang="fr-FR" altLang="fr-FR" sz="2000" dirty="0" err="1"/>
                  <a:t>economic</a:t>
                </a:r>
                <a:r>
                  <a:rPr lang="fr-FR" altLang="fr-FR" sz="2000" dirty="0"/>
                  <a:t> </a:t>
                </a:r>
                <a:r>
                  <a:rPr lang="fr-FR" altLang="fr-FR" sz="2000" dirty="0" err="1"/>
                  <a:t>reasons</a:t>
                </a:r>
                <a:r>
                  <a:rPr lang="fr-FR" altLang="fr-FR" sz="2000" dirty="0"/>
                  <a:t>, </a:t>
                </a:r>
                <a:r>
                  <a:rPr lang="fr-FR" altLang="fr-FR" sz="2000" dirty="0" err="1"/>
                  <a:t>with</a:t>
                </a:r>
                <a:r>
                  <a:rPr lang="fr-FR" altLang="fr-FR" sz="2000" dirty="0"/>
                  <a:t> </a:t>
                </a:r>
                <a:r>
                  <a:rPr lang="fr-FR" altLang="fr-FR" sz="2000" dirty="0" err="1"/>
                  <a:t>keeping</a:t>
                </a:r>
                <a:r>
                  <a:rPr lang="fr-FR" altLang="fr-FR" sz="2000" dirty="0"/>
                  <a:t> the </a:t>
                </a:r>
                <a:r>
                  <a:rPr lang="fr-FR" altLang="fr-FR" sz="2000" dirty="0" err="1"/>
                  <a:t>same</a:t>
                </a:r>
                <a:r>
                  <a:rPr lang="fr-FR" altLang="fr-FR" sz="2000" dirty="0"/>
                  <a:t> </a:t>
                </a:r>
                <a:r>
                  <a:rPr lang="fr-FR" altLang="fr-FR" sz="2000" dirty="0" err="1"/>
                  <a:t>level</a:t>
                </a:r>
                <a:r>
                  <a:rPr lang="fr-FR" altLang="fr-FR" sz="2000" dirty="0"/>
                  <a:t> of </a:t>
                </a:r>
                <a:r>
                  <a:rPr lang="fr-FR" altLang="fr-FR" sz="2000" dirty="0" err="1"/>
                  <a:t>safety</a:t>
                </a:r>
                <a:endParaRPr lang="fr-FR" altLang="fr-FR" sz="2000" dirty="0"/>
              </a:p>
            </p:txBody>
          </p:sp>
          <p:sp>
            <p:nvSpPr>
              <p:cNvPr id="24588" name="ZoneTexte 1">
                <a:extLst>
                  <a:ext uri="{FF2B5EF4-FFF2-40B4-BE49-F238E27FC236}">
                    <a16:creationId xmlns:a16="http://schemas.microsoft.com/office/drawing/2014/main" id="{F376DAB7-7D74-FD35-5DE1-AFD07550A4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4200" y="6061532"/>
                <a:ext cx="9525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Blip>
                    <a:blip r:embed="rId3"/>
                  </a:buBlip>
                  <a:defRPr sz="1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Wingdings" pitchFamily="2" charset="2"/>
                  <a:buChar char="q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Ø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•"/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Rigorous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calculation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with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evaluated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codes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associated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to </a:t>
                </a:r>
                <a:r>
                  <a:rPr lang="fr-FR" altLang="fr-FR" sz="20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experimental</a:t>
                </a:r>
                <a:r>
                  <a:rPr lang="fr-FR" altLang="fr-FR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 validation</a:t>
                </a:r>
              </a:p>
            </p:txBody>
          </p:sp>
        </p:grpSp>
        <p:sp>
          <p:nvSpPr>
            <p:cNvPr id="6" name="ZoneTexte 1">
              <a:extLst>
                <a:ext uri="{FF2B5EF4-FFF2-40B4-BE49-F238E27FC236}">
                  <a16:creationId xmlns:a16="http://schemas.microsoft.com/office/drawing/2014/main" id="{8C600C81-573A-0736-7E0E-FB1CF4D05C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250" y="5389349"/>
              <a:ext cx="95123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3"/>
                </a:buBlip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Wingdings" pitchFamily="2" charset="2"/>
                <a:buChar char="q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Ø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•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defRPr sz="1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400" dirty="0"/>
                <a:t>- </a:t>
              </a:r>
              <a:r>
                <a:rPr lang="fr-FR" altLang="fr-FR" sz="2000" dirty="0"/>
                <a:t>For </a:t>
              </a:r>
              <a:r>
                <a:rPr lang="fr-FR" altLang="fr-FR" sz="2000" dirty="0" err="1"/>
                <a:t>Gen</a:t>
              </a:r>
              <a:r>
                <a:rPr lang="fr-FR" altLang="fr-FR" sz="2000" dirty="0"/>
                <a:t> IV </a:t>
              </a:r>
              <a:r>
                <a:rPr lang="fr-FR" altLang="fr-FR" sz="2000" dirty="0" err="1"/>
                <a:t>reactors</a:t>
              </a:r>
              <a:r>
                <a:rPr lang="fr-FR" altLang="fr-FR" sz="2000" dirty="0"/>
                <a:t>, </a:t>
              </a:r>
              <a:r>
                <a:rPr lang="fr-FR" altLang="fr-FR" sz="2000" dirty="0" err="1"/>
                <a:t>most</a:t>
              </a:r>
              <a:r>
                <a:rPr lang="fr-FR" altLang="fr-FR" sz="2000" dirty="0"/>
                <a:t> of codes </a:t>
              </a:r>
              <a:r>
                <a:rPr lang="fr-FR" altLang="fr-FR" sz="2000" dirty="0" err="1"/>
                <a:t>developed</a:t>
              </a:r>
              <a:r>
                <a:rPr lang="fr-FR" altLang="fr-FR" sz="2000" dirty="0"/>
                <a:t>/</a:t>
              </a:r>
              <a:r>
                <a:rPr lang="fr-FR" altLang="fr-FR" sz="2000" dirty="0" err="1"/>
                <a:t>benchmarked</a:t>
              </a:r>
              <a:r>
                <a:rPr lang="fr-FR" altLang="fr-FR" sz="2000" dirty="0"/>
                <a:t> for/on LWR </a:t>
              </a:r>
              <a:r>
                <a:rPr lang="fr-FR" altLang="fr-FR" sz="2000" dirty="0" err="1"/>
                <a:t>reactors</a:t>
              </a:r>
              <a:endParaRPr lang="fr-FR" altLang="fr-FR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709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C25C8BB5-4669-38EB-6A5A-D651F5929610}"/>
              </a:ext>
            </a:extLst>
          </p:cNvPr>
          <p:cNvSpPr/>
          <p:nvPr/>
        </p:nvSpPr>
        <p:spPr bwMode="auto">
          <a:xfrm>
            <a:off x="3307588" y="1559020"/>
            <a:ext cx="1734065" cy="1341198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E01380-A341-5EA9-DD44-64E1E7CDE70F}"/>
              </a:ext>
            </a:extLst>
          </p:cNvPr>
          <p:cNvSpPr/>
          <p:nvPr/>
        </p:nvSpPr>
        <p:spPr bwMode="auto">
          <a:xfrm>
            <a:off x="241300" y="1528540"/>
            <a:ext cx="2014220" cy="1341198"/>
          </a:xfrm>
          <a:prstGeom prst="rect">
            <a:avLst/>
          </a:prstGeom>
          <a:solidFill>
            <a:srgbClr val="FF2F9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6058C3-2398-929C-210A-7053175CB049}"/>
              </a:ext>
            </a:extLst>
          </p:cNvPr>
          <p:cNvSpPr txBox="1"/>
          <p:nvPr/>
        </p:nvSpPr>
        <p:spPr>
          <a:xfrm>
            <a:off x="82804" y="842481"/>
            <a:ext cx="9969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u="sng" dirty="0" err="1">
                <a:solidFill>
                  <a:srgbClr val="0070C0"/>
                </a:solidFill>
              </a:rPr>
              <a:t>Available</a:t>
            </a:r>
            <a:r>
              <a:rPr lang="fr-FR" sz="2200" b="1" u="sng" dirty="0">
                <a:solidFill>
                  <a:srgbClr val="0070C0"/>
                </a:solidFill>
              </a:rPr>
              <a:t> </a:t>
            </a:r>
            <a:r>
              <a:rPr lang="fr-FR" sz="2200" b="1" u="sng" dirty="0" err="1">
                <a:solidFill>
                  <a:srgbClr val="0070C0"/>
                </a:solidFill>
              </a:rPr>
              <a:t>decay</a:t>
            </a:r>
            <a:r>
              <a:rPr lang="fr-FR" sz="2200" b="1" u="sng" dirty="0">
                <a:solidFill>
                  <a:srgbClr val="0070C0"/>
                </a:solidFill>
              </a:rPr>
              <a:t> </a:t>
            </a:r>
            <a:r>
              <a:rPr lang="fr-FR" sz="2200" b="1" u="sng" dirty="0" err="1">
                <a:solidFill>
                  <a:srgbClr val="0070C0"/>
                </a:solidFill>
              </a:rPr>
              <a:t>heat</a:t>
            </a:r>
            <a:r>
              <a:rPr lang="fr-FR" sz="2200" b="1" u="sng" dirty="0">
                <a:solidFill>
                  <a:srgbClr val="0070C0"/>
                </a:solidFill>
              </a:rPr>
              <a:t> </a:t>
            </a:r>
            <a:r>
              <a:rPr lang="fr-FR" sz="2200" b="1" u="sng" dirty="0" err="1">
                <a:solidFill>
                  <a:srgbClr val="0070C0"/>
                </a:solidFill>
              </a:rPr>
              <a:t>measurements</a:t>
            </a:r>
            <a:r>
              <a:rPr lang="fr-FR" sz="2200" dirty="0">
                <a:solidFill>
                  <a:srgbClr val="0070C0"/>
                </a:solidFill>
              </a:rPr>
              <a:t> = Possible to </a:t>
            </a:r>
            <a:r>
              <a:rPr lang="fr-FR" sz="2200" dirty="0" err="1">
                <a:solidFill>
                  <a:srgbClr val="0070C0"/>
                </a:solidFill>
              </a:rPr>
              <a:t>get</a:t>
            </a:r>
            <a:r>
              <a:rPr lang="fr-FR" sz="2200" dirty="0">
                <a:solidFill>
                  <a:srgbClr val="0070C0"/>
                </a:solidFill>
              </a:rPr>
              <a:t>/use </a:t>
            </a:r>
            <a:r>
              <a:rPr lang="fr-FR" sz="2200" dirty="0" err="1">
                <a:solidFill>
                  <a:srgbClr val="0070C0"/>
                </a:solidFill>
              </a:rPr>
              <a:t>them</a:t>
            </a:r>
            <a:r>
              <a:rPr lang="fr-FR" sz="2200" dirty="0">
                <a:solidFill>
                  <a:srgbClr val="0070C0"/>
                </a:solidFill>
              </a:rPr>
              <a:t> </a:t>
            </a:r>
            <a:r>
              <a:rPr lang="fr-FR" sz="2200" dirty="0">
                <a:solidFill>
                  <a:srgbClr val="0070C0"/>
                </a:solidFill>
                <a:sym typeface="Wingdings" pitchFamily="2" charset="2"/>
              </a:rPr>
              <a:t></a:t>
            </a:r>
            <a:r>
              <a:rPr lang="fr-FR" sz="2200" dirty="0">
                <a:solidFill>
                  <a:srgbClr val="0070C0"/>
                </a:solidFill>
              </a:rPr>
              <a:t> </a:t>
            </a:r>
            <a:endParaRPr lang="fr-FR" sz="2200" b="1" dirty="0">
              <a:solidFill>
                <a:srgbClr val="0070C0"/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D90BE7E-691E-5950-BCDF-64AE112737A4}"/>
              </a:ext>
            </a:extLst>
          </p:cNvPr>
          <p:cNvCxnSpPr>
            <a:cxnSpLocks/>
          </p:cNvCxnSpPr>
          <p:nvPr/>
        </p:nvCxnSpPr>
        <p:spPr bwMode="auto">
          <a:xfrm flipV="1">
            <a:off x="503434" y="3051424"/>
            <a:ext cx="8799062" cy="20549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BA88E4DA-3D02-98AE-546B-DB519B621C83}"/>
              </a:ext>
            </a:extLst>
          </p:cNvPr>
          <p:cNvSpPr txBox="1"/>
          <p:nvPr/>
        </p:nvSpPr>
        <p:spPr>
          <a:xfrm>
            <a:off x="8491712" y="3148070"/>
            <a:ext cx="1202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>
                <a:solidFill>
                  <a:srgbClr val="0070C0"/>
                </a:solidFill>
              </a:rPr>
              <a:t>Cooling</a:t>
            </a:r>
            <a:r>
              <a:rPr lang="fr-FR" sz="2000" b="1" dirty="0">
                <a:solidFill>
                  <a:srgbClr val="0070C0"/>
                </a:solidFill>
              </a:rPr>
              <a:t> time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1CF0FC-646B-7319-683D-E9B875627E3E}"/>
              </a:ext>
            </a:extLst>
          </p:cNvPr>
          <p:cNvSpPr txBox="1"/>
          <p:nvPr/>
        </p:nvSpPr>
        <p:spPr>
          <a:xfrm flipH="1">
            <a:off x="400693" y="3169555"/>
            <a:ext cx="739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0.3 s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743F394-1B76-C3A3-2271-96629974834C}"/>
              </a:ext>
            </a:extLst>
          </p:cNvPr>
          <p:cNvCxnSpPr>
            <a:cxnSpLocks/>
          </p:cNvCxnSpPr>
          <p:nvPr/>
        </p:nvCxnSpPr>
        <p:spPr bwMode="auto">
          <a:xfrm>
            <a:off x="616450" y="2948682"/>
            <a:ext cx="0" cy="205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79FBE281-48B7-2C26-332C-1C25FAA6356D}"/>
              </a:ext>
            </a:extLst>
          </p:cNvPr>
          <p:cNvCxnSpPr>
            <a:cxnSpLocks/>
          </p:cNvCxnSpPr>
          <p:nvPr/>
        </p:nvCxnSpPr>
        <p:spPr bwMode="auto">
          <a:xfrm>
            <a:off x="1457214" y="2957246"/>
            <a:ext cx="0" cy="205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C54D7BCF-0235-4BA7-1F88-180AB623BCE5}"/>
              </a:ext>
            </a:extLst>
          </p:cNvPr>
          <p:cNvSpPr txBox="1"/>
          <p:nvPr/>
        </p:nvSpPr>
        <p:spPr>
          <a:xfrm flipH="1">
            <a:off x="1187077" y="3163459"/>
            <a:ext cx="739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1 </a:t>
            </a:r>
            <a:r>
              <a:rPr lang="fr-FR" sz="1600" dirty="0" err="1"/>
              <a:t>day</a:t>
            </a:r>
            <a:endParaRPr lang="fr-FR" sz="1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D4BB796-8507-F74F-B01C-F3068FDFAC7E}"/>
              </a:ext>
            </a:extLst>
          </p:cNvPr>
          <p:cNvSpPr txBox="1"/>
          <p:nvPr/>
        </p:nvSpPr>
        <p:spPr>
          <a:xfrm>
            <a:off x="330200" y="1732591"/>
            <a:ext cx="1962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Fission Pulses </a:t>
            </a:r>
            <a:r>
              <a:rPr lang="fr-FR" sz="2000" baseline="30000" dirty="0"/>
              <a:t>235</a:t>
            </a:r>
            <a:r>
              <a:rPr lang="fr-FR" sz="2000" dirty="0"/>
              <a:t>U</a:t>
            </a:r>
            <a:r>
              <a:rPr lang="fr-FR" sz="2000" baseline="-25000" dirty="0"/>
              <a:t>th</a:t>
            </a:r>
            <a:r>
              <a:rPr lang="fr-FR" sz="2000" dirty="0"/>
              <a:t>, </a:t>
            </a:r>
            <a:r>
              <a:rPr lang="fr-FR" sz="2000" baseline="30000" dirty="0"/>
              <a:t>239</a:t>
            </a:r>
            <a:r>
              <a:rPr lang="fr-FR" sz="2000" dirty="0"/>
              <a:t>Pu</a:t>
            </a:r>
            <a:r>
              <a:rPr lang="fr-FR" sz="2000" baseline="-25000" dirty="0"/>
              <a:t>th</a:t>
            </a:r>
            <a:r>
              <a:rPr lang="fr-FR" sz="2000" dirty="0"/>
              <a:t>, </a:t>
            </a:r>
            <a:r>
              <a:rPr lang="fr-FR" sz="2000" baseline="30000" dirty="0"/>
              <a:t>241</a:t>
            </a:r>
            <a:r>
              <a:rPr lang="fr-FR" sz="2000" dirty="0"/>
              <a:t>Pu</a:t>
            </a:r>
            <a:r>
              <a:rPr lang="fr-FR" sz="2000" baseline="-25000" dirty="0"/>
              <a:t>th</a:t>
            </a:r>
            <a:endParaRPr lang="fr-FR" sz="2000" baseline="30000" dirty="0"/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DD2F96C1-F252-C857-2DF8-076A930BC2F2}"/>
              </a:ext>
            </a:extLst>
          </p:cNvPr>
          <p:cNvCxnSpPr>
            <a:cxnSpLocks/>
          </p:cNvCxnSpPr>
          <p:nvPr/>
        </p:nvCxnSpPr>
        <p:spPr bwMode="auto">
          <a:xfrm>
            <a:off x="3450606" y="2963342"/>
            <a:ext cx="0" cy="205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FA923179-743B-305A-1442-7C994A441C53}"/>
              </a:ext>
            </a:extLst>
          </p:cNvPr>
          <p:cNvSpPr txBox="1"/>
          <p:nvPr/>
        </p:nvSpPr>
        <p:spPr>
          <a:xfrm flipH="1">
            <a:off x="3180468" y="3169555"/>
            <a:ext cx="9526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2 </a:t>
            </a:r>
            <a:r>
              <a:rPr lang="fr-FR" sz="1600" dirty="0" err="1"/>
              <a:t>years</a:t>
            </a:r>
            <a:endParaRPr lang="fr-FR" sz="1600" dirty="0"/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1798221F-B355-FD94-96EC-A0DC7D7948C4}"/>
              </a:ext>
            </a:extLst>
          </p:cNvPr>
          <p:cNvCxnSpPr>
            <a:cxnSpLocks/>
          </p:cNvCxnSpPr>
          <p:nvPr/>
        </p:nvCxnSpPr>
        <p:spPr bwMode="auto">
          <a:xfrm>
            <a:off x="5066046" y="2969438"/>
            <a:ext cx="0" cy="205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C4C327BC-3D08-D025-6D5E-627810927365}"/>
              </a:ext>
            </a:extLst>
          </p:cNvPr>
          <p:cNvSpPr txBox="1"/>
          <p:nvPr/>
        </p:nvSpPr>
        <p:spPr>
          <a:xfrm flipH="1">
            <a:off x="4722756" y="3175651"/>
            <a:ext cx="9526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11 </a:t>
            </a:r>
            <a:r>
              <a:rPr lang="fr-FR" sz="1600" dirty="0" err="1"/>
              <a:t>years</a:t>
            </a:r>
            <a:endParaRPr lang="fr-FR" sz="16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2ADAB2C4-2E99-A062-BFAF-18C37BF83961}"/>
              </a:ext>
            </a:extLst>
          </p:cNvPr>
          <p:cNvSpPr txBox="1"/>
          <p:nvPr/>
        </p:nvSpPr>
        <p:spPr>
          <a:xfrm>
            <a:off x="3213072" y="1546299"/>
            <a:ext cx="1962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GE Morris/ HEDL UO</a:t>
            </a:r>
            <a:r>
              <a:rPr lang="fr-FR" sz="2000" baseline="-25000" dirty="0"/>
              <a:t>2</a:t>
            </a:r>
            <a:r>
              <a:rPr lang="fr-FR" sz="2000" dirty="0"/>
              <a:t>, 80 PWR/BWR </a:t>
            </a:r>
            <a:r>
              <a:rPr lang="fr-FR" sz="2000" dirty="0" err="1"/>
              <a:t>assemblies</a:t>
            </a:r>
            <a:endParaRPr lang="fr-FR" sz="2000" baseline="300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7DBEA72-6FDD-8CE9-0E62-D6DC1DECEA50}"/>
              </a:ext>
            </a:extLst>
          </p:cNvPr>
          <p:cNvSpPr/>
          <p:nvPr/>
        </p:nvSpPr>
        <p:spPr bwMode="auto">
          <a:xfrm>
            <a:off x="5105908" y="1565116"/>
            <a:ext cx="1734065" cy="1341198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E6077C7-6307-9B86-3F46-8B1DE57547FD}"/>
              </a:ext>
            </a:extLst>
          </p:cNvPr>
          <p:cNvSpPr txBox="1"/>
          <p:nvPr/>
        </p:nvSpPr>
        <p:spPr>
          <a:xfrm>
            <a:off x="4808100" y="1686188"/>
            <a:ext cx="23223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CLAB UO</a:t>
            </a:r>
            <a:r>
              <a:rPr lang="fr-FR" sz="2000" baseline="-25000" dirty="0"/>
              <a:t>2</a:t>
            </a:r>
            <a:r>
              <a:rPr lang="fr-FR" sz="2000" dirty="0"/>
              <a:t>, 74 PWR/BWR </a:t>
            </a:r>
            <a:r>
              <a:rPr lang="fr-FR" sz="2000" dirty="0" err="1"/>
              <a:t>assemblies</a:t>
            </a:r>
            <a:r>
              <a:rPr lang="fr-FR" sz="2000" dirty="0"/>
              <a:t> </a:t>
            </a: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D0092152-3083-A04B-B35B-6C9CE3A4E8DD}"/>
              </a:ext>
            </a:extLst>
          </p:cNvPr>
          <p:cNvCxnSpPr>
            <a:cxnSpLocks/>
          </p:cNvCxnSpPr>
          <p:nvPr/>
        </p:nvCxnSpPr>
        <p:spPr bwMode="auto">
          <a:xfrm>
            <a:off x="6827790" y="2987726"/>
            <a:ext cx="0" cy="205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BE8401B6-B56C-8909-489C-07E9C8CCEC2A}"/>
              </a:ext>
            </a:extLst>
          </p:cNvPr>
          <p:cNvSpPr txBox="1"/>
          <p:nvPr/>
        </p:nvSpPr>
        <p:spPr>
          <a:xfrm flipH="1">
            <a:off x="6484499" y="3193939"/>
            <a:ext cx="1318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27 </a:t>
            </a:r>
            <a:r>
              <a:rPr lang="fr-FR" sz="1600" dirty="0" err="1"/>
              <a:t>years</a:t>
            </a:r>
            <a:endParaRPr lang="fr-FR" sz="16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56D1FBF-99B7-0A24-4B1A-FD5C146ADD24}"/>
              </a:ext>
            </a:extLst>
          </p:cNvPr>
          <p:cNvSpPr txBox="1"/>
          <p:nvPr/>
        </p:nvSpPr>
        <p:spPr>
          <a:xfrm>
            <a:off x="3307588" y="3579359"/>
            <a:ext cx="3422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1" dirty="0" err="1">
                <a:solidFill>
                  <a:srgbClr val="00B0F0"/>
                </a:solidFill>
              </a:rPr>
              <a:t>Foreseen</a:t>
            </a:r>
            <a:r>
              <a:rPr lang="fr-FR" sz="1800" i="1" dirty="0">
                <a:solidFill>
                  <a:srgbClr val="00B0F0"/>
                </a:solidFill>
              </a:rPr>
              <a:t> to </a:t>
            </a:r>
            <a:r>
              <a:rPr lang="fr-FR" sz="1800" i="1" dirty="0" err="1">
                <a:solidFill>
                  <a:srgbClr val="00B0F0"/>
                </a:solidFill>
              </a:rPr>
              <a:t>be</a:t>
            </a:r>
            <a:r>
              <a:rPr lang="fr-FR" sz="1800" i="1" dirty="0">
                <a:solidFill>
                  <a:srgbClr val="00B0F0"/>
                </a:solidFill>
              </a:rPr>
              <a:t> </a:t>
            </a:r>
            <a:r>
              <a:rPr lang="fr-FR" sz="1800" i="1" dirty="0" err="1">
                <a:solidFill>
                  <a:srgbClr val="00B0F0"/>
                </a:solidFill>
              </a:rPr>
              <a:t>included</a:t>
            </a:r>
            <a:r>
              <a:rPr lang="fr-FR" sz="1800" i="1" dirty="0">
                <a:solidFill>
                  <a:srgbClr val="00B0F0"/>
                </a:solidFill>
              </a:rPr>
              <a:t> in the SFCOMPO NEA </a:t>
            </a:r>
            <a:r>
              <a:rPr lang="fr-FR" sz="1800" i="1" dirty="0" err="1">
                <a:solidFill>
                  <a:srgbClr val="00B0F0"/>
                </a:solidFill>
              </a:rPr>
              <a:t>database</a:t>
            </a:r>
            <a:endParaRPr lang="fr-FR" sz="1800" i="1" dirty="0">
              <a:solidFill>
                <a:srgbClr val="00B0F0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4B939B6A-6275-2AD8-9342-AB40190E3E4B}"/>
              </a:ext>
            </a:extLst>
          </p:cNvPr>
          <p:cNvSpPr txBox="1"/>
          <p:nvPr/>
        </p:nvSpPr>
        <p:spPr>
          <a:xfrm>
            <a:off x="-13983" y="3600373"/>
            <a:ext cx="2942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i="1" dirty="0" err="1">
                <a:solidFill>
                  <a:srgbClr val="FF2F92"/>
                </a:solidFill>
              </a:rPr>
              <a:t>Available</a:t>
            </a:r>
            <a:r>
              <a:rPr lang="fr-FR" sz="1800" i="1" dirty="0">
                <a:solidFill>
                  <a:srgbClr val="FF2F92"/>
                </a:solidFill>
              </a:rPr>
              <a:t> in AIEA CONDERC </a:t>
            </a:r>
            <a:r>
              <a:rPr lang="fr-FR" sz="1800" i="1" dirty="0" err="1">
                <a:solidFill>
                  <a:srgbClr val="FF2F92"/>
                </a:solidFill>
              </a:rPr>
              <a:t>database</a:t>
            </a:r>
            <a:endParaRPr lang="fr-FR" sz="1800" i="1" dirty="0">
              <a:solidFill>
                <a:srgbClr val="FF2F9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20E5FE4-E88C-D5A4-85CD-9640B56B99E2}"/>
              </a:ext>
            </a:extLst>
          </p:cNvPr>
          <p:cNvSpPr txBox="1"/>
          <p:nvPr/>
        </p:nvSpPr>
        <p:spPr>
          <a:xfrm>
            <a:off x="56903" y="4374301"/>
            <a:ext cx="996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- 2022 new </a:t>
            </a:r>
            <a:r>
              <a:rPr lang="fr-FR" sz="2000" b="1" dirty="0" err="1">
                <a:solidFill>
                  <a:srgbClr val="0070C0"/>
                </a:solidFill>
              </a:rPr>
              <a:t>Data@CLAB</a:t>
            </a:r>
            <a:r>
              <a:rPr lang="fr-FR" sz="2000" b="1" dirty="0">
                <a:solidFill>
                  <a:srgbClr val="0070C0"/>
                </a:solidFill>
              </a:rPr>
              <a:t> : DH of 5 </a:t>
            </a:r>
            <a:r>
              <a:rPr lang="fr-FR" sz="2000" b="1" dirty="0" err="1">
                <a:solidFill>
                  <a:srgbClr val="0070C0"/>
                </a:solidFill>
              </a:rPr>
              <a:t>assemblies</a:t>
            </a:r>
            <a:r>
              <a:rPr lang="fr-FR" sz="2000" b="1" dirty="0">
                <a:solidFill>
                  <a:srgbClr val="0070C0"/>
                </a:solidFill>
              </a:rPr>
              <a:t> PWR/BWR UO</a:t>
            </a:r>
            <a:r>
              <a:rPr lang="fr-FR" sz="2000" b="1" baseline="-25000" dirty="0">
                <a:solidFill>
                  <a:srgbClr val="0070C0"/>
                </a:solidFill>
              </a:rPr>
              <a:t>2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cooling</a:t>
            </a:r>
            <a:r>
              <a:rPr lang="fr-FR" sz="2000" b="1" dirty="0">
                <a:solidFill>
                  <a:srgbClr val="0070C0"/>
                </a:solidFill>
              </a:rPr>
              <a:t> 4-21 </a:t>
            </a:r>
            <a:r>
              <a:rPr lang="fr-FR" sz="2000" b="1" dirty="0" err="1">
                <a:solidFill>
                  <a:srgbClr val="0070C0"/>
                </a:solidFill>
              </a:rPr>
              <a:t>years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038B20-1B0A-5AF8-4CA7-3E76CF52F483}"/>
              </a:ext>
            </a:extLst>
          </p:cNvPr>
          <p:cNvSpPr txBox="1"/>
          <p:nvPr/>
        </p:nvSpPr>
        <p:spPr>
          <a:xfrm>
            <a:off x="214314" y="4766184"/>
            <a:ext cx="9477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err="1"/>
              <a:t>Calculations</a:t>
            </a:r>
            <a:r>
              <a:rPr lang="fr-FR" sz="1800" dirty="0"/>
              <a:t> </a:t>
            </a:r>
            <a:r>
              <a:rPr lang="fr-FR" sz="1800" dirty="0" err="1"/>
              <a:t>performed</a:t>
            </a:r>
            <a:r>
              <a:rPr lang="fr-FR" sz="1800" dirty="0"/>
              <a:t> in a blind </a:t>
            </a:r>
            <a:r>
              <a:rPr lang="fr-FR" sz="1800" dirty="0" err="1"/>
              <a:t>way</a:t>
            </a:r>
            <a:r>
              <a:rPr lang="fr-FR" sz="1800" dirty="0"/>
              <a:t> </a:t>
            </a:r>
            <a:r>
              <a:rPr lang="fr-FR" sz="1800" dirty="0" err="1"/>
              <a:t>with</a:t>
            </a:r>
            <a:r>
              <a:rPr lang="fr-FR" sz="1800" dirty="0"/>
              <a:t> </a:t>
            </a:r>
            <a:r>
              <a:rPr lang="fr-FR" sz="1800" dirty="0" err="1"/>
              <a:t>same</a:t>
            </a:r>
            <a:r>
              <a:rPr lang="fr-FR" sz="1800" dirty="0"/>
              <a:t> inputs: </a:t>
            </a:r>
            <a:r>
              <a:rPr lang="fr-FR" sz="1800" dirty="0" err="1"/>
              <a:t>geometry</a:t>
            </a:r>
            <a:r>
              <a:rPr lang="fr-FR" sz="1800" dirty="0"/>
              <a:t>, </a:t>
            </a:r>
            <a:r>
              <a:rPr lang="fr-FR" sz="1800" dirty="0" err="1"/>
              <a:t>materials</a:t>
            </a:r>
            <a:r>
              <a:rPr lang="fr-FR" sz="1800" dirty="0"/>
              <a:t>, </a:t>
            </a:r>
            <a:r>
              <a:rPr lang="fr-FR" sz="1800" dirty="0" err="1"/>
              <a:t>reactor</a:t>
            </a:r>
            <a:r>
              <a:rPr lang="fr-FR" sz="1800" dirty="0"/>
              <a:t> </a:t>
            </a:r>
            <a:r>
              <a:rPr lang="fr-FR" sz="1800" dirty="0" err="1"/>
              <a:t>operation</a:t>
            </a:r>
            <a:r>
              <a:rPr lang="fr-FR" sz="1800" dirty="0"/>
              <a:t> + </a:t>
            </a:r>
            <a:r>
              <a:rPr lang="fr-FR" sz="1800" dirty="0" err="1"/>
              <a:t>cooling</a:t>
            </a:r>
            <a:r>
              <a:rPr lang="fr-FR" sz="1800" dirty="0"/>
              <a:t> time, DH </a:t>
            </a:r>
            <a:r>
              <a:rPr lang="fr-FR" sz="1800" dirty="0" err="1"/>
              <a:t>measurements</a:t>
            </a:r>
            <a:r>
              <a:rPr lang="fr-FR" sz="1800" dirty="0"/>
              <a:t> </a:t>
            </a:r>
            <a:r>
              <a:rPr lang="fr-FR" sz="1800" dirty="0" err="1"/>
              <a:t>given</a:t>
            </a:r>
            <a:r>
              <a:rPr lang="fr-FR" sz="1800" dirty="0"/>
              <a:t> </a:t>
            </a:r>
            <a:r>
              <a:rPr lang="fr-FR" sz="1800" dirty="0" err="1"/>
              <a:t>after</a:t>
            </a:r>
            <a:r>
              <a:rPr lang="fr-FR" sz="1800" dirty="0"/>
              <a:t> the </a:t>
            </a:r>
            <a:r>
              <a:rPr lang="fr-FR" sz="1800" dirty="0" err="1"/>
              <a:t>calculations</a:t>
            </a:r>
            <a:r>
              <a:rPr lang="fr-FR" sz="1800" dirty="0"/>
              <a:t>..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DD1B1B-9E3D-09DC-A45B-E71C49EF9E3D}"/>
              </a:ext>
            </a:extLst>
          </p:cNvPr>
          <p:cNvSpPr txBox="1"/>
          <p:nvPr/>
        </p:nvSpPr>
        <p:spPr>
          <a:xfrm>
            <a:off x="214313" y="5412515"/>
            <a:ext cx="9812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Blind benchmark </a:t>
            </a:r>
            <a:r>
              <a:rPr lang="fr-FR" sz="1600" i="1" dirty="0" err="1"/>
              <a:t>exercise</a:t>
            </a:r>
            <a:r>
              <a:rPr lang="fr-FR" sz="1600" i="1" dirty="0"/>
              <a:t> for </a:t>
            </a:r>
            <a:r>
              <a:rPr lang="fr-FR" sz="1600" i="1" dirty="0" err="1"/>
              <a:t>spent</a:t>
            </a:r>
            <a:r>
              <a:rPr lang="fr-FR" sz="1600" i="1" dirty="0"/>
              <a:t> </a:t>
            </a:r>
            <a:r>
              <a:rPr lang="fr-FR" sz="1600" i="1" dirty="0" err="1"/>
              <a:t>nuclear</a:t>
            </a:r>
            <a:r>
              <a:rPr lang="fr-FR" sz="1600" i="1" dirty="0"/>
              <a:t> fuel </a:t>
            </a:r>
            <a:r>
              <a:rPr lang="fr-FR" sz="1600" i="1" dirty="0" err="1"/>
              <a:t>decay</a:t>
            </a:r>
            <a:r>
              <a:rPr lang="fr-FR" sz="1600" i="1" dirty="0"/>
              <a:t> </a:t>
            </a:r>
            <a:r>
              <a:rPr lang="fr-FR" sz="1600" i="1" dirty="0" err="1"/>
              <a:t>heat</a:t>
            </a:r>
            <a:r>
              <a:rPr lang="fr-FR" sz="1600" i="1" dirty="0"/>
              <a:t>, P. </a:t>
            </a:r>
            <a:r>
              <a:rPr lang="fr-FR" sz="1600" i="1" dirty="0" err="1"/>
              <a:t>Jansson</a:t>
            </a:r>
            <a:r>
              <a:rPr lang="fr-FR" sz="1600" i="1" dirty="0"/>
              <a:t> et al., </a:t>
            </a:r>
            <a:r>
              <a:rPr lang="fr-FR" sz="1600" i="1" dirty="0" err="1"/>
              <a:t>Nucl</a:t>
            </a:r>
            <a:r>
              <a:rPr lang="fr-FR" sz="1600" i="1" dirty="0"/>
              <a:t>. Sc. &amp; Eng., 2022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81DD02-3F02-6D5B-02D6-BEE3E1BF678E}"/>
              </a:ext>
            </a:extLst>
          </p:cNvPr>
          <p:cNvSpPr txBox="1"/>
          <p:nvPr/>
        </p:nvSpPr>
        <p:spPr>
          <a:xfrm>
            <a:off x="121158" y="5875745"/>
            <a:ext cx="996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- 60 new CLAB DH </a:t>
            </a:r>
            <a:r>
              <a:rPr lang="fr-FR" sz="2000" b="1" dirty="0" err="1">
                <a:solidFill>
                  <a:srgbClr val="0070C0"/>
                </a:solidFill>
              </a:rPr>
              <a:t>measurements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foreseen</a:t>
            </a:r>
            <a:r>
              <a:rPr lang="fr-FR" sz="2000" b="1" dirty="0">
                <a:solidFill>
                  <a:srgbClr val="0070C0"/>
                </a:solidFill>
              </a:rPr>
              <a:t> (EPRI Report </a:t>
            </a:r>
            <a:r>
              <a:rPr lang="fr-FR" sz="2000" b="1" dirty="0" err="1">
                <a:solidFill>
                  <a:srgbClr val="0070C0"/>
                </a:solidFill>
              </a:rPr>
              <a:t>published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soon</a:t>
            </a:r>
            <a:r>
              <a:rPr lang="fr-FR" sz="20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644E41-AD79-1F61-6C52-000041551C76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308307-C437-CB13-A368-C7F053540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Available Decay Heat Measurements for U/Pu cycle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6164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286B8C-7CC5-FDCF-E274-1B835894C73A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FB395BF-8700-2737-1E04-B8A27D6B5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Available Decay Heat Measurements for U/Pu cycle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4926AA7-4AA5-144C-90D9-3ADAF6DF8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61" y="4108066"/>
            <a:ext cx="4130964" cy="214372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3F8EA39-5C4B-0708-055C-C05F9E4EF4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00" y="3758278"/>
            <a:ext cx="3022600" cy="284329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88B4551-45C2-AD59-AE73-CE762B0C99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42" y="737805"/>
            <a:ext cx="7397173" cy="306561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A9DA059-F9CD-93B8-4361-AD36D8764F02}"/>
              </a:ext>
            </a:extLst>
          </p:cNvPr>
          <p:cNvSpPr txBox="1"/>
          <p:nvPr/>
        </p:nvSpPr>
        <p:spPr>
          <a:xfrm>
            <a:off x="241300" y="6556431"/>
            <a:ext cx="9812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Blind benchmark </a:t>
            </a:r>
            <a:r>
              <a:rPr lang="fr-FR" sz="1600" i="1" dirty="0" err="1"/>
              <a:t>exercise</a:t>
            </a:r>
            <a:r>
              <a:rPr lang="fr-FR" sz="1600" i="1" dirty="0"/>
              <a:t> for </a:t>
            </a:r>
            <a:r>
              <a:rPr lang="fr-FR" sz="1600" i="1" dirty="0" err="1"/>
              <a:t>spent</a:t>
            </a:r>
            <a:r>
              <a:rPr lang="fr-FR" sz="1600" i="1" dirty="0"/>
              <a:t> </a:t>
            </a:r>
            <a:r>
              <a:rPr lang="fr-FR" sz="1600" i="1" dirty="0" err="1"/>
              <a:t>nuclear</a:t>
            </a:r>
            <a:r>
              <a:rPr lang="fr-FR" sz="1600" i="1" dirty="0"/>
              <a:t> fuel </a:t>
            </a:r>
            <a:r>
              <a:rPr lang="fr-FR" sz="1600" i="1" dirty="0" err="1"/>
              <a:t>decay</a:t>
            </a:r>
            <a:r>
              <a:rPr lang="fr-FR" sz="1600" i="1" dirty="0"/>
              <a:t> </a:t>
            </a:r>
            <a:r>
              <a:rPr lang="fr-FR" sz="1600" i="1" dirty="0" err="1"/>
              <a:t>heat</a:t>
            </a:r>
            <a:r>
              <a:rPr lang="fr-FR" sz="1600" i="1" dirty="0"/>
              <a:t>, P. </a:t>
            </a:r>
            <a:r>
              <a:rPr lang="fr-FR" sz="1600" i="1" dirty="0" err="1"/>
              <a:t>Jansson</a:t>
            </a:r>
            <a:r>
              <a:rPr lang="fr-FR" sz="1600" i="1" dirty="0"/>
              <a:t> et al., </a:t>
            </a:r>
            <a:r>
              <a:rPr lang="fr-FR" sz="1600" i="1" dirty="0" err="1"/>
              <a:t>Nucl</a:t>
            </a:r>
            <a:r>
              <a:rPr lang="fr-FR" sz="1600" i="1" dirty="0"/>
              <a:t>. Sc. &amp; Eng., 2022</a:t>
            </a:r>
          </a:p>
        </p:txBody>
      </p:sp>
    </p:spTree>
    <p:extLst>
      <p:ext uri="{BB962C8B-B14F-4D97-AF65-F5344CB8AC3E}">
        <p14:creationId xmlns:p14="http://schemas.microsoft.com/office/powerpoint/2010/main" val="218967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ZoneTexte 10">
            <a:extLst>
              <a:ext uri="{FF2B5EF4-FFF2-40B4-BE49-F238E27FC236}">
                <a16:creationId xmlns:a16="http://schemas.microsoft.com/office/drawing/2014/main" id="{82AC7383-8682-848A-CC54-396C2FC09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110" y="683167"/>
            <a:ext cx="5334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3400">
                <a:latin typeface="Symbol" pitchFamily="2" charset="2"/>
              </a:rPr>
              <a:t>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8749EA-2109-3C8F-950B-5FD989251EF6}"/>
              </a:ext>
            </a:extLst>
          </p:cNvPr>
          <p:cNvSpPr txBox="1"/>
          <p:nvPr/>
        </p:nvSpPr>
        <p:spPr>
          <a:xfrm>
            <a:off x="3089810" y="784767"/>
            <a:ext cx="4229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DH(</a:t>
            </a:r>
            <a:r>
              <a:rPr lang="fr-FR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) = f(</a:t>
            </a:r>
            <a:r>
              <a:rPr lang="fr-FR" dirty="0" err="1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) =     </a:t>
            </a:r>
            <a:r>
              <a:rPr lang="fr-FR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fr-FR" baseline="-25000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fr-FR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fr-FR" dirty="0" err="1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fr-FR" baseline="-25000" dirty="0" err="1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fr-FR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dirty="0">
                <a:latin typeface="Symbol" charset="2"/>
                <a:ea typeface="ＭＳ Ｐゴシック" charset="0"/>
                <a:cs typeface="Symbol" charset="2"/>
              </a:rPr>
              <a:t>l</a:t>
            </a:r>
            <a:r>
              <a:rPr lang="fr-FR" baseline="-25000" dirty="0">
                <a:latin typeface="+mj-lt"/>
                <a:ea typeface="ＭＳ Ｐゴシック" charset="0"/>
                <a:cs typeface="Symbol" charset="2"/>
              </a:rPr>
              <a:t>i</a:t>
            </a:r>
            <a:r>
              <a:rPr lang="fr-FR" dirty="0">
                <a:latin typeface="+mj-lt"/>
                <a:ea typeface="ＭＳ Ｐゴシック" charset="0"/>
                <a:cs typeface="Symbol" charset="2"/>
              </a:rPr>
              <a:t> </a:t>
            </a:r>
            <a:r>
              <a:rPr lang="fr-FR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E</a:t>
            </a:r>
            <a:r>
              <a:rPr lang="fr-FR" baseline="-25000" dirty="0" err="1">
                <a:solidFill>
                  <a:srgbClr val="008000"/>
                </a:solidFill>
                <a:latin typeface="+mj-lt"/>
                <a:ea typeface="ＭＳ Ｐゴシック" charset="0"/>
                <a:cs typeface="Symbol" charset="2"/>
              </a:rPr>
              <a:t>i</a:t>
            </a:r>
            <a:endParaRPr lang="fr-FR" dirty="0">
              <a:solidFill>
                <a:srgbClr val="008000"/>
              </a:solidFill>
              <a:latin typeface="Symbol" charset="2"/>
              <a:ea typeface="ＭＳ Ｐゴシック" charset="0"/>
              <a:cs typeface="Symbol" charset="2"/>
            </a:endParaRPr>
          </a:p>
        </p:txBody>
      </p:sp>
      <p:sp>
        <p:nvSpPr>
          <p:cNvPr id="22535" name="ZoneTexte 1">
            <a:extLst>
              <a:ext uri="{FF2B5EF4-FFF2-40B4-BE49-F238E27FC236}">
                <a16:creationId xmlns:a16="http://schemas.microsoft.com/office/drawing/2014/main" id="{A94F4A2A-804F-743E-F62E-79351AB0D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710" y="1153067"/>
            <a:ext cx="35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i</a:t>
            </a:r>
          </a:p>
        </p:txBody>
      </p:sp>
      <p:sp>
        <p:nvSpPr>
          <p:cNvPr id="22536" name="ZoneTexte 14">
            <a:extLst>
              <a:ext uri="{FF2B5EF4-FFF2-40B4-BE49-F238E27FC236}">
                <a16:creationId xmlns:a16="http://schemas.microsoft.com/office/drawing/2014/main" id="{4C2C215A-BF67-D452-FB9D-ACEE24E88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710" y="568867"/>
            <a:ext cx="35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/>
              <a:t>n</a:t>
            </a:r>
          </a:p>
        </p:txBody>
      </p:sp>
      <p:cxnSp>
        <p:nvCxnSpPr>
          <p:cNvPr id="22537" name="Connecteur droit 3">
            <a:extLst>
              <a:ext uri="{FF2B5EF4-FFF2-40B4-BE49-F238E27FC236}">
                <a16:creationId xmlns:a16="http://schemas.microsoft.com/office/drawing/2014/main" id="{121769FC-4C7A-E076-622F-6675CF60D6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21602" y="860967"/>
            <a:ext cx="241300" cy="0"/>
          </a:xfrm>
          <a:prstGeom prst="line">
            <a:avLst/>
          </a:prstGeom>
          <a:noFill/>
          <a:ln w="9525" algn="ctr">
            <a:solidFill>
              <a:srgbClr val="008000"/>
            </a:solidFill>
            <a:round/>
            <a:headEnd/>
            <a:tailEnd/>
          </a:ln>
        </p:spPr>
      </p:cxnSp>
      <p:sp>
        <p:nvSpPr>
          <p:cNvPr id="22542" name="ZoneTexte 16">
            <a:extLst>
              <a:ext uri="{FF2B5EF4-FFF2-40B4-BE49-F238E27FC236}">
                <a16:creationId xmlns:a16="http://schemas.microsoft.com/office/drawing/2014/main" id="{E07E1091-28A6-AF3C-DF2A-C74EF9C96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134" y="1898665"/>
            <a:ext cx="901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dirty="0" err="1"/>
              <a:t>Depletion</a:t>
            </a:r>
            <a:r>
              <a:rPr lang="fr-FR" altLang="fr-FR" sz="2000" dirty="0"/>
              <a:t> </a:t>
            </a:r>
            <a:r>
              <a:rPr lang="fr-FR" altLang="fr-FR" sz="2000" dirty="0" err="1"/>
              <a:t>calculation</a:t>
            </a:r>
            <a:r>
              <a:rPr lang="fr-FR" altLang="fr-FR" sz="2000" dirty="0"/>
              <a:t> </a:t>
            </a:r>
            <a:r>
              <a:rPr lang="fr-FR" altLang="fr-FR" sz="2000" dirty="0" err="1"/>
              <a:t>within</a:t>
            </a:r>
            <a:r>
              <a:rPr lang="fr-FR" altLang="fr-FR" sz="2000" dirty="0"/>
              <a:t> a </a:t>
            </a:r>
            <a:r>
              <a:rPr lang="fr-FR" altLang="fr-FR" sz="2000" dirty="0" err="1"/>
              <a:t>reactor</a:t>
            </a:r>
            <a:r>
              <a:rPr lang="fr-FR" altLang="fr-FR" sz="2000" dirty="0"/>
              <a:t> model + code (</a:t>
            </a:r>
            <a:r>
              <a:rPr lang="fr-FR" altLang="fr-FR" sz="2000" dirty="0" err="1"/>
              <a:t>e.g</a:t>
            </a:r>
            <a:r>
              <a:rPr lang="fr-FR" altLang="fr-FR" sz="2000" dirty="0"/>
              <a:t> </a:t>
            </a:r>
            <a:r>
              <a:rPr lang="fr-FR" altLang="fr-FR" sz="2000" dirty="0" err="1"/>
              <a:t>with</a:t>
            </a:r>
            <a:r>
              <a:rPr lang="fr-FR" altLang="fr-FR" sz="2000" dirty="0"/>
              <a:t> SERPENT)</a:t>
            </a:r>
          </a:p>
        </p:txBody>
      </p:sp>
      <p:sp>
        <p:nvSpPr>
          <p:cNvPr id="27" name="ZoneTexte 8">
            <a:extLst>
              <a:ext uri="{FF2B5EF4-FFF2-40B4-BE49-F238E27FC236}">
                <a16:creationId xmlns:a16="http://schemas.microsoft.com/office/drawing/2014/main" id="{2E4811E0-1E31-92B1-41FA-D78F98F7E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50" y="1512730"/>
            <a:ext cx="9017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fr-FR" altLang="fr-FR" sz="2000" b="1" dirty="0">
                <a:solidFill>
                  <a:schemeClr val="accent6"/>
                </a:solidFill>
              </a:rPr>
              <a:t>Bateman </a:t>
            </a:r>
            <a:r>
              <a:rPr lang="fr-FR" altLang="fr-FR" sz="2000" b="1" dirty="0" err="1">
                <a:solidFill>
                  <a:schemeClr val="accent6"/>
                </a:solidFill>
              </a:rPr>
              <a:t>equations</a:t>
            </a:r>
            <a:r>
              <a:rPr lang="fr-FR" altLang="fr-FR" sz="2000" b="1" dirty="0">
                <a:solidFill>
                  <a:schemeClr val="accent6"/>
                </a:solidFill>
              </a:rPr>
              <a:t> </a:t>
            </a:r>
            <a:r>
              <a:rPr lang="fr-FR" altLang="fr-FR" sz="2000" dirty="0" err="1"/>
              <a:t>solved</a:t>
            </a:r>
            <a:r>
              <a:rPr lang="fr-FR" altLang="fr-FR" sz="2000" dirty="0"/>
              <a:t> to </a:t>
            </a:r>
            <a:r>
              <a:rPr lang="fr-FR" altLang="fr-FR" sz="2000" dirty="0" err="1"/>
              <a:t>get</a:t>
            </a:r>
            <a:r>
              <a:rPr lang="fr-FR" altLang="fr-FR" sz="2000" dirty="0"/>
              <a:t> </a:t>
            </a:r>
            <a:r>
              <a:rPr lang="fr-FR" altLang="fr-FR" sz="2000" dirty="0">
                <a:solidFill>
                  <a:srgbClr val="FF7E79"/>
                </a:solidFill>
              </a:rPr>
              <a:t>Atomic </a:t>
            </a:r>
            <a:r>
              <a:rPr lang="fr-FR" altLang="fr-FR" sz="2000" dirty="0" err="1">
                <a:solidFill>
                  <a:srgbClr val="FF7E79"/>
                </a:solidFill>
              </a:rPr>
              <a:t>Densities</a:t>
            </a:r>
            <a:r>
              <a:rPr lang="fr-FR" altLang="fr-FR" sz="2000" dirty="0">
                <a:solidFill>
                  <a:srgbClr val="FF7E79"/>
                </a:solidFill>
              </a:rPr>
              <a:t> </a:t>
            </a:r>
            <a:r>
              <a:rPr lang="fr-FR" sz="2000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fr-FR" sz="2000" baseline="-25000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fr-FR" sz="2000" dirty="0">
                <a:solidFill>
                  <a:srgbClr val="FF6666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2000" dirty="0">
                <a:latin typeface="Arial" charset="0"/>
                <a:ea typeface="ＭＳ Ｐゴシック" charset="0"/>
                <a:cs typeface="ＭＳ Ｐゴシック" charset="0"/>
              </a:rPr>
              <a:t>at the </a:t>
            </a:r>
            <a:r>
              <a:rPr lang="fr-FR" sz="2000" dirty="0" err="1">
                <a:latin typeface="Arial" charset="0"/>
                <a:ea typeface="ＭＳ Ｐゴシック" charset="0"/>
                <a:cs typeface="ＭＳ Ｐゴシック" charset="0"/>
              </a:rPr>
              <a:t>cooling</a:t>
            </a:r>
            <a:r>
              <a:rPr lang="fr-FR" sz="2000" dirty="0">
                <a:latin typeface="Arial" charset="0"/>
                <a:ea typeface="ＭＳ Ｐゴシック" charset="0"/>
                <a:cs typeface="ＭＳ Ｐゴシック" charset="0"/>
              </a:rPr>
              <a:t> time</a:t>
            </a:r>
            <a:endParaRPr lang="fr-FR" altLang="fr-FR" sz="2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C51555-FF33-D238-ED98-0EA54C5BA8B1}"/>
              </a:ext>
            </a:extLst>
          </p:cNvPr>
          <p:cNvSpPr/>
          <p:nvPr/>
        </p:nvSpPr>
        <p:spPr bwMode="auto">
          <a:xfrm>
            <a:off x="289250" y="1627030"/>
            <a:ext cx="215900" cy="2032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  <a:gs pos="51000">
                <a:srgbClr val="000090"/>
              </a:gs>
            </a:gsLst>
            <a:path path="rect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646DDA3-2BC4-789A-949D-61752A4F0BFD}"/>
              </a:ext>
            </a:extLst>
          </p:cNvPr>
          <p:cNvSpPr txBox="1"/>
          <p:nvPr/>
        </p:nvSpPr>
        <p:spPr>
          <a:xfrm>
            <a:off x="629008" y="4176163"/>
            <a:ext cx="93091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</a:t>
            </a:r>
            <a:r>
              <a:rPr lang="fr-FR" sz="2000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Symbol" charset="2"/>
              </a:rPr>
              <a:t>E</a:t>
            </a:r>
            <a:r>
              <a:rPr lang="fr-FR" sz="2000" baseline="-25000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Symbol" charset="2"/>
              </a:rPr>
              <a:t>i</a:t>
            </a:r>
            <a:r>
              <a:rPr lang="fr-FR" sz="2000" dirty="0">
                <a:solidFill>
                  <a:srgbClr val="008000"/>
                </a:solidFill>
                <a:latin typeface="Arial" charset="0"/>
                <a:ea typeface="ＭＳ Ｐゴシック" charset="0"/>
                <a:cs typeface="Symbol" charset="2"/>
              </a:rPr>
              <a:t>  </a:t>
            </a:r>
            <a:r>
              <a:rPr lang="fr-FR" sz="2000" dirty="0" err="1">
                <a:latin typeface="+mj-lt"/>
                <a:ea typeface="ＭＳ Ｐゴシック" charset="0"/>
                <a:cs typeface="Symbol" charset="2"/>
              </a:rPr>
              <a:t>is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</a:t>
            </a:r>
            <a:r>
              <a:rPr lang="fr-FR" sz="2000" dirty="0" err="1">
                <a:latin typeface="+mj-lt"/>
                <a:ea typeface="ＭＳ Ｐゴシック" charset="0"/>
                <a:cs typeface="Symbol" charset="2"/>
              </a:rPr>
              <a:t>usually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</a:t>
            </a:r>
            <a:r>
              <a:rPr lang="fr-FR" sz="2000" dirty="0" err="1">
                <a:latin typeface="+mj-lt"/>
                <a:ea typeface="ＭＳ Ｐゴシック" charset="0"/>
                <a:cs typeface="Symbol" charset="2"/>
              </a:rPr>
              <a:t>divided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in </a:t>
            </a:r>
            <a:r>
              <a:rPr lang="fr-FR" sz="2000" dirty="0" err="1">
                <a:latin typeface="+mj-lt"/>
                <a:ea typeface="ＭＳ Ｐゴシック" charset="0"/>
                <a:cs typeface="Symbol" charset="2"/>
              </a:rPr>
              <a:t>evaluated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librairies(</a:t>
            </a:r>
            <a:r>
              <a:rPr lang="fr-FR" sz="2000" dirty="0" err="1">
                <a:latin typeface="+mj-lt"/>
                <a:ea typeface="ＭＳ Ｐゴシック" charset="0"/>
                <a:cs typeface="Symbol" charset="2"/>
              </a:rPr>
              <a:t>e.g</a:t>
            </a:r>
            <a:r>
              <a:rPr lang="fr-FR" sz="2000" dirty="0">
                <a:latin typeface="+mj-lt"/>
                <a:ea typeface="ＭＳ Ｐゴシック" charset="0"/>
                <a:cs typeface="Symbol" charset="2"/>
              </a:rPr>
              <a:t> ENDF, JEFF, JENDL) in 3 parts :</a:t>
            </a:r>
            <a:endParaRPr lang="fr-FR" sz="2000" dirty="0">
              <a:latin typeface="Symbol" charset="2"/>
              <a:ea typeface="ＭＳ Ｐゴシック" charset="0"/>
              <a:cs typeface="Symbol" charset="2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5DCD652-60BF-68EA-A897-20218F316134}"/>
              </a:ext>
            </a:extLst>
          </p:cNvPr>
          <p:cNvSpPr/>
          <p:nvPr/>
        </p:nvSpPr>
        <p:spPr bwMode="auto">
          <a:xfrm>
            <a:off x="273408" y="4303163"/>
            <a:ext cx="215900" cy="2032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  <a:gs pos="51000">
                <a:srgbClr val="000090"/>
              </a:gs>
            </a:gsLst>
            <a:path path="rect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6" name="Image 25" descr="Capture d’écran 2018-05-27 à 20.42.16.png">
            <a:extLst>
              <a:ext uri="{FF2B5EF4-FFF2-40B4-BE49-F238E27FC236}">
                <a16:creationId xmlns:a16="http://schemas.microsoft.com/office/drawing/2014/main" id="{70E31246-6CD9-8E4D-F98A-9B63B55B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208" y="4651876"/>
            <a:ext cx="54737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ZoneTexte 32">
            <a:extLst>
              <a:ext uri="{FF2B5EF4-FFF2-40B4-BE49-F238E27FC236}">
                <a16:creationId xmlns:a16="http://schemas.microsoft.com/office/drawing/2014/main" id="{C80A358C-DFC3-7063-6027-77A3E23EA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8008" y="4731251"/>
            <a:ext cx="307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0000FF"/>
                </a:solidFill>
              </a:rPr>
              <a:t>Light particles component</a:t>
            </a:r>
          </a:p>
        </p:txBody>
      </p:sp>
      <p:cxnSp>
        <p:nvCxnSpPr>
          <p:cNvPr id="39" name="Connecteur droit 34">
            <a:extLst>
              <a:ext uri="{FF2B5EF4-FFF2-40B4-BE49-F238E27FC236}">
                <a16:creationId xmlns:a16="http://schemas.microsoft.com/office/drawing/2014/main" id="{0815E905-3829-83CA-35A1-2EFF1B1498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1408" y="4201563"/>
            <a:ext cx="203200" cy="0"/>
          </a:xfrm>
          <a:prstGeom prst="line">
            <a:avLst/>
          </a:prstGeom>
          <a:noFill/>
          <a:ln w="9525" algn="ctr">
            <a:solidFill>
              <a:srgbClr val="008000"/>
            </a:solidFill>
            <a:round/>
            <a:headEnd/>
            <a:tailEnd/>
          </a:ln>
        </p:spPr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E71ECE56-34F3-003F-58AD-1AAD1C1AC592}"/>
              </a:ext>
            </a:extLst>
          </p:cNvPr>
          <p:cNvSpPr/>
          <p:nvPr/>
        </p:nvSpPr>
        <p:spPr bwMode="auto">
          <a:xfrm>
            <a:off x="3067408" y="5239251"/>
            <a:ext cx="546100" cy="508000"/>
          </a:xfrm>
          <a:prstGeom prst="ellipse">
            <a:avLst/>
          </a:prstGeom>
          <a:noFill/>
          <a:ln w="34925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ln>
                <a:solidFill>
                  <a:srgbClr val="008000"/>
                </a:solidFill>
              </a:ln>
              <a:solidFill>
                <a:srgbClr val="66CC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F243902-3A55-2BFC-3BEB-A17DF20BF713}"/>
              </a:ext>
            </a:extLst>
          </p:cNvPr>
          <p:cNvSpPr/>
          <p:nvPr/>
        </p:nvSpPr>
        <p:spPr bwMode="auto">
          <a:xfrm>
            <a:off x="3067408" y="4718551"/>
            <a:ext cx="546100" cy="508000"/>
          </a:xfrm>
          <a:prstGeom prst="ellips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ln>
                <a:solidFill>
                  <a:srgbClr val="008000"/>
                </a:solidFill>
              </a:ln>
              <a:noFill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1F37B3C7-E40F-3AA0-8F66-445B670EDB16}"/>
              </a:ext>
            </a:extLst>
          </p:cNvPr>
          <p:cNvSpPr/>
          <p:nvPr/>
        </p:nvSpPr>
        <p:spPr bwMode="auto">
          <a:xfrm>
            <a:off x="3092808" y="5747251"/>
            <a:ext cx="546100" cy="508000"/>
          </a:xfrm>
          <a:prstGeom prst="ellipse">
            <a:avLst/>
          </a:prstGeom>
          <a:noFill/>
          <a:ln w="3492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ln>
                <a:solidFill>
                  <a:srgbClr val="008000"/>
                </a:solidFill>
              </a:ln>
              <a:solidFill>
                <a:srgbClr val="66CC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ZoneTexte 26">
            <a:extLst>
              <a:ext uri="{FF2B5EF4-FFF2-40B4-BE49-F238E27FC236}">
                <a16:creationId xmlns:a16="http://schemas.microsoft.com/office/drawing/2014/main" id="{3E6A426A-AC7D-07D6-BB3B-57489EC07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556" y="5246529"/>
            <a:ext cx="334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 err="1">
                <a:solidFill>
                  <a:srgbClr val="66CCFF"/>
                </a:solidFill>
              </a:rPr>
              <a:t>Electromagnetic</a:t>
            </a:r>
            <a:r>
              <a:rPr lang="fr-FR" altLang="fr-FR" sz="1800" b="1" dirty="0">
                <a:solidFill>
                  <a:srgbClr val="66CCFF"/>
                </a:solidFill>
              </a:rPr>
              <a:t> component</a:t>
            </a:r>
          </a:p>
        </p:txBody>
      </p:sp>
      <p:sp>
        <p:nvSpPr>
          <p:cNvPr id="44" name="ZoneTexte 33">
            <a:extLst>
              <a:ext uri="{FF2B5EF4-FFF2-40B4-BE49-F238E27FC236}">
                <a16:creationId xmlns:a16="http://schemas.microsoft.com/office/drawing/2014/main" id="{88BA2394-2D0C-72FC-A51C-A3433C4A9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556" y="5762306"/>
            <a:ext cx="360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CC66FF"/>
                </a:solidFill>
              </a:rPr>
              <a:t>Heavy </a:t>
            </a:r>
            <a:r>
              <a:rPr lang="fr-FR" altLang="fr-FR" sz="1800" b="1" dirty="0" err="1">
                <a:solidFill>
                  <a:srgbClr val="CC66FF"/>
                </a:solidFill>
              </a:rPr>
              <a:t>particles</a:t>
            </a:r>
            <a:r>
              <a:rPr lang="fr-FR" altLang="fr-FR" sz="1800" b="1" dirty="0">
                <a:solidFill>
                  <a:srgbClr val="CC66FF"/>
                </a:solidFill>
              </a:rPr>
              <a:t> component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4F22506-0DFB-9FE0-93FE-F78D999FE2D8}"/>
              </a:ext>
            </a:extLst>
          </p:cNvPr>
          <p:cNvGrpSpPr/>
          <p:nvPr/>
        </p:nvGrpSpPr>
        <p:grpSpPr>
          <a:xfrm>
            <a:off x="791113" y="2373332"/>
            <a:ext cx="996594" cy="950039"/>
            <a:chOff x="791113" y="2373332"/>
            <a:chExt cx="996594" cy="950039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D07E0AEE-A596-24B6-C901-D99B51588F97}"/>
                </a:ext>
              </a:extLst>
            </p:cNvPr>
            <p:cNvSpPr txBox="1"/>
            <p:nvPr/>
          </p:nvSpPr>
          <p:spPr>
            <a:xfrm>
              <a:off x="791113" y="2373332"/>
              <a:ext cx="996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/>
                <a:t>dN</a:t>
              </a:r>
              <a:r>
                <a:rPr lang="fr-FR" baseline="-25000" dirty="0" err="1"/>
                <a:t>i</a:t>
              </a:r>
              <a:r>
                <a:rPr lang="fr-FR" dirty="0"/>
                <a:t>(</a:t>
              </a:r>
              <a:r>
                <a:rPr lang="fr-FR" dirty="0" err="1"/>
                <a:t>t</a:t>
              </a:r>
              <a:r>
                <a:rPr lang="fr-FR" dirty="0"/>
                <a:t>)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87ECA37-ECB8-8E61-78A9-844943500975}"/>
                </a:ext>
              </a:extLst>
            </p:cNvPr>
            <p:cNvSpPr txBox="1"/>
            <p:nvPr/>
          </p:nvSpPr>
          <p:spPr>
            <a:xfrm>
              <a:off x="971481" y="2861706"/>
              <a:ext cx="5461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/>
                <a:t>dt</a:t>
              </a:r>
              <a:endParaRPr lang="fr-FR" dirty="0"/>
            </a:p>
          </p:txBody>
        </p: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31362758-E61D-E989-24C9-48B71AAAAC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4127" y="2871980"/>
              <a:ext cx="667821" cy="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6016986-CEDD-330C-6AE6-9F6C5740D776}"/>
              </a:ext>
            </a:extLst>
          </p:cNvPr>
          <p:cNvSpPr txBox="1"/>
          <p:nvPr/>
        </p:nvSpPr>
        <p:spPr>
          <a:xfrm>
            <a:off x="1530856" y="2624712"/>
            <a:ext cx="195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=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D8168EF-3B86-07F8-89A8-A9E0A5FF3F35}"/>
              </a:ext>
            </a:extLst>
          </p:cNvPr>
          <p:cNvSpPr txBox="1"/>
          <p:nvPr/>
        </p:nvSpPr>
        <p:spPr>
          <a:xfrm>
            <a:off x="1919566" y="2355797"/>
            <a:ext cx="546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Symbol" pitchFamily="2" charset="2"/>
              </a:rPr>
              <a:t>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689705-818D-1095-40C5-AA6FA78801E4}"/>
              </a:ext>
            </a:extLst>
          </p:cNvPr>
          <p:cNvSpPr txBox="1"/>
          <p:nvPr/>
        </p:nvSpPr>
        <p:spPr>
          <a:xfrm>
            <a:off x="2032189" y="2880607"/>
            <a:ext cx="382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j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61BE8C-92C3-3BEB-C55D-6C781C7B5317}"/>
              </a:ext>
            </a:extLst>
          </p:cNvPr>
          <p:cNvSpPr txBox="1"/>
          <p:nvPr/>
        </p:nvSpPr>
        <p:spPr>
          <a:xfrm>
            <a:off x="2296250" y="2493921"/>
            <a:ext cx="397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 </a:t>
            </a:r>
            <a:r>
              <a:rPr lang="fr-FR" b="1" dirty="0" err="1">
                <a:solidFill>
                  <a:srgbClr val="00B050"/>
                </a:solidFill>
              </a:rPr>
              <a:t>b</a:t>
            </a:r>
            <a:r>
              <a:rPr lang="fr-FR" b="1" baseline="-25000" dirty="0" err="1">
                <a:solidFill>
                  <a:srgbClr val="00B050"/>
                </a:solidFill>
              </a:rPr>
              <a:t>j→i</a:t>
            </a:r>
            <a:r>
              <a:rPr lang="fr-FR" baseline="-25000" dirty="0">
                <a:solidFill>
                  <a:srgbClr val="00B050"/>
                </a:solidFill>
              </a:rPr>
              <a:t> </a:t>
            </a:r>
            <a:r>
              <a:rPr lang="fr-FR" dirty="0" err="1">
                <a:latin typeface="Symbol" pitchFamily="2" charset="2"/>
              </a:rPr>
              <a:t>l</a:t>
            </a:r>
            <a:r>
              <a:rPr lang="fr-FR" baseline="-25000" dirty="0" err="1">
                <a:latin typeface="+mj-lt"/>
              </a:rPr>
              <a:t>j</a:t>
            </a:r>
            <a:r>
              <a:rPr lang="fr-FR" baseline="-25000" dirty="0">
                <a:latin typeface="+mj-lt"/>
              </a:rPr>
              <a:t>  </a:t>
            </a:r>
            <a:r>
              <a:rPr lang="fr-FR" dirty="0">
                <a:latin typeface="+mj-lt"/>
              </a:rPr>
              <a:t>+ </a:t>
            </a:r>
            <a:r>
              <a:rPr lang="fr-FR" dirty="0">
                <a:solidFill>
                  <a:srgbClr val="FF2F92"/>
                </a:solidFill>
                <a:latin typeface="Symbol" pitchFamily="2" charset="2"/>
              </a:rPr>
              <a:t>f</a:t>
            </a:r>
            <a:r>
              <a:rPr lang="fr-FR" dirty="0">
                <a:latin typeface="Symbol" pitchFamily="2" charset="2"/>
              </a:rPr>
              <a:t> </a:t>
            </a:r>
            <a:r>
              <a:rPr lang="fr-FR" dirty="0" err="1">
                <a:latin typeface="Symbol" pitchFamily="2" charset="2"/>
              </a:rPr>
              <a:t>s</a:t>
            </a:r>
            <a:r>
              <a:rPr lang="fr-FR" baseline="-25000" dirty="0" err="1"/>
              <a:t>j→i</a:t>
            </a:r>
            <a:r>
              <a:rPr lang="fr-FR" baseline="-25000" dirty="0"/>
              <a:t> </a:t>
            </a:r>
            <a:r>
              <a:rPr lang="fr-FR" dirty="0"/>
              <a:t>) </a:t>
            </a:r>
            <a:r>
              <a:rPr lang="fr-FR" dirty="0" err="1"/>
              <a:t>N</a:t>
            </a:r>
            <a:r>
              <a:rPr lang="fr-FR" baseline="-25000" dirty="0" err="1"/>
              <a:t>j</a:t>
            </a:r>
            <a:r>
              <a:rPr lang="fr-FR" dirty="0"/>
              <a:t>(</a:t>
            </a:r>
            <a:r>
              <a:rPr lang="fr-FR" dirty="0" err="1"/>
              <a:t>t</a:t>
            </a:r>
            <a:r>
              <a:rPr lang="fr-FR" dirty="0"/>
              <a:t>)</a:t>
            </a:r>
            <a:endParaRPr lang="fr-FR" dirty="0">
              <a:latin typeface="Symbol" pitchFamily="2" charset="2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70C0AF0-421B-80A3-6AE5-94E3AC18A22C}"/>
              </a:ext>
            </a:extLst>
          </p:cNvPr>
          <p:cNvSpPr txBox="1"/>
          <p:nvPr/>
        </p:nvSpPr>
        <p:spPr>
          <a:xfrm>
            <a:off x="2212347" y="3231948"/>
            <a:ext cx="397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( </a:t>
            </a:r>
            <a:r>
              <a:rPr lang="fr-FR" dirty="0">
                <a:latin typeface="Symbol" pitchFamily="2" charset="2"/>
              </a:rPr>
              <a:t>l</a:t>
            </a:r>
            <a:r>
              <a:rPr lang="fr-FR" baseline="-25000" dirty="0">
                <a:latin typeface="+mj-lt"/>
              </a:rPr>
              <a:t>i  </a:t>
            </a:r>
            <a:r>
              <a:rPr lang="fr-FR" dirty="0">
                <a:latin typeface="+mj-lt"/>
              </a:rPr>
              <a:t>+ </a:t>
            </a:r>
            <a:r>
              <a:rPr lang="fr-FR" dirty="0">
                <a:solidFill>
                  <a:srgbClr val="FF2F92"/>
                </a:solidFill>
                <a:latin typeface="Symbol" pitchFamily="2" charset="2"/>
              </a:rPr>
              <a:t>f</a:t>
            </a:r>
            <a:r>
              <a:rPr lang="fr-FR" dirty="0">
                <a:latin typeface="Symbol" pitchFamily="2" charset="2"/>
              </a:rPr>
              <a:t> s</a:t>
            </a:r>
            <a:r>
              <a:rPr lang="fr-FR" baseline="-25000" dirty="0"/>
              <a:t>i </a:t>
            </a:r>
            <a:r>
              <a:rPr lang="fr-FR" dirty="0"/>
              <a:t>) N</a:t>
            </a:r>
            <a:r>
              <a:rPr lang="fr-FR" baseline="-25000" dirty="0"/>
              <a:t>i</a:t>
            </a:r>
            <a:r>
              <a:rPr lang="fr-FR" dirty="0"/>
              <a:t>(</a:t>
            </a:r>
            <a:r>
              <a:rPr lang="fr-FR" dirty="0" err="1"/>
              <a:t>t</a:t>
            </a:r>
            <a:r>
              <a:rPr lang="fr-FR" dirty="0"/>
              <a:t>)</a:t>
            </a:r>
            <a:endParaRPr lang="fr-FR" dirty="0">
              <a:latin typeface="Symbol" pitchFamily="2" charset="2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7AF6325-4F0D-D485-201B-CA5FA62E5839}"/>
              </a:ext>
            </a:extLst>
          </p:cNvPr>
          <p:cNvSpPr txBox="1"/>
          <p:nvPr/>
        </p:nvSpPr>
        <p:spPr>
          <a:xfrm>
            <a:off x="6188447" y="2561632"/>
            <a:ext cx="2926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rgbClr val="00B050"/>
                </a:solidFill>
              </a:rPr>
              <a:t>b</a:t>
            </a:r>
            <a:r>
              <a:rPr lang="fr-FR" sz="2000" b="1" baseline="-25000" dirty="0" err="1">
                <a:solidFill>
                  <a:srgbClr val="00B050"/>
                </a:solidFill>
              </a:rPr>
              <a:t>j→i</a:t>
            </a:r>
            <a:r>
              <a:rPr lang="fr-FR" sz="2000" b="1" dirty="0">
                <a:solidFill>
                  <a:srgbClr val="00B050"/>
                </a:solidFill>
              </a:rPr>
              <a:t>: </a:t>
            </a:r>
            <a:r>
              <a:rPr lang="fr-FR" sz="2000" b="1" dirty="0" err="1">
                <a:solidFill>
                  <a:srgbClr val="00B050"/>
                </a:solidFill>
              </a:rPr>
              <a:t>branching</a:t>
            </a:r>
            <a:r>
              <a:rPr lang="fr-FR" sz="2000" b="1" dirty="0">
                <a:solidFill>
                  <a:srgbClr val="00B050"/>
                </a:solidFill>
              </a:rPr>
              <a:t> ratio</a:t>
            </a:r>
            <a:endParaRPr lang="fr-FR" sz="2000" dirty="0">
              <a:latin typeface="Symbol" pitchFamily="2" charset="2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850111D-8747-79BB-C33F-149674EFE131}"/>
              </a:ext>
            </a:extLst>
          </p:cNvPr>
          <p:cNvSpPr txBox="1"/>
          <p:nvPr/>
        </p:nvSpPr>
        <p:spPr>
          <a:xfrm>
            <a:off x="6217558" y="3042805"/>
            <a:ext cx="2423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2F92"/>
                </a:solidFill>
                <a:latin typeface="Symbol" pitchFamily="2" charset="2"/>
              </a:rPr>
              <a:t>f</a:t>
            </a:r>
            <a:r>
              <a:rPr lang="fr-FR" sz="2000" b="1" dirty="0">
                <a:solidFill>
                  <a:srgbClr val="FF2F92"/>
                </a:solidFill>
              </a:rPr>
              <a:t> : neutron flux</a:t>
            </a:r>
            <a:endParaRPr lang="fr-FR" sz="2000" dirty="0">
              <a:solidFill>
                <a:srgbClr val="FF2F92"/>
              </a:solidFill>
              <a:latin typeface="Symbol" pitchFamily="2" charset="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286B8C-7CC5-FDCF-E274-1B835894C73A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116892E-6101-95A6-55CF-920E05B39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7094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">
            <a:extLst>
              <a:ext uri="{FF2B5EF4-FFF2-40B4-BE49-F238E27FC236}">
                <a16:creationId xmlns:a16="http://schemas.microsoft.com/office/drawing/2014/main" id="{4BC331DE-50CE-2122-9FC5-1F5487ACC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3" y="2183972"/>
            <a:ext cx="8726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Incomplete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schemes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: </a:t>
            </a:r>
            <a:r>
              <a:rPr lang="fr-FR" sz="1800" b="1" dirty="0" err="1">
                <a:solidFill>
                  <a:srgbClr val="00B050"/>
                </a:solidFill>
              </a:rPr>
              <a:t>overestimate</a:t>
            </a:r>
            <a:r>
              <a:rPr lang="fr-FR" sz="1800" b="1" dirty="0">
                <a:solidFill>
                  <a:srgbClr val="00B050"/>
                </a:solidFill>
              </a:rPr>
              <a:t> </a:t>
            </a:r>
            <a:r>
              <a:rPr lang="fr-FR" sz="1800" b="1" dirty="0" err="1">
                <a:solidFill>
                  <a:srgbClr val="00B050"/>
                </a:solidFill>
              </a:rPr>
              <a:t>E</a:t>
            </a:r>
            <a:r>
              <a:rPr lang="fr-FR" sz="1800" b="1" baseline="-25000" dirty="0" err="1">
                <a:solidFill>
                  <a:srgbClr val="00B050"/>
                </a:solidFill>
              </a:rPr>
              <a:t>beta</a:t>
            </a:r>
            <a:r>
              <a:rPr lang="fr-FR" sz="1800" b="1" dirty="0">
                <a:solidFill>
                  <a:srgbClr val="00B050"/>
                </a:solidFill>
              </a:rPr>
              <a:t>, </a:t>
            </a:r>
            <a:r>
              <a:rPr lang="fr-FR" sz="1800" b="1" dirty="0" err="1">
                <a:solidFill>
                  <a:srgbClr val="00B050"/>
                </a:solidFill>
              </a:rPr>
              <a:t>underestimate</a:t>
            </a:r>
            <a:r>
              <a:rPr lang="fr-FR" sz="1800" b="1" dirty="0">
                <a:solidFill>
                  <a:srgbClr val="00B050"/>
                </a:solidFill>
              </a:rPr>
              <a:t> </a:t>
            </a:r>
            <a:r>
              <a:rPr lang="fr-FR" sz="1800" b="1" dirty="0" err="1">
                <a:solidFill>
                  <a:srgbClr val="00B050"/>
                </a:solidFill>
              </a:rPr>
              <a:t>E</a:t>
            </a:r>
            <a:r>
              <a:rPr lang="fr-FR" sz="1800" b="1" baseline="-25000" dirty="0" err="1">
                <a:solidFill>
                  <a:srgbClr val="00B050"/>
                </a:solidFill>
              </a:rPr>
              <a:t>gamma</a:t>
            </a:r>
            <a:r>
              <a:rPr lang="fr-FR" sz="18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ZoneTexte 3">
            <a:extLst>
              <a:ext uri="{FF2B5EF4-FFF2-40B4-BE49-F238E27FC236}">
                <a16:creationId xmlns:a16="http://schemas.microsoft.com/office/drawing/2014/main" id="{72499376-5755-063B-F1A3-2D3C0D7DF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3" y="736600"/>
            <a:ext cx="10352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Total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energy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(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</a:t>
            </a:r>
            <a:r>
              <a:rPr lang="fr-FR" sz="1800" b="1" baseline="-25000" dirty="0" err="1">
                <a:solidFill>
                  <a:srgbClr val="002060"/>
                </a:solidFill>
                <a:latin typeface="+mj-lt"/>
                <a:cs typeface="Calibri" charset="0"/>
              </a:rPr>
              <a:t>i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)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measurements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35" name="ZoneTexte 3">
            <a:extLst>
              <a:ext uri="{FF2B5EF4-FFF2-40B4-BE49-F238E27FC236}">
                <a16:creationId xmlns:a16="http://schemas.microsoft.com/office/drawing/2014/main" id="{13E447A3-0ED6-73B3-E9CA-E6567EC8D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3" y="1041400"/>
            <a:ext cx="8129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600" dirty="0" err="1">
                <a:latin typeface="+mj-lt"/>
                <a:cs typeface="Calibri" charset="0"/>
              </a:rPr>
              <a:t>Before</a:t>
            </a:r>
            <a:r>
              <a:rPr lang="fr-FR" sz="1600" dirty="0">
                <a:latin typeface="+mj-lt"/>
                <a:cs typeface="Calibri" charset="0"/>
              </a:rPr>
              <a:t> the 90s, </a:t>
            </a:r>
            <a:r>
              <a:rPr lang="fr-FR" sz="1600" dirty="0" err="1">
                <a:latin typeface="+mj-lt"/>
                <a:cs typeface="Calibri" charset="0"/>
              </a:rPr>
              <a:t>conventional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detection</a:t>
            </a:r>
            <a:r>
              <a:rPr lang="fr-FR" sz="1600" dirty="0">
                <a:latin typeface="+mj-lt"/>
                <a:cs typeface="Calibri" charset="0"/>
              </a:rPr>
              <a:t> techniques: high </a:t>
            </a:r>
            <a:r>
              <a:rPr lang="fr-FR" sz="1600" dirty="0" err="1">
                <a:latin typeface="+mj-lt"/>
                <a:cs typeface="Calibri" charset="0"/>
              </a:rPr>
              <a:t>resolution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Symbol" charset="2"/>
                <a:cs typeface="Symbol" charset="2"/>
              </a:rPr>
              <a:t>g</a:t>
            </a:r>
            <a:r>
              <a:rPr lang="fr-FR" sz="1600" dirty="0" err="1">
                <a:latin typeface="+mj-lt"/>
                <a:cs typeface="Calibri" charset="0"/>
              </a:rPr>
              <a:t>-ray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spectroscopy</a:t>
            </a:r>
            <a:endParaRPr lang="fr-FR" sz="1600" dirty="0">
              <a:solidFill>
                <a:srgbClr val="000000"/>
              </a:solidFill>
              <a:latin typeface="+mj-lt"/>
              <a:cs typeface="Calibri" charset="0"/>
            </a:endParaRPr>
          </a:p>
        </p:txBody>
      </p:sp>
      <p:sp>
        <p:nvSpPr>
          <p:cNvPr id="36" name="ZoneTexte 3">
            <a:extLst>
              <a:ext uri="{FF2B5EF4-FFF2-40B4-BE49-F238E27FC236}">
                <a16:creationId xmlns:a16="http://schemas.microsoft.com/office/drawing/2014/main" id="{C0340CEB-CE88-9A10-38F7-137E945DF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01" y="1356868"/>
            <a:ext cx="8129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600" dirty="0">
                <a:latin typeface="+mj-lt"/>
                <a:cs typeface="Calibri" charset="0"/>
              </a:rPr>
              <a:t>Excellent </a:t>
            </a:r>
            <a:r>
              <a:rPr lang="fr-FR" sz="1600" dirty="0" err="1">
                <a:latin typeface="+mj-lt"/>
                <a:cs typeface="Calibri" charset="0"/>
              </a:rPr>
              <a:t>resolution</a:t>
            </a:r>
            <a:r>
              <a:rPr lang="fr-FR" sz="1600" dirty="0">
                <a:latin typeface="+mj-lt"/>
                <a:cs typeface="Calibri" charset="0"/>
              </a:rPr>
              <a:t> but </a:t>
            </a:r>
            <a:r>
              <a:rPr lang="fr-FR" sz="1600" dirty="0" err="1">
                <a:latin typeface="+mj-lt"/>
                <a:cs typeface="Calibri" charset="0"/>
              </a:rPr>
              <a:t>efficiency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which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strongly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decreases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with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increasing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energy</a:t>
            </a:r>
            <a:endParaRPr lang="fr-FR" sz="1600" dirty="0">
              <a:solidFill>
                <a:srgbClr val="000000"/>
              </a:solidFill>
              <a:latin typeface="+mj-lt"/>
              <a:cs typeface="Calibri" charset="0"/>
            </a:endParaRPr>
          </a:p>
        </p:txBody>
      </p:sp>
      <p:sp>
        <p:nvSpPr>
          <p:cNvPr id="37" name="ZoneTexte 3">
            <a:extLst>
              <a:ext uri="{FF2B5EF4-FFF2-40B4-BE49-F238E27FC236}">
                <a16:creationId xmlns:a16="http://schemas.microsoft.com/office/drawing/2014/main" id="{AC7871A6-4770-36B9-36EE-5D489E350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88" y="1671357"/>
            <a:ext cx="98918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600" b="1" dirty="0">
                <a:solidFill>
                  <a:srgbClr val="002060"/>
                </a:solidFill>
                <a:latin typeface="+mj-lt"/>
                <a:cs typeface="Calibri" charset="0"/>
              </a:rPr>
              <a:t>Risk of </a:t>
            </a:r>
            <a:r>
              <a:rPr lang="fr-FR" sz="1600" b="1" dirty="0" err="1">
                <a:solidFill>
                  <a:srgbClr val="002060"/>
                </a:solidFill>
                <a:latin typeface="+mj-lt"/>
                <a:cs typeface="Calibri" charset="0"/>
              </a:rPr>
              <a:t>overlooking</a:t>
            </a:r>
            <a:r>
              <a:rPr lang="fr-FR" sz="1600" b="1" dirty="0">
                <a:solidFill>
                  <a:srgbClr val="002060"/>
                </a:solidFill>
                <a:latin typeface="+mj-lt"/>
                <a:cs typeface="Calibri" charset="0"/>
              </a:rPr>
              <a:t> the existence of </a:t>
            </a:r>
            <a:r>
              <a:rPr lang="fr-FR" sz="1600" b="1" dirty="0">
                <a:solidFill>
                  <a:srgbClr val="002060"/>
                </a:solidFill>
                <a:latin typeface="Symbol" charset="2"/>
                <a:cs typeface="Symbol" charset="2"/>
              </a:rPr>
              <a:t>b</a:t>
            </a:r>
            <a:r>
              <a:rPr lang="fr-FR" sz="1600" b="1" baseline="30000" dirty="0">
                <a:solidFill>
                  <a:srgbClr val="002060"/>
                </a:solidFill>
                <a:latin typeface="Symbol" charset="2"/>
                <a:cs typeface="Symbol" charset="2"/>
              </a:rPr>
              <a:t>-</a:t>
            </a:r>
            <a:r>
              <a:rPr lang="fr-FR" sz="1600" b="1" dirty="0">
                <a:solidFill>
                  <a:srgbClr val="002060"/>
                </a:solidFill>
                <a:latin typeface="Symbol" charset="2"/>
                <a:cs typeface="Symbol" charset="2"/>
              </a:rPr>
              <a:t> </a:t>
            </a:r>
            <a:r>
              <a:rPr lang="fr-FR" sz="1600" b="1" dirty="0" err="1">
                <a:solidFill>
                  <a:srgbClr val="002060"/>
                </a:solidFill>
                <a:latin typeface="+mj-lt"/>
                <a:cs typeface="Calibri" charset="0"/>
              </a:rPr>
              <a:t>feeding</a:t>
            </a:r>
            <a:r>
              <a:rPr lang="fr-FR" sz="16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600" b="1" dirty="0" err="1">
                <a:solidFill>
                  <a:srgbClr val="002060"/>
                </a:solidFill>
                <a:latin typeface="+mj-lt"/>
                <a:cs typeface="Calibri" charset="0"/>
              </a:rPr>
              <a:t>into</a:t>
            </a:r>
            <a:r>
              <a:rPr lang="fr-FR" sz="1600" b="1" dirty="0">
                <a:solidFill>
                  <a:srgbClr val="002060"/>
                </a:solidFill>
                <a:latin typeface="+mj-lt"/>
                <a:cs typeface="Calibri" charset="0"/>
              </a:rPr>
              <a:t> the high </a:t>
            </a:r>
            <a:r>
              <a:rPr lang="fr-FR" sz="1600" b="1" dirty="0" err="1">
                <a:solidFill>
                  <a:srgbClr val="002060"/>
                </a:solidFill>
                <a:latin typeface="+mj-lt"/>
                <a:cs typeface="Calibri" charset="0"/>
              </a:rPr>
              <a:t>energy</a:t>
            </a:r>
            <a:r>
              <a:rPr lang="fr-FR" sz="16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600" b="1" dirty="0" err="1">
                <a:solidFill>
                  <a:srgbClr val="002060"/>
                </a:solidFill>
                <a:latin typeface="+mj-lt"/>
                <a:cs typeface="Calibri" charset="0"/>
              </a:rPr>
              <a:t>nuclear</a:t>
            </a:r>
            <a:r>
              <a:rPr lang="fr-FR" sz="16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600" b="1" dirty="0" err="1">
                <a:solidFill>
                  <a:srgbClr val="002060"/>
                </a:solidFill>
                <a:latin typeface="+mj-lt"/>
                <a:cs typeface="Calibri" charset="0"/>
              </a:rPr>
              <a:t>levels</a:t>
            </a:r>
            <a:r>
              <a:rPr lang="fr-FR" sz="1600" dirty="0">
                <a:solidFill>
                  <a:srgbClr val="8000FF"/>
                </a:solidFill>
                <a:latin typeface="+mj-lt"/>
                <a:cs typeface="Calibri" charset="0"/>
              </a:rPr>
              <a:t> </a:t>
            </a:r>
            <a:r>
              <a:rPr lang="fr-FR" sz="1600" dirty="0">
                <a:latin typeface="+mj-lt"/>
                <a:cs typeface="Calibri" charset="0"/>
              </a:rPr>
              <a:t>of </a:t>
            </a:r>
            <a:r>
              <a:rPr lang="fr-FR" sz="1600" dirty="0" err="1">
                <a:latin typeface="+mj-lt"/>
                <a:cs typeface="Calibri" charset="0"/>
              </a:rPr>
              <a:t>daughter</a:t>
            </a:r>
            <a:r>
              <a:rPr lang="fr-FR" sz="1600" dirty="0">
                <a:latin typeface="+mj-lt"/>
                <a:cs typeface="Calibri" charset="0"/>
              </a:rPr>
              <a:t> </a:t>
            </a:r>
            <a:r>
              <a:rPr lang="fr-FR" sz="1600" dirty="0" err="1">
                <a:latin typeface="+mj-lt"/>
                <a:cs typeface="Calibri" charset="0"/>
              </a:rPr>
              <a:t>nuclei</a:t>
            </a:r>
            <a:endParaRPr lang="fr-FR" sz="1600" dirty="0">
              <a:solidFill>
                <a:srgbClr val="000000"/>
              </a:solidFill>
              <a:latin typeface="+mj-lt"/>
              <a:cs typeface="Calibri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486118-6DA9-291D-E5E8-C1CABD1CEA2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1EA467-CD03-1FE8-AA45-3CE8EFE9C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Decay Energy and Pandemonium effect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C439719-F543-0F25-FA41-13EFF46C4619}"/>
              </a:ext>
            </a:extLst>
          </p:cNvPr>
          <p:cNvGrpSpPr/>
          <p:nvPr/>
        </p:nvGrpSpPr>
        <p:grpSpPr>
          <a:xfrm>
            <a:off x="77186" y="2562040"/>
            <a:ext cx="9952991" cy="4311088"/>
            <a:chOff x="77186" y="2562040"/>
            <a:chExt cx="9952991" cy="431108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A02198C-A083-BF06-7240-1C3A4635F750}"/>
                </a:ext>
              </a:extLst>
            </p:cNvPr>
            <p:cNvSpPr/>
            <p:nvPr/>
          </p:nvSpPr>
          <p:spPr>
            <a:xfrm>
              <a:off x="301977" y="5751565"/>
              <a:ext cx="9728200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buFont typeface="Symbol" charset="0"/>
                <a:buChar char=""/>
                <a:defRPr/>
              </a:pP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Bias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 in </a:t>
              </a: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nuclear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 data bases for </a:t>
              </a: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some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 key FP </a:t>
              </a: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nuclei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 and all </a:t>
              </a: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their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 applications (</a:t>
              </a: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safeguards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, DH, antineutrinos </a:t>
              </a:r>
              <a:r>
                <a:rPr lang="fr-FR" sz="1600" dirty="0" err="1">
                  <a:latin typeface="+mn-lt"/>
                  <a:ea typeface="ＭＳ Ｐゴシック" charset="0"/>
                  <a:cs typeface="ＭＳ Ｐゴシック" charset="0"/>
                </a:rPr>
                <a:t>experiments</a:t>
              </a:r>
              <a:r>
                <a:rPr lang="fr-FR" sz="1600" dirty="0">
                  <a:latin typeface="+mn-lt"/>
                  <a:ea typeface="ＭＳ Ｐゴシック" charset="0"/>
                  <a:cs typeface="ＭＳ Ｐゴシック" charset="0"/>
                </a:rPr>
                <a:t>)</a:t>
              </a:r>
            </a:p>
          </p:txBody>
        </p:sp>
        <p:sp>
          <p:nvSpPr>
            <p:cNvPr id="40963" name="ZoneTexte 28">
              <a:extLst>
                <a:ext uri="{FF2B5EF4-FFF2-40B4-BE49-F238E27FC236}">
                  <a16:creationId xmlns:a16="http://schemas.microsoft.com/office/drawing/2014/main" id="{9A75A5E4-9A8A-6645-8D5F-820CF66931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3087" y="6596903"/>
              <a:ext cx="27686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200" i="1" dirty="0"/>
                <a:t>J. Hardy et al., PLB 71 (2) 307, 1977 </a:t>
              </a:r>
            </a:p>
          </p:txBody>
        </p:sp>
        <p:sp>
          <p:nvSpPr>
            <p:cNvPr id="40972" name="ZoneTexte 2">
              <a:extLst>
                <a:ext uri="{FF2B5EF4-FFF2-40B4-BE49-F238E27FC236}">
                  <a16:creationId xmlns:a16="http://schemas.microsoft.com/office/drawing/2014/main" id="{133AA1E0-B483-F22F-35B4-F27DD94DC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381" y="6326429"/>
              <a:ext cx="66802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800" dirty="0">
                  <a:solidFill>
                    <a:srgbClr val="00B050"/>
                  </a:solidFill>
                </a:rPr>
                <a:t>=</a:t>
              </a:r>
              <a:r>
                <a:rPr lang="fr-FR" altLang="fr-FR" sz="1800" b="1" dirty="0">
                  <a:solidFill>
                    <a:srgbClr val="00B050"/>
                  </a:solidFill>
                </a:rPr>
                <a:t>&gt; </a:t>
              </a:r>
              <a:r>
                <a:rPr lang="fr-FR" altLang="fr-FR" sz="1800" b="1" dirty="0" err="1">
                  <a:solidFill>
                    <a:srgbClr val="00B050"/>
                  </a:solidFill>
                </a:rPr>
                <a:t>Known</a:t>
              </a:r>
              <a:r>
                <a:rPr lang="fr-FR" altLang="fr-FR" sz="1800" b="1" dirty="0">
                  <a:solidFill>
                    <a:srgbClr val="00B050"/>
                  </a:solidFill>
                </a:rPr>
                <a:t> as the « </a:t>
              </a:r>
              <a:r>
                <a:rPr lang="fr-FR" altLang="fr-FR" sz="1800" b="1" dirty="0" err="1">
                  <a:solidFill>
                    <a:srgbClr val="00B050"/>
                  </a:solidFill>
                </a:rPr>
                <a:t>Pandemonium</a:t>
              </a:r>
              <a:r>
                <a:rPr lang="fr-FR" altLang="fr-FR" sz="1800" b="1" dirty="0">
                  <a:solidFill>
                    <a:srgbClr val="00B050"/>
                  </a:solidFill>
                </a:rPr>
                <a:t> </a:t>
              </a:r>
              <a:r>
                <a:rPr lang="fr-FR" altLang="fr-FR" sz="1800" b="1" dirty="0" err="1">
                  <a:solidFill>
                    <a:srgbClr val="00B050"/>
                  </a:solidFill>
                </a:rPr>
                <a:t>effect</a:t>
              </a:r>
              <a:r>
                <a:rPr lang="fr-FR" altLang="fr-FR" sz="1800" b="1" dirty="0">
                  <a:solidFill>
                    <a:srgbClr val="00B050"/>
                  </a:solidFill>
                </a:rPr>
                <a:t> »</a:t>
              </a:r>
            </a:p>
          </p:txBody>
        </p:sp>
        <p:sp>
          <p:nvSpPr>
            <p:cNvPr id="40991" name="ZoneTexte 40990">
              <a:extLst>
                <a:ext uri="{FF2B5EF4-FFF2-40B4-BE49-F238E27FC236}">
                  <a16:creationId xmlns:a16="http://schemas.microsoft.com/office/drawing/2014/main" id="{6C7AA561-3CF3-A932-A0CC-0BF5EB8B2F65}"/>
                </a:ext>
              </a:extLst>
            </p:cNvPr>
            <p:cNvSpPr txBox="1"/>
            <p:nvPr/>
          </p:nvSpPr>
          <p:spPr>
            <a:xfrm>
              <a:off x="3336257" y="4852668"/>
              <a:ext cx="1714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Beta intensity feeding the </a:t>
              </a:r>
              <a:r>
                <a:rPr lang="fr-FR" sz="1200" dirty="0" err="1"/>
                <a:t>level</a:t>
              </a:r>
              <a:r>
                <a:rPr lang="fr-FR" sz="1200" dirty="0"/>
                <a:t> 1</a:t>
              </a: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5BEF0249-6944-D000-C7A8-9B7C916085D3}"/>
                </a:ext>
              </a:extLst>
            </p:cNvPr>
            <p:cNvGrpSpPr/>
            <p:nvPr/>
          </p:nvGrpSpPr>
          <p:grpSpPr>
            <a:xfrm>
              <a:off x="77186" y="2925763"/>
              <a:ext cx="4704568" cy="2651219"/>
              <a:chOff x="77186" y="2925763"/>
              <a:chExt cx="4704568" cy="2651219"/>
            </a:xfrm>
          </p:grpSpPr>
          <p:sp>
            <p:nvSpPr>
              <p:cNvPr id="40986" name="ZoneTexte 40985">
                <a:extLst>
                  <a:ext uri="{FF2B5EF4-FFF2-40B4-BE49-F238E27FC236}">
                    <a16:creationId xmlns:a16="http://schemas.microsoft.com/office/drawing/2014/main" id="{22E86265-E36C-4B3D-CC58-5927BA547E44}"/>
                  </a:ext>
                </a:extLst>
              </p:cNvPr>
              <p:cNvSpPr txBox="1"/>
              <p:nvPr/>
            </p:nvSpPr>
            <p:spPr>
              <a:xfrm>
                <a:off x="348505" y="4337435"/>
                <a:ext cx="16309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>
                    <a:solidFill>
                      <a:srgbClr val="00B050"/>
                    </a:solidFill>
                  </a:rPr>
                  <a:t>REAL FEEDING</a:t>
                </a:r>
              </a:p>
            </p:txBody>
          </p:sp>
          <p:grpSp>
            <p:nvGrpSpPr>
              <p:cNvPr id="60" name="Groupe 59">
                <a:extLst>
                  <a:ext uri="{FF2B5EF4-FFF2-40B4-BE49-F238E27FC236}">
                    <a16:creationId xmlns:a16="http://schemas.microsoft.com/office/drawing/2014/main" id="{9CC514F1-144E-F980-1FC7-84D739C6332A}"/>
                  </a:ext>
                </a:extLst>
              </p:cNvPr>
              <p:cNvGrpSpPr/>
              <p:nvPr/>
            </p:nvGrpSpPr>
            <p:grpSpPr>
              <a:xfrm>
                <a:off x="260094" y="3014348"/>
                <a:ext cx="839070" cy="167143"/>
                <a:chOff x="1391728" y="816634"/>
                <a:chExt cx="776378" cy="78716"/>
              </a:xfrm>
            </p:grpSpPr>
            <p:cxnSp>
              <p:nvCxnSpPr>
                <p:cNvPr id="41005" name="Connecteur droit 41004">
                  <a:extLst>
                    <a:ext uri="{FF2B5EF4-FFF2-40B4-BE49-F238E27FC236}">
                      <a16:creationId xmlns:a16="http://schemas.microsoft.com/office/drawing/2014/main" id="{9154925D-6FA6-AD80-63B8-DFA20255D770}"/>
                    </a:ext>
                  </a:extLst>
                </p:cNvPr>
                <p:cNvCxnSpPr/>
                <p:nvPr/>
              </p:nvCxnSpPr>
              <p:spPr>
                <a:xfrm>
                  <a:off x="1391728" y="816634"/>
                  <a:ext cx="776378" cy="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6" name="Connecteur droit 41005">
                  <a:extLst>
                    <a:ext uri="{FF2B5EF4-FFF2-40B4-BE49-F238E27FC236}">
                      <a16:creationId xmlns:a16="http://schemas.microsoft.com/office/drawing/2014/main" id="{0415F221-8BAD-3F24-A5F4-9281054B5641}"/>
                    </a:ext>
                  </a:extLst>
                </p:cNvPr>
                <p:cNvCxnSpPr/>
                <p:nvPr/>
              </p:nvCxnSpPr>
              <p:spPr>
                <a:xfrm flipV="1">
                  <a:off x="139700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7" name="Connecteur droit 41006">
                  <a:extLst>
                    <a:ext uri="{FF2B5EF4-FFF2-40B4-BE49-F238E27FC236}">
                      <a16:creationId xmlns:a16="http://schemas.microsoft.com/office/drawing/2014/main" id="{F08471A6-6ECF-2ED3-D978-9002F6245DFD}"/>
                    </a:ext>
                  </a:extLst>
                </p:cNvPr>
                <p:cNvCxnSpPr/>
                <p:nvPr/>
              </p:nvCxnSpPr>
              <p:spPr>
                <a:xfrm flipV="1">
                  <a:off x="1473200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8" name="Connecteur droit 41007">
                  <a:extLst>
                    <a:ext uri="{FF2B5EF4-FFF2-40B4-BE49-F238E27FC236}">
                      <a16:creationId xmlns:a16="http://schemas.microsoft.com/office/drawing/2014/main" id="{F314D7F7-B2F3-1E8E-ECC1-3A09FADA0069}"/>
                    </a:ext>
                  </a:extLst>
                </p:cNvPr>
                <p:cNvCxnSpPr/>
                <p:nvPr/>
              </p:nvCxnSpPr>
              <p:spPr>
                <a:xfrm flipV="1">
                  <a:off x="155575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9" name="Connecteur droit 41008">
                  <a:extLst>
                    <a:ext uri="{FF2B5EF4-FFF2-40B4-BE49-F238E27FC236}">
                      <a16:creationId xmlns:a16="http://schemas.microsoft.com/office/drawing/2014/main" id="{A9A9A441-F5A1-95F4-9C1D-CECDD2F23C54}"/>
                    </a:ext>
                  </a:extLst>
                </p:cNvPr>
                <p:cNvCxnSpPr/>
                <p:nvPr/>
              </p:nvCxnSpPr>
              <p:spPr>
                <a:xfrm flipV="1">
                  <a:off x="1635125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10" name="Connecteur droit 41009">
                  <a:extLst>
                    <a:ext uri="{FF2B5EF4-FFF2-40B4-BE49-F238E27FC236}">
                      <a16:creationId xmlns:a16="http://schemas.microsoft.com/office/drawing/2014/main" id="{AB7D6F5C-5992-BEA7-0D25-BF6DE6942CA3}"/>
                    </a:ext>
                  </a:extLst>
                </p:cNvPr>
                <p:cNvCxnSpPr/>
                <p:nvPr/>
              </p:nvCxnSpPr>
              <p:spPr>
                <a:xfrm flipV="1">
                  <a:off x="17145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11" name="Connecteur droit 41010">
                  <a:extLst>
                    <a:ext uri="{FF2B5EF4-FFF2-40B4-BE49-F238E27FC236}">
                      <a16:creationId xmlns:a16="http://schemas.microsoft.com/office/drawing/2014/main" id="{DC15F679-79A7-307A-2EDE-F823803D52C5}"/>
                    </a:ext>
                  </a:extLst>
                </p:cNvPr>
                <p:cNvCxnSpPr/>
                <p:nvPr/>
              </p:nvCxnSpPr>
              <p:spPr>
                <a:xfrm flipV="1">
                  <a:off x="1800225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12" name="Connecteur droit 41011">
                  <a:extLst>
                    <a:ext uri="{FF2B5EF4-FFF2-40B4-BE49-F238E27FC236}">
                      <a16:creationId xmlns:a16="http://schemas.microsoft.com/office/drawing/2014/main" id="{B156C2D3-8627-AB21-FBE1-6AF959E6D252}"/>
                    </a:ext>
                  </a:extLst>
                </p:cNvPr>
                <p:cNvCxnSpPr/>
                <p:nvPr/>
              </p:nvCxnSpPr>
              <p:spPr>
                <a:xfrm flipV="1">
                  <a:off x="18796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13" name="Connecteur droit 41012">
                  <a:extLst>
                    <a:ext uri="{FF2B5EF4-FFF2-40B4-BE49-F238E27FC236}">
                      <a16:creationId xmlns:a16="http://schemas.microsoft.com/office/drawing/2014/main" id="{8CEDBFA9-4774-99C6-CA90-04A2DAEB6773}"/>
                    </a:ext>
                  </a:extLst>
                </p:cNvPr>
                <p:cNvCxnSpPr/>
                <p:nvPr/>
              </p:nvCxnSpPr>
              <p:spPr>
                <a:xfrm flipV="1">
                  <a:off x="1968500" y="83185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14" name="Connecteur droit 41013">
                  <a:extLst>
                    <a:ext uri="{FF2B5EF4-FFF2-40B4-BE49-F238E27FC236}">
                      <a16:creationId xmlns:a16="http://schemas.microsoft.com/office/drawing/2014/main" id="{6515BBE5-F0CC-E4F5-BC9C-22D7339E3FC3}"/>
                    </a:ext>
                  </a:extLst>
                </p:cNvPr>
                <p:cNvCxnSpPr/>
                <p:nvPr/>
              </p:nvCxnSpPr>
              <p:spPr>
                <a:xfrm flipV="1">
                  <a:off x="2054225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e 60">
                <a:extLst>
                  <a:ext uri="{FF2B5EF4-FFF2-40B4-BE49-F238E27FC236}">
                    <a16:creationId xmlns:a16="http://schemas.microsoft.com/office/drawing/2014/main" id="{3A0CB2D0-6D49-828E-0A4B-133CBCE798FF}"/>
                  </a:ext>
                </a:extLst>
              </p:cNvPr>
              <p:cNvGrpSpPr/>
              <p:nvPr/>
            </p:nvGrpSpPr>
            <p:grpSpPr>
              <a:xfrm>
                <a:off x="1907799" y="5045425"/>
                <a:ext cx="839070" cy="167143"/>
                <a:chOff x="1391728" y="816634"/>
                <a:chExt cx="776378" cy="78716"/>
              </a:xfrm>
            </p:grpSpPr>
            <p:cxnSp>
              <p:nvCxnSpPr>
                <p:cNvPr id="40995" name="Connecteur droit 40994">
                  <a:extLst>
                    <a:ext uri="{FF2B5EF4-FFF2-40B4-BE49-F238E27FC236}">
                      <a16:creationId xmlns:a16="http://schemas.microsoft.com/office/drawing/2014/main" id="{DCE8F629-60DE-AAAE-7C1E-3BE3F551818F}"/>
                    </a:ext>
                  </a:extLst>
                </p:cNvPr>
                <p:cNvCxnSpPr/>
                <p:nvPr/>
              </p:nvCxnSpPr>
              <p:spPr>
                <a:xfrm>
                  <a:off x="1391728" y="816634"/>
                  <a:ext cx="776378" cy="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996" name="Connecteur droit 40995">
                  <a:extLst>
                    <a:ext uri="{FF2B5EF4-FFF2-40B4-BE49-F238E27FC236}">
                      <a16:creationId xmlns:a16="http://schemas.microsoft.com/office/drawing/2014/main" id="{56E9CF4E-5843-211C-9D43-5C1028BD685E}"/>
                    </a:ext>
                  </a:extLst>
                </p:cNvPr>
                <p:cNvCxnSpPr/>
                <p:nvPr/>
              </p:nvCxnSpPr>
              <p:spPr>
                <a:xfrm flipV="1">
                  <a:off x="139700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997" name="Connecteur droit 40996">
                  <a:extLst>
                    <a:ext uri="{FF2B5EF4-FFF2-40B4-BE49-F238E27FC236}">
                      <a16:creationId xmlns:a16="http://schemas.microsoft.com/office/drawing/2014/main" id="{DC90B8D4-D5CE-BA65-9D4F-4ED264AA295C}"/>
                    </a:ext>
                  </a:extLst>
                </p:cNvPr>
                <p:cNvCxnSpPr/>
                <p:nvPr/>
              </p:nvCxnSpPr>
              <p:spPr>
                <a:xfrm flipV="1">
                  <a:off x="1473200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998" name="Connecteur droit 40997">
                  <a:extLst>
                    <a:ext uri="{FF2B5EF4-FFF2-40B4-BE49-F238E27FC236}">
                      <a16:creationId xmlns:a16="http://schemas.microsoft.com/office/drawing/2014/main" id="{016BEC40-6516-F3B3-A853-AE2C0D17E992}"/>
                    </a:ext>
                  </a:extLst>
                </p:cNvPr>
                <p:cNvCxnSpPr/>
                <p:nvPr/>
              </p:nvCxnSpPr>
              <p:spPr>
                <a:xfrm flipV="1">
                  <a:off x="155575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999" name="Connecteur droit 40998">
                  <a:extLst>
                    <a:ext uri="{FF2B5EF4-FFF2-40B4-BE49-F238E27FC236}">
                      <a16:creationId xmlns:a16="http://schemas.microsoft.com/office/drawing/2014/main" id="{65C49865-0246-ACB5-639D-62B7D5934C74}"/>
                    </a:ext>
                  </a:extLst>
                </p:cNvPr>
                <p:cNvCxnSpPr/>
                <p:nvPr/>
              </p:nvCxnSpPr>
              <p:spPr>
                <a:xfrm flipV="1">
                  <a:off x="1635125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0" name="Connecteur droit 40999">
                  <a:extLst>
                    <a:ext uri="{FF2B5EF4-FFF2-40B4-BE49-F238E27FC236}">
                      <a16:creationId xmlns:a16="http://schemas.microsoft.com/office/drawing/2014/main" id="{EDD29B84-62A8-5008-272F-684015D67FDF}"/>
                    </a:ext>
                  </a:extLst>
                </p:cNvPr>
                <p:cNvCxnSpPr/>
                <p:nvPr/>
              </p:nvCxnSpPr>
              <p:spPr>
                <a:xfrm flipV="1">
                  <a:off x="17145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1" name="Connecteur droit 41000">
                  <a:extLst>
                    <a:ext uri="{FF2B5EF4-FFF2-40B4-BE49-F238E27FC236}">
                      <a16:creationId xmlns:a16="http://schemas.microsoft.com/office/drawing/2014/main" id="{7E9089E1-7660-16C9-F8DF-557A1EA2D269}"/>
                    </a:ext>
                  </a:extLst>
                </p:cNvPr>
                <p:cNvCxnSpPr/>
                <p:nvPr/>
              </p:nvCxnSpPr>
              <p:spPr>
                <a:xfrm flipV="1">
                  <a:off x="1800225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2" name="Connecteur droit 41001">
                  <a:extLst>
                    <a:ext uri="{FF2B5EF4-FFF2-40B4-BE49-F238E27FC236}">
                      <a16:creationId xmlns:a16="http://schemas.microsoft.com/office/drawing/2014/main" id="{713C613B-6773-408F-1009-7FF43930D8BB}"/>
                    </a:ext>
                  </a:extLst>
                </p:cNvPr>
                <p:cNvCxnSpPr/>
                <p:nvPr/>
              </p:nvCxnSpPr>
              <p:spPr>
                <a:xfrm flipV="1">
                  <a:off x="18796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3" name="Connecteur droit 41002">
                  <a:extLst>
                    <a:ext uri="{FF2B5EF4-FFF2-40B4-BE49-F238E27FC236}">
                      <a16:creationId xmlns:a16="http://schemas.microsoft.com/office/drawing/2014/main" id="{5321DDBD-AF32-729A-C5B9-D711B32A339D}"/>
                    </a:ext>
                  </a:extLst>
                </p:cNvPr>
                <p:cNvCxnSpPr/>
                <p:nvPr/>
              </p:nvCxnSpPr>
              <p:spPr>
                <a:xfrm flipV="1">
                  <a:off x="1968500" y="83185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04" name="Connecteur droit 41003">
                  <a:extLst>
                    <a:ext uri="{FF2B5EF4-FFF2-40B4-BE49-F238E27FC236}">
                      <a16:creationId xmlns:a16="http://schemas.microsoft.com/office/drawing/2014/main" id="{FBAC1C3B-3246-90C9-56ED-1F3ACDEE8D78}"/>
                    </a:ext>
                  </a:extLst>
                </p:cNvPr>
                <p:cNvCxnSpPr/>
                <p:nvPr/>
              </p:nvCxnSpPr>
              <p:spPr>
                <a:xfrm flipV="1">
                  <a:off x="2054225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2" name="Connecteur droit 61">
                <a:extLst>
                  <a:ext uri="{FF2B5EF4-FFF2-40B4-BE49-F238E27FC236}">
                    <a16:creationId xmlns:a16="http://schemas.microsoft.com/office/drawing/2014/main" id="{2261FE7C-C815-2A0F-FD45-567296FF9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93026" y="3324241"/>
                <a:ext cx="83907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0CE559B3-20A0-D3D5-492A-F44CF77974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90238" y="3647843"/>
                <a:ext cx="83907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60" name="Connecteur droit 40959">
                <a:extLst>
                  <a:ext uri="{FF2B5EF4-FFF2-40B4-BE49-F238E27FC236}">
                    <a16:creationId xmlns:a16="http://schemas.microsoft.com/office/drawing/2014/main" id="{80F9EDD3-8FBE-F609-473A-B3A1079D81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81866" y="4114045"/>
                <a:ext cx="83907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62" name="Connecteur droit avec flèche 40961">
                <a:extLst>
                  <a:ext uri="{FF2B5EF4-FFF2-40B4-BE49-F238E27FC236}">
                    <a16:creationId xmlns:a16="http://schemas.microsoft.com/office/drawing/2014/main" id="{3C2740B6-89B7-F06C-B443-BB6BE85EC4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7954" y="3014348"/>
                <a:ext cx="669991" cy="1099697"/>
              </a:xfrm>
              <a:prstGeom prst="straightConnector1">
                <a:avLst/>
              </a:prstGeom>
              <a:ln w="34925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64" name="Connecteur droit avec flèche 40963">
                <a:extLst>
                  <a:ext uri="{FF2B5EF4-FFF2-40B4-BE49-F238E27FC236}">
                    <a16:creationId xmlns:a16="http://schemas.microsoft.com/office/drawing/2014/main" id="{802B1BCF-CE89-DCFF-3BF1-98BA58BA70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4814" y="3014348"/>
                <a:ext cx="673132" cy="633495"/>
              </a:xfrm>
              <a:prstGeom prst="straightConnector1">
                <a:avLst/>
              </a:prstGeom>
              <a:ln w="28575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65" name="Connecteur droit avec flèche 40964">
                <a:extLst>
                  <a:ext uri="{FF2B5EF4-FFF2-40B4-BE49-F238E27FC236}">
                    <a16:creationId xmlns:a16="http://schemas.microsoft.com/office/drawing/2014/main" id="{8D47F166-7419-05C5-7DF1-25A95DDB7B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9746" y="3033174"/>
                <a:ext cx="638200" cy="291067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968" name="ZoneTexte 40967">
                <a:extLst>
                  <a:ext uri="{FF2B5EF4-FFF2-40B4-BE49-F238E27FC236}">
                    <a16:creationId xmlns:a16="http://schemas.microsoft.com/office/drawing/2014/main" id="{660067EB-4AE9-0CC8-CFC4-D74BB8E42D5B}"/>
                  </a:ext>
                </a:extLst>
              </p:cNvPr>
              <p:cNvSpPr txBox="1"/>
              <p:nvPr/>
            </p:nvSpPr>
            <p:spPr>
              <a:xfrm>
                <a:off x="1162080" y="3448715"/>
                <a:ext cx="468995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>
                    <a:solidFill>
                      <a:srgbClr val="00B0F0"/>
                    </a:solidFill>
                  </a:rPr>
                  <a:t>I</a:t>
                </a:r>
                <a:r>
                  <a:rPr lang="fr-FR" sz="1800" b="1" baseline="-25000" dirty="0">
                    <a:solidFill>
                      <a:srgbClr val="00B0F0"/>
                    </a:solidFill>
                    <a:latin typeface="Symbol" pitchFamily="2" charset="2"/>
                  </a:rPr>
                  <a:t>b</a:t>
                </a:r>
                <a:endParaRPr lang="fr-FR" sz="1800" b="1" dirty="0">
                  <a:solidFill>
                    <a:srgbClr val="00B0F0"/>
                  </a:solidFill>
                  <a:latin typeface="Symbol" pitchFamily="2" charset="2"/>
                </a:endParaRPr>
              </a:p>
            </p:txBody>
          </p:sp>
          <p:sp>
            <p:nvSpPr>
              <p:cNvPr id="40969" name="Flèche vers le bas 40968">
                <a:extLst>
                  <a:ext uri="{FF2B5EF4-FFF2-40B4-BE49-F238E27FC236}">
                    <a16:creationId xmlns:a16="http://schemas.microsoft.com/office/drawing/2014/main" id="{C39EB59E-E4C8-C274-7D33-D6D208A5C728}"/>
                  </a:ext>
                </a:extLst>
              </p:cNvPr>
              <p:cNvSpPr/>
              <p:nvPr/>
            </p:nvSpPr>
            <p:spPr>
              <a:xfrm>
                <a:off x="2474759" y="3324240"/>
                <a:ext cx="45719" cy="759087"/>
              </a:xfrm>
              <a:prstGeom prst="downArrow">
                <a:avLst/>
              </a:prstGeom>
              <a:ln w="41275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970" name="Flèche vers le bas 40969">
                <a:extLst>
                  <a:ext uri="{FF2B5EF4-FFF2-40B4-BE49-F238E27FC236}">
                    <a16:creationId xmlns:a16="http://schemas.microsoft.com/office/drawing/2014/main" id="{0A053DF2-8F2C-0C2E-F35B-6716EDD0C1BF}"/>
                  </a:ext>
                </a:extLst>
              </p:cNvPr>
              <p:cNvSpPr/>
              <p:nvPr/>
            </p:nvSpPr>
            <p:spPr>
              <a:xfrm>
                <a:off x="2126399" y="3719973"/>
                <a:ext cx="52988" cy="349055"/>
              </a:xfrm>
              <a:prstGeom prst="downArrow">
                <a:avLst/>
              </a:prstGeom>
              <a:ln w="1079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971" name="Flèche vers le bas 40970">
                <a:extLst>
                  <a:ext uri="{FF2B5EF4-FFF2-40B4-BE49-F238E27FC236}">
                    <a16:creationId xmlns:a16="http://schemas.microsoft.com/office/drawing/2014/main" id="{BA7DB90E-3ED0-D37F-61CB-DE09B5E90E91}"/>
                  </a:ext>
                </a:extLst>
              </p:cNvPr>
              <p:cNvSpPr/>
              <p:nvPr/>
            </p:nvSpPr>
            <p:spPr>
              <a:xfrm>
                <a:off x="2340096" y="4169704"/>
                <a:ext cx="109878" cy="863638"/>
              </a:xfrm>
              <a:prstGeom prst="downArrow">
                <a:avLst/>
              </a:prstGeom>
              <a:ln w="1079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975" name="ZoneTexte 40974">
                <a:extLst>
                  <a:ext uri="{FF2B5EF4-FFF2-40B4-BE49-F238E27FC236}">
                    <a16:creationId xmlns:a16="http://schemas.microsoft.com/office/drawing/2014/main" id="{31C66DBC-3110-BC30-BCE9-C84DA8C1D13C}"/>
                  </a:ext>
                </a:extLst>
              </p:cNvPr>
              <p:cNvSpPr txBox="1"/>
              <p:nvPr/>
            </p:nvSpPr>
            <p:spPr>
              <a:xfrm>
                <a:off x="1809013" y="3645666"/>
                <a:ext cx="3487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/>
                  <a:t>I</a:t>
                </a:r>
                <a:r>
                  <a:rPr lang="fr-FR" sz="1600" b="1" baseline="-25000" dirty="0"/>
                  <a:t>2</a:t>
                </a:r>
                <a:endParaRPr lang="fr-FR" sz="1600" b="1" dirty="0">
                  <a:latin typeface="Symbol" pitchFamily="2" charset="2"/>
                </a:endParaRPr>
              </a:p>
            </p:txBody>
          </p:sp>
          <p:sp>
            <p:nvSpPr>
              <p:cNvPr id="40976" name="ZoneTexte 40975">
                <a:extLst>
                  <a:ext uri="{FF2B5EF4-FFF2-40B4-BE49-F238E27FC236}">
                    <a16:creationId xmlns:a16="http://schemas.microsoft.com/office/drawing/2014/main" id="{F39AEFFC-C532-9BBA-EC2C-CABDCAEBB2CA}"/>
                  </a:ext>
                </a:extLst>
              </p:cNvPr>
              <p:cNvSpPr txBox="1"/>
              <p:nvPr/>
            </p:nvSpPr>
            <p:spPr>
              <a:xfrm>
                <a:off x="2544512" y="3635470"/>
                <a:ext cx="3487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/>
                  <a:t>I</a:t>
                </a:r>
                <a:r>
                  <a:rPr lang="fr-FR" sz="1600" b="1" baseline="-25000" dirty="0"/>
                  <a:t>3</a:t>
                </a:r>
                <a:endParaRPr lang="fr-FR" sz="1600" b="1" dirty="0">
                  <a:latin typeface="Symbol" pitchFamily="2" charset="2"/>
                </a:endParaRPr>
              </a:p>
            </p:txBody>
          </p:sp>
          <p:sp>
            <p:nvSpPr>
              <p:cNvPr id="40977" name="ZoneTexte 40976">
                <a:extLst>
                  <a:ext uri="{FF2B5EF4-FFF2-40B4-BE49-F238E27FC236}">
                    <a16:creationId xmlns:a16="http://schemas.microsoft.com/office/drawing/2014/main" id="{5779AF25-A95A-E20F-248D-3620CEA4A53F}"/>
                  </a:ext>
                </a:extLst>
              </p:cNvPr>
              <p:cNvSpPr txBox="1"/>
              <p:nvPr/>
            </p:nvSpPr>
            <p:spPr>
              <a:xfrm>
                <a:off x="1977874" y="4407108"/>
                <a:ext cx="3475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/>
                  <a:t>I</a:t>
                </a:r>
                <a:r>
                  <a:rPr lang="fr-FR" sz="1600" b="1" baseline="-25000" dirty="0"/>
                  <a:t>T</a:t>
                </a:r>
                <a:endParaRPr lang="fr-FR" sz="1600" b="1" dirty="0">
                  <a:latin typeface="Symbol" pitchFamily="2" charset="2"/>
                </a:endParaRPr>
              </a:p>
            </p:txBody>
          </p:sp>
          <p:sp>
            <p:nvSpPr>
              <p:cNvPr id="40978" name="ZoneTexte 40977">
                <a:extLst>
                  <a:ext uri="{FF2B5EF4-FFF2-40B4-BE49-F238E27FC236}">
                    <a16:creationId xmlns:a16="http://schemas.microsoft.com/office/drawing/2014/main" id="{576DAF10-228A-914B-9746-013368ED1695}"/>
                  </a:ext>
                </a:extLst>
              </p:cNvPr>
              <p:cNvSpPr txBox="1"/>
              <p:nvPr/>
            </p:nvSpPr>
            <p:spPr>
              <a:xfrm>
                <a:off x="2716075" y="3029783"/>
                <a:ext cx="739463" cy="52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dirty="0"/>
                  <a:t>Level 3</a:t>
                </a:r>
              </a:p>
            </p:txBody>
          </p:sp>
          <p:sp>
            <p:nvSpPr>
              <p:cNvPr id="40979" name="ZoneTexte 40978">
                <a:extLst>
                  <a:ext uri="{FF2B5EF4-FFF2-40B4-BE49-F238E27FC236}">
                    <a16:creationId xmlns:a16="http://schemas.microsoft.com/office/drawing/2014/main" id="{B4FC1EF2-3B0D-FDE7-3BDB-D0B07EC8D7AE}"/>
                  </a:ext>
                </a:extLst>
              </p:cNvPr>
              <p:cNvSpPr txBox="1"/>
              <p:nvPr/>
            </p:nvSpPr>
            <p:spPr>
              <a:xfrm>
                <a:off x="2730037" y="3364354"/>
                <a:ext cx="739463" cy="52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dirty="0"/>
                  <a:t>Level 2</a:t>
                </a:r>
              </a:p>
            </p:txBody>
          </p:sp>
          <p:sp>
            <p:nvSpPr>
              <p:cNvPr id="40980" name="ZoneTexte 40979">
                <a:extLst>
                  <a:ext uri="{FF2B5EF4-FFF2-40B4-BE49-F238E27FC236}">
                    <a16:creationId xmlns:a16="http://schemas.microsoft.com/office/drawing/2014/main" id="{B14B9EB0-A094-0B63-34A0-4A943CC87000}"/>
                  </a:ext>
                </a:extLst>
              </p:cNvPr>
              <p:cNvSpPr txBox="1"/>
              <p:nvPr/>
            </p:nvSpPr>
            <p:spPr>
              <a:xfrm>
                <a:off x="2724452" y="3836043"/>
                <a:ext cx="739463" cy="52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dirty="0"/>
                  <a:t>Level 1</a:t>
                </a:r>
              </a:p>
            </p:txBody>
          </p:sp>
          <p:sp>
            <p:nvSpPr>
              <p:cNvPr id="40981" name="ZoneTexte 40980">
                <a:extLst>
                  <a:ext uri="{FF2B5EF4-FFF2-40B4-BE49-F238E27FC236}">
                    <a16:creationId xmlns:a16="http://schemas.microsoft.com/office/drawing/2014/main" id="{4FABB445-A169-3E62-4D32-BB451F6A8552}"/>
                  </a:ext>
                </a:extLst>
              </p:cNvPr>
              <p:cNvSpPr txBox="1"/>
              <p:nvPr/>
            </p:nvSpPr>
            <p:spPr>
              <a:xfrm>
                <a:off x="2651870" y="4530045"/>
                <a:ext cx="739463" cy="849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/>
                  <a:t>Ground state</a:t>
                </a:r>
              </a:p>
            </p:txBody>
          </p:sp>
          <p:sp>
            <p:nvSpPr>
              <p:cNvPr id="40982" name="ZoneTexte 40981">
                <a:extLst>
                  <a:ext uri="{FF2B5EF4-FFF2-40B4-BE49-F238E27FC236}">
                    <a16:creationId xmlns:a16="http://schemas.microsoft.com/office/drawing/2014/main" id="{67775E54-6EE6-758D-20BA-ECCFF0EC33E3}"/>
                  </a:ext>
                </a:extLst>
              </p:cNvPr>
              <p:cNvSpPr txBox="1"/>
              <p:nvPr/>
            </p:nvSpPr>
            <p:spPr>
              <a:xfrm>
                <a:off x="301977" y="3247059"/>
                <a:ext cx="673472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/>
                  <a:t> </a:t>
                </a:r>
                <a:r>
                  <a:rPr lang="fr-FR" sz="1400" b="1" baseline="-25000" dirty="0"/>
                  <a:t>Z</a:t>
                </a:r>
                <a:r>
                  <a:rPr lang="fr-FR" sz="1400" b="1" dirty="0"/>
                  <a:t>A</a:t>
                </a:r>
                <a:r>
                  <a:rPr lang="fr-FR" sz="1400" b="1" baseline="-25000" dirty="0"/>
                  <a:t>N</a:t>
                </a:r>
                <a:endParaRPr lang="fr-FR" sz="1400" b="1" dirty="0"/>
              </a:p>
            </p:txBody>
          </p:sp>
          <p:sp>
            <p:nvSpPr>
              <p:cNvPr id="40983" name="ZoneTexte 40982">
                <a:extLst>
                  <a:ext uri="{FF2B5EF4-FFF2-40B4-BE49-F238E27FC236}">
                    <a16:creationId xmlns:a16="http://schemas.microsoft.com/office/drawing/2014/main" id="{DBAF82C5-EDF1-50F6-090F-1F841A2A0D32}"/>
                  </a:ext>
                </a:extLst>
              </p:cNvPr>
              <p:cNvSpPr txBox="1"/>
              <p:nvPr/>
            </p:nvSpPr>
            <p:spPr>
              <a:xfrm>
                <a:off x="1865758" y="5221970"/>
                <a:ext cx="839070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/>
                  <a:t> </a:t>
                </a:r>
                <a:r>
                  <a:rPr lang="fr-FR" sz="1400" b="1" baseline="-25000" dirty="0"/>
                  <a:t>Z+1</a:t>
                </a:r>
                <a:r>
                  <a:rPr lang="fr-FR" sz="1400" b="1" dirty="0"/>
                  <a:t>A</a:t>
                </a:r>
                <a:r>
                  <a:rPr lang="fr-FR" sz="1400" b="1" baseline="-25000" dirty="0"/>
                  <a:t>N-1</a:t>
                </a:r>
                <a:endParaRPr lang="fr-FR" sz="1400" b="1" dirty="0"/>
              </a:p>
            </p:txBody>
          </p:sp>
          <p:cxnSp>
            <p:nvCxnSpPr>
              <p:cNvPr id="40984" name="Connecteur droit avec flèche 40983">
                <a:extLst>
                  <a:ext uri="{FF2B5EF4-FFF2-40B4-BE49-F238E27FC236}">
                    <a16:creationId xmlns:a16="http://schemas.microsoft.com/office/drawing/2014/main" id="{36421488-34F0-D7BE-F762-A6687E81F7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88" y="2925763"/>
                <a:ext cx="0" cy="2184005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985" name="ZoneTexte 40984">
                <a:extLst>
                  <a:ext uri="{FF2B5EF4-FFF2-40B4-BE49-F238E27FC236}">
                    <a16:creationId xmlns:a16="http://schemas.microsoft.com/office/drawing/2014/main" id="{37A44E3A-1E31-0A65-65A0-C3BDCE36C5E7}"/>
                  </a:ext>
                </a:extLst>
              </p:cNvPr>
              <p:cNvSpPr txBox="1"/>
              <p:nvPr/>
            </p:nvSpPr>
            <p:spPr>
              <a:xfrm>
                <a:off x="77186" y="3851217"/>
                <a:ext cx="472718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>
                    <a:solidFill>
                      <a:srgbClr val="002060"/>
                    </a:solidFill>
                  </a:rPr>
                  <a:t>Q</a:t>
                </a:r>
                <a:r>
                  <a:rPr lang="fr-FR" sz="1800" b="1" baseline="-25000" dirty="0">
                    <a:solidFill>
                      <a:srgbClr val="002060"/>
                    </a:solidFill>
                    <a:latin typeface="Symbol" pitchFamily="2" charset="2"/>
                  </a:rPr>
                  <a:t>b</a:t>
                </a:r>
                <a:endParaRPr lang="fr-FR" sz="1800" b="1" dirty="0">
                  <a:solidFill>
                    <a:srgbClr val="002060"/>
                  </a:solidFill>
                  <a:latin typeface="Symbol" pitchFamily="2" charset="2"/>
                </a:endParaRPr>
              </a:p>
            </p:txBody>
          </p:sp>
          <p:sp>
            <p:nvSpPr>
              <p:cNvPr id="40987" name="Parenthèse fermante 40986">
                <a:extLst>
                  <a:ext uri="{FF2B5EF4-FFF2-40B4-BE49-F238E27FC236}">
                    <a16:creationId xmlns:a16="http://schemas.microsoft.com/office/drawing/2014/main" id="{129B203F-92D5-E57D-83B4-49C2DE927631}"/>
                  </a:ext>
                </a:extLst>
              </p:cNvPr>
              <p:cNvSpPr/>
              <p:nvPr/>
            </p:nvSpPr>
            <p:spPr>
              <a:xfrm>
                <a:off x="3235629" y="3217157"/>
                <a:ext cx="49411" cy="924511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988" name="Parenthèse fermante 40987">
                <a:extLst>
                  <a:ext uri="{FF2B5EF4-FFF2-40B4-BE49-F238E27FC236}">
                    <a16:creationId xmlns:a16="http://schemas.microsoft.com/office/drawing/2014/main" id="{8321AFE5-C6D6-9C70-D0EC-1C42573B509C}"/>
                  </a:ext>
                </a:extLst>
              </p:cNvPr>
              <p:cNvSpPr/>
              <p:nvPr/>
            </p:nvSpPr>
            <p:spPr>
              <a:xfrm>
                <a:off x="3237055" y="4169703"/>
                <a:ext cx="51382" cy="988620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989" name="ZoneTexte 40988">
                <a:extLst>
                  <a:ext uri="{FF2B5EF4-FFF2-40B4-BE49-F238E27FC236}">
                    <a16:creationId xmlns:a16="http://schemas.microsoft.com/office/drawing/2014/main" id="{C1F31C40-08B6-8FB5-2790-992DC22E36D9}"/>
                  </a:ext>
                </a:extLst>
              </p:cNvPr>
              <p:cNvSpPr txBox="1"/>
              <p:nvPr/>
            </p:nvSpPr>
            <p:spPr>
              <a:xfrm>
                <a:off x="3269348" y="3093407"/>
                <a:ext cx="15104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Gamma intensity entering the </a:t>
                </a:r>
                <a:r>
                  <a:rPr lang="fr-FR" sz="1200" dirty="0" err="1"/>
                  <a:t>level</a:t>
                </a:r>
                <a:r>
                  <a:rPr lang="fr-FR" sz="1200" dirty="0"/>
                  <a:t> 1</a:t>
                </a:r>
              </a:p>
            </p:txBody>
          </p:sp>
          <p:sp>
            <p:nvSpPr>
              <p:cNvPr id="40990" name="ZoneTexte 40989">
                <a:extLst>
                  <a:ext uri="{FF2B5EF4-FFF2-40B4-BE49-F238E27FC236}">
                    <a16:creationId xmlns:a16="http://schemas.microsoft.com/office/drawing/2014/main" id="{9D00B51E-85E9-A25E-416A-3466FDF22D12}"/>
                  </a:ext>
                </a:extLst>
              </p:cNvPr>
              <p:cNvSpPr txBox="1"/>
              <p:nvPr/>
            </p:nvSpPr>
            <p:spPr>
              <a:xfrm>
                <a:off x="3286169" y="4082019"/>
                <a:ext cx="14955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Gamma intensity leaving the </a:t>
                </a:r>
                <a:r>
                  <a:rPr lang="fr-FR" sz="1200" dirty="0" err="1"/>
                  <a:t>level</a:t>
                </a:r>
                <a:r>
                  <a:rPr lang="fr-FR" sz="1200" dirty="0"/>
                  <a:t> 1</a:t>
                </a:r>
              </a:p>
            </p:txBody>
          </p:sp>
          <p:sp>
            <p:nvSpPr>
              <p:cNvPr id="40992" name="ZoneTexte 40991">
                <a:extLst>
                  <a:ext uri="{FF2B5EF4-FFF2-40B4-BE49-F238E27FC236}">
                    <a16:creationId xmlns:a16="http://schemas.microsoft.com/office/drawing/2014/main" id="{A742A3CC-0C51-C58D-6898-E548602DE3C4}"/>
                  </a:ext>
                </a:extLst>
              </p:cNvPr>
              <p:cNvSpPr txBox="1"/>
              <p:nvPr/>
            </p:nvSpPr>
            <p:spPr>
              <a:xfrm>
                <a:off x="3309408" y="5299983"/>
                <a:ext cx="14703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I</a:t>
                </a:r>
                <a:r>
                  <a:rPr lang="fr-FR" sz="1200" baseline="-25000" dirty="0" err="1">
                    <a:latin typeface="Symbol" pitchFamily="2" charset="2"/>
                  </a:rPr>
                  <a:t>b</a:t>
                </a:r>
                <a:r>
                  <a:rPr lang="fr-FR" sz="1200" dirty="0"/>
                  <a:t> = I</a:t>
                </a:r>
                <a:r>
                  <a:rPr lang="fr-FR" sz="1200" baseline="-25000" dirty="0"/>
                  <a:t>T</a:t>
                </a:r>
                <a:r>
                  <a:rPr lang="fr-FR" sz="1200" dirty="0"/>
                  <a:t> - I</a:t>
                </a:r>
                <a:r>
                  <a:rPr lang="fr-FR" sz="1200" baseline="-25000" dirty="0">
                    <a:latin typeface="Symbol" pitchFamily="2" charset="2"/>
                  </a:rPr>
                  <a:t>g</a:t>
                </a:r>
                <a:r>
                  <a:rPr lang="fr-FR" sz="1200" baseline="-25000" dirty="0"/>
                  <a:t>-in-1</a:t>
                </a:r>
                <a:endParaRPr lang="fr-FR" sz="1200" dirty="0"/>
              </a:p>
            </p:txBody>
          </p:sp>
          <p:sp>
            <p:nvSpPr>
              <p:cNvPr id="40993" name="ZoneTexte 40992">
                <a:extLst>
                  <a:ext uri="{FF2B5EF4-FFF2-40B4-BE49-F238E27FC236}">
                    <a16:creationId xmlns:a16="http://schemas.microsoft.com/office/drawing/2014/main" id="{A16A99FE-4ADB-BB7C-4793-299E9C4B4241}"/>
                  </a:ext>
                </a:extLst>
              </p:cNvPr>
              <p:cNvSpPr txBox="1"/>
              <p:nvPr/>
            </p:nvSpPr>
            <p:spPr>
              <a:xfrm>
                <a:off x="3345923" y="3537101"/>
                <a:ext cx="10900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I</a:t>
                </a:r>
                <a:r>
                  <a:rPr lang="fr-FR" sz="1200" baseline="-25000" dirty="0">
                    <a:latin typeface="Symbol" pitchFamily="2" charset="2"/>
                  </a:rPr>
                  <a:t>g</a:t>
                </a:r>
                <a:r>
                  <a:rPr lang="fr-FR" sz="1200" baseline="-25000" dirty="0"/>
                  <a:t>-in-1</a:t>
                </a:r>
                <a:r>
                  <a:rPr lang="fr-FR" sz="1200" dirty="0"/>
                  <a:t> = I</a:t>
                </a:r>
                <a:r>
                  <a:rPr lang="fr-FR" sz="1200" baseline="-25000" dirty="0"/>
                  <a:t>2</a:t>
                </a:r>
                <a:r>
                  <a:rPr lang="fr-FR" sz="1200" dirty="0"/>
                  <a:t> + I</a:t>
                </a:r>
                <a:r>
                  <a:rPr lang="fr-FR" sz="1200" baseline="-25000" dirty="0"/>
                  <a:t>3</a:t>
                </a:r>
                <a:endParaRPr lang="fr-FR" sz="1200" dirty="0"/>
              </a:p>
            </p:txBody>
          </p:sp>
          <p:sp>
            <p:nvSpPr>
              <p:cNvPr id="40994" name="ZoneTexte 40993">
                <a:extLst>
                  <a:ext uri="{FF2B5EF4-FFF2-40B4-BE49-F238E27FC236}">
                    <a16:creationId xmlns:a16="http://schemas.microsoft.com/office/drawing/2014/main" id="{217FA5A5-13F1-D2DE-D2F5-D5ADDC9C6220}"/>
                  </a:ext>
                </a:extLst>
              </p:cNvPr>
              <p:cNvSpPr txBox="1"/>
              <p:nvPr/>
            </p:nvSpPr>
            <p:spPr>
              <a:xfrm>
                <a:off x="3285730" y="4520098"/>
                <a:ext cx="14267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I</a:t>
                </a:r>
                <a:r>
                  <a:rPr lang="fr-FR" sz="1200" baseline="-25000" dirty="0"/>
                  <a:t>T</a:t>
                </a:r>
                <a:r>
                  <a:rPr lang="fr-FR" sz="1200" dirty="0"/>
                  <a:t>  = I</a:t>
                </a:r>
                <a:r>
                  <a:rPr lang="fr-FR" sz="1200" baseline="-25000" dirty="0">
                    <a:latin typeface="Symbol" pitchFamily="2" charset="2"/>
                  </a:rPr>
                  <a:t>g</a:t>
                </a:r>
                <a:r>
                  <a:rPr lang="fr-FR" sz="1200" baseline="-25000" dirty="0"/>
                  <a:t>-in-1</a:t>
                </a:r>
                <a:r>
                  <a:rPr lang="fr-FR" sz="1200" dirty="0"/>
                  <a:t> + </a:t>
                </a:r>
                <a:r>
                  <a:rPr lang="fr-FR" sz="1200" dirty="0" err="1"/>
                  <a:t>I</a:t>
                </a:r>
                <a:r>
                  <a:rPr lang="fr-FR" sz="1200" baseline="-25000" dirty="0" err="1">
                    <a:latin typeface="Symbol" pitchFamily="2" charset="2"/>
                  </a:rPr>
                  <a:t>b</a:t>
                </a:r>
                <a:endParaRPr lang="fr-FR" sz="1200" dirty="0"/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86BA627C-A565-C6B2-3482-65522D23C03C}"/>
                </a:ext>
              </a:extLst>
            </p:cNvPr>
            <p:cNvGrpSpPr/>
            <p:nvPr/>
          </p:nvGrpSpPr>
          <p:grpSpPr>
            <a:xfrm>
              <a:off x="5172164" y="2562040"/>
              <a:ext cx="4663818" cy="2973802"/>
              <a:chOff x="5172164" y="2562040"/>
              <a:chExt cx="4663818" cy="2973802"/>
            </a:xfrm>
          </p:grpSpPr>
          <p:sp>
            <p:nvSpPr>
              <p:cNvPr id="41122" name="ZoneTexte 41121">
                <a:extLst>
                  <a:ext uri="{FF2B5EF4-FFF2-40B4-BE49-F238E27FC236}">
                    <a16:creationId xmlns:a16="http://schemas.microsoft.com/office/drawing/2014/main" id="{DF053B5A-AECF-76B2-A669-9C562CF2E1B2}"/>
                  </a:ext>
                </a:extLst>
              </p:cNvPr>
              <p:cNvSpPr txBox="1"/>
              <p:nvPr/>
            </p:nvSpPr>
            <p:spPr>
              <a:xfrm>
                <a:off x="5463049" y="4343531"/>
                <a:ext cx="16309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>
                    <a:solidFill>
                      <a:srgbClr val="00B050"/>
                    </a:solidFill>
                  </a:rPr>
                  <a:t>APPARENT</a:t>
                </a:r>
              </a:p>
              <a:p>
                <a:r>
                  <a:rPr lang="fr-FR" sz="1600" b="1" dirty="0">
                    <a:solidFill>
                      <a:srgbClr val="00B050"/>
                    </a:solidFill>
                  </a:rPr>
                  <a:t>FEEDING</a:t>
                </a:r>
              </a:p>
            </p:txBody>
          </p:sp>
          <p:grpSp>
            <p:nvGrpSpPr>
              <p:cNvPr id="41123" name="Groupe 41122">
                <a:extLst>
                  <a:ext uri="{FF2B5EF4-FFF2-40B4-BE49-F238E27FC236}">
                    <a16:creationId xmlns:a16="http://schemas.microsoft.com/office/drawing/2014/main" id="{4C310421-BDBF-A895-516A-7779E77F5F19}"/>
                  </a:ext>
                </a:extLst>
              </p:cNvPr>
              <p:cNvGrpSpPr/>
              <p:nvPr/>
            </p:nvGrpSpPr>
            <p:grpSpPr>
              <a:xfrm>
                <a:off x="5374638" y="3020444"/>
                <a:ext cx="839070" cy="167143"/>
                <a:chOff x="1391728" y="816634"/>
                <a:chExt cx="776378" cy="78716"/>
              </a:xfrm>
            </p:grpSpPr>
            <p:cxnSp>
              <p:nvCxnSpPr>
                <p:cNvPr id="41124" name="Connecteur droit 41123">
                  <a:extLst>
                    <a:ext uri="{FF2B5EF4-FFF2-40B4-BE49-F238E27FC236}">
                      <a16:creationId xmlns:a16="http://schemas.microsoft.com/office/drawing/2014/main" id="{F6E4AB9B-9797-A747-2474-95A3114D3990}"/>
                    </a:ext>
                  </a:extLst>
                </p:cNvPr>
                <p:cNvCxnSpPr/>
                <p:nvPr/>
              </p:nvCxnSpPr>
              <p:spPr>
                <a:xfrm>
                  <a:off x="1391728" y="816634"/>
                  <a:ext cx="776378" cy="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25" name="Connecteur droit 41124">
                  <a:extLst>
                    <a:ext uri="{FF2B5EF4-FFF2-40B4-BE49-F238E27FC236}">
                      <a16:creationId xmlns:a16="http://schemas.microsoft.com/office/drawing/2014/main" id="{FB05A724-7BE6-CC56-7D27-6CE27262C6CC}"/>
                    </a:ext>
                  </a:extLst>
                </p:cNvPr>
                <p:cNvCxnSpPr/>
                <p:nvPr/>
              </p:nvCxnSpPr>
              <p:spPr>
                <a:xfrm flipV="1">
                  <a:off x="139700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26" name="Connecteur droit 41125">
                  <a:extLst>
                    <a:ext uri="{FF2B5EF4-FFF2-40B4-BE49-F238E27FC236}">
                      <a16:creationId xmlns:a16="http://schemas.microsoft.com/office/drawing/2014/main" id="{10F5B9A8-25FD-1DE0-C9CE-774D1992C948}"/>
                    </a:ext>
                  </a:extLst>
                </p:cNvPr>
                <p:cNvCxnSpPr/>
                <p:nvPr/>
              </p:nvCxnSpPr>
              <p:spPr>
                <a:xfrm flipV="1">
                  <a:off x="1473200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27" name="Connecteur droit 41126">
                  <a:extLst>
                    <a:ext uri="{FF2B5EF4-FFF2-40B4-BE49-F238E27FC236}">
                      <a16:creationId xmlns:a16="http://schemas.microsoft.com/office/drawing/2014/main" id="{BBB3CCA4-BD30-90C2-EFEA-9401896096EB}"/>
                    </a:ext>
                  </a:extLst>
                </p:cNvPr>
                <p:cNvCxnSpPr/>
                <p:nvPr/>
              </p:nvCxnSpPr>
              <p:spPr>
                <a:xfrm flipV="1">
                  <a:off x="155575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28" name="Connecteur droit 41127">
                  <a:extLst>
                    <a:ext uri="{FF2B5EF4-FFF2-40B4-BE49-F238E27FC236}">
                      <a16:creationId xmlns:a16="http://schemas.microsoft.com/office/drawing/2014/main" id="{20E015DE-E5B9-088E-3F36-35A799CAEECC}"/>
                    </a:ext>
                  </a:extLst>
                </p:cNvPr>
                <p:cNvCxnSpPr/>
                <p:nvPr/>
              </p:nvCxnSpPr>
              <p:spPr>
                <a:xfrm flipV="1">
                  <a:off x="1635125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29" name="Connecteur droit 41128">
                  <a:extLst>
                    <a:ext uri="{FF2B5EF4-FFF2-40B4-BE49-F238E27FC236}">
                      <a16:creationId xmlns:a16="http://schemas.microsoft.com/office/drawing/2014/main" id="{734F30B0-CB24-C008-835A-5FC399AEF2BA}"/>
                    </a:ext>
                  </a:extLst>
                </p:cNvPr>
                <p:cNvCxnSpPr/>
                <p:nvPr/>
              </p:nvCxnSpPr>
              <p:spPr>
                <a:xfrm flipV="1">
                  <a:off x="17145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0" name="Connecteur droit 41129">
                  <a:extLst>
                    <a:ext uri="{FF2B5EF4-FFF2-40B4-BE49-F238E27FC236}">
                      <a16:creationId xmlns:a16="http://schemas.microsoft.com/office/drawing/2014/main" id="{C608AB3E-ED2D-C3D2-7753-ED3892454AD5}"/>
                    </a:ext>
                  </a:extLst>
                </p:cNvPr>
                <p:cNvCxnSpPr/>
                <p:nvPr/>
              </p:nvCxnSpPr>
              <p:spPr>
                <a:xfrm flipV="1">
                  <a:off x="1800225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1" name="Connecteur droit 41130">
                  <a:extLst>
                    <a:ext uri="{FF2B5EF4-FFF2-40B4-BE49-F238E27FC236}">
                      <a16:creationId xmlns:a16="http://schemas.microsoft.com/office/drawing/2014/main" id="{98298758-9AEB-F9AC-CF2C-2C1478B16155}"/>
                    </a:ext>
                  </a:extLst>
                </p:cNvPr>
                <p:cNvCxnSpPr/>
                <p:nvPr/>
              </p:nvCxnSpPr>
              <p:spPr>
                <a:xfrm flipV="1">
                  <a:off x="18796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2" name="Connecteur droit 41131">
                  <a:extLst>
                    <a:ext uri="{FF2B5EF4-FFF2-40B4-BE49-F238E27FC236}">
                      <a16:creationId xmlns:a16="http://schemas.microsoft.com/office/drawing/2014/main" id="{D460E9AB-96CC-2AF9-936D-D7238E157EF6}"/>
                    </a:ext>
                  </a:extLst>
                </p:cNvPr>
                <p:cNvCxnSpPr/>
                <p:nvPr/>
              </p:nvCxnSpPr>
              <p:spPr>
                <a:xfrm flipV="1">
                  <a:off x="1968500" y="83185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3" name="Connecteur droit 41132">
                  <a:extLst>
                    <a:ext uri="{FF2B5EF4-FFF2-40B4-BE49-F238E27FC236}">
                      <a16:creationId xmlns:a16="http://schemas.microsoft.com/office/drawing/2014/main" id="{CCC77F0C-6FAE-6F7D-61EB-C1817F174AFE}"/>
                    </a:ext>
                  </a:extLst>
                </p:cNvPr>
                <p:cNvCxnSpPr/>
                <p:nvPr/>
              </p:nvCxnSpPr>
              <p:spPr>
                <a:xfrm flipV="1">
                  <a:off x="2054225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134" name="Groupe 41133">
                <a:extLst>
                  <a:ext uri="{FF2B5EF4-FFF2-40B4-BE49-F238E27FC236}">
                    <a16:creationId xmlns:a16="http://schemas.microsoft.com/office/drawing/2014/main" id="{826B5CEE-ECE5-E4C4-6CAE-DB8EAA496B0A}"/>
                  </a:ext>
                </a:extLst>
              </p:cNvPr>
              <p:cNvGrpSpPr/>
              <p:nvPr/>
            </p:nvGrpSpPr>
            <p:grpSpPr>
              <a:xfrm>
                <a:off x="7022343" y="5051521"/>
                <a:ext cx="839070" cy="167143"/>
                <a:chOff x="1391728" y="816634"/>
                <a:chExt cx="776378" cy="78716"/>
              </a:xfrm>
            </p:grpSpPr>
            <p:cxnSp>
              <p:nvCxnSpPr>
                <p:cNvPr id="41135" name="Connecteur droit 41134">
                  <a:extLst>
                    <a:ext uri="{FF2B5EF4-FFF2-40B4-BE49-F238E27FC236}">
                      <a16:creationId xmlns:a16="http://schemas.microsoft.com/office/drawing/2014/main" id="{4D2789E6-A5D2-1DF5-705C-20528D494825}"/>
                    </a:ext>
                  </a:extLst>
                </p:cNvPr>
                <p:cNvCxnSpPr/>
                <p:nvPr/>
              </p:nvCxnSpPr>
              <p:spPr>
                <a:xfrm>
                  <a:off x="1391728" y="816634"/>
                  <a:ext cx="776378" cy="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6" name="Connecteur droit 41135">
                  <a:extLst>
                    <a:ext uri="{FF2B5EF4-FFF2-40B4-BE49-F238E27FC236}">
                      <a16:creationId xmlns:a16="http://schemas.microsoft.com/office/drawing/2014/main" id="{9546C12C-D042-089E-6AE4-C14E9D6804C7}"/>
                    </a:ext>
                  </a:extLst>
                </p:cNvPr>
                <p:cNvCxnSpPr/>
                <p:nvPr/>
              </p:nvCxnSpPr>
              <p:spPr>
                <a:xfrm flipV="1">
                  <a:off x="139700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7" name="Connecteur droit 41136">
                  <a:extLst>
                    <a:ext uri="{FF2B5EF4-FFF2-40B4-BE49-F238E27FC236}">
                      <a16:creationId xmlns:a16="http://schemas.microsoft.com/office/drawing/2014/main" id="{A9066FF3-923E-0362-9312-2B6ED28D27E8}"/>
                    </a:ext>
                  </a:extLst>
                </p:cNvPr>
                <p:cNvCxnSpPr/>
                <p:nvPr/>
              </p:nvCxnSpPr>
              <p:spPr>
                <a:xfrm flipV="1">
                  <a:off x="1473200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8" name="Connecteur droit 41137">
                  <a:extLst>
                    <a:ext uri="{FF2B5EF4-FFF2-40B4-BE49-F238E27FC236}">
                      <a16:creationId xmlns:a16="http://schemas.microsoft.com/office/drawing/2014/main" id="{8064A003-BD5E-0277-82A5-F72F2EDA2B0F}"/>
                    </a:ext>
                  </a:extLst>
                </p:cNvPr>
                <p:cNvCxnSpPr/>
                <p:nvPr/>
              </p:nvCxnSpPr>
              <p:spPr>
                <a:xfrm flipV="1">
                  <a:off x="1555750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39" name="Connecteur droit 41138">
                  <a:extLst>
                    <a:ext uri="{FF2B5EF4-FFF2-40B4-BE49-F238E27FC236}">
                      <a16:creationId xmlns:a16="http://schemas.microsoft.com/office/drawing/2014/main" id="{64A15231-2F49-954B-9913-63AE56611048}"/>
                    </a:ext>
                  </a:extLst>
                </p:cNvPr>
                <p:cNvCxnSpPr/>
                <p:nvPr/>
              </p:nvCxnSpPr>
              <p:spPr>
                <a:xfrm flipV="1">
                  <a:off x="1635125" y="82232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40" name="Connecteur droit 41139">
                  <a:extLst>
                    <a:ext uri="{FF2B5EF4-FFF2-40B4-BE49-F238E27FC236}">
                      <a16:creationId xmlns:a16="http://schemas.microsoft.com/office/drawing/2014/main" id="{49C28531-7771-12D9-CAD7-4FAC2FEA365A}"/>
                    </a:ext>
                  </a:extLst>
                </p:cNvPr>
                <p:cNvCxnSpPr/>
                <p:nvPr/>
              </p:nvCxnSpPr>
              <p:spPr>
                <a:xfrm flipV="1">
                  <a:off x="17145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41" name="Connecteur droit 41140">
                  <a:extLst>
                    <a:ext uri="{FF2B5EF4-FFF2-40B4-BE49-F238E27FC236}">
                      <a16:creationId xmlns:a16="http://schemas.microsoft.com/office/drawing/2014/main" id="{C64B42B4-83FE-D1D9-AE69-0A9409EAE916}"/>
                    </a:ext>
                  </a:extLst>
                </p:cNvPr>
                <p:cNvCxnSpPr/>
                <p:nvPr/>
              </p:nvCxnSpPr>
              <p:spPr>
                <a:xfrm flipV="1">
                  <a:off x="1800225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42" name="Connecteur droit 41141">
                  <a:extLst>
                    <a:ext uri="{FF2B5EF4-FFF2-40B4-BE49-F238E27FC236}">
                      <a16:creationId xmlns:a16="http://schemas.microsoft.com/office/drawing/2014/main" id="{B9C3D6F7-17B0-69A5-522C-48C3B242BC16}"/>
                    </a:ext>
                  </a:extLst>
                </p:cNvPr>
                <p:cNvCxnSpPr/>
                <p:nvPr/>
              </p:nvCxnSpPr>
              <p:spPr>
                <a:xfrm flipV="1">
                  <a:off x="1879600" y="828675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43" name="Connecteur droit 41142">
                  <a:extLst>
                    <a:ext uri="{FF2B5EF4-FFF2-40B4-BE49-F238E27FC236}">
                      <a16:creationId xmlns:a16="http://schemas.microsoft.com/office/drawing/2014/main" id="{478DCD07-5333-6414-BE13-651990D96635}"/>
                    </a:ext>
                  </a:extLst>
                </p:cNvPr>
                <p:cNvCxnSpPr/>
                <p:nvPr/>
              </p:nvCxnSpPr>
              <p:spPr>
                <a:xfrm flipV="1">
                  <a:off x="1968500" y="83185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44" name="Connecteur droit 41143">
                  <a:extLst>
                    <a:ext uri="{FF2B5EF4-FFF2-40B4-BE49-F238E27FC236}">
                      <a16:creationId xmlns:a16="http://schemas.microsoft.com/office/drawing/2014/main" id="{120E1F23-3A39-7E14-C439-962E83453AD0}"/>
                    </a:ext>
                  </a:extLst>
                </p:cNvPr>
                <p:cNvCxnSpPr/>
                <p:nvPr/>
              </p:nvCxnSpPr>
              <p:spPr>
                <a:xfrm flipV="1">
                  <a:off x="2054225" y="825500"/>
                  <a:ext cx="53975" cy="63500"/>
                </a:xfrm>
                <a:prstGeom prst="line">
                  <a:avLst/>
                </a:prstGeom>
                <a:ln w="317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145" name="Connecteur droit 41144">
                <a:extLst>
                  <a:ext uri="{FF2B5EF4-FFF2-40B4-BE49-F238E27FC236}">
                    <a16:creationId xmlns:a16="http://schemas.microsoft.com/office/drawing/2014/main" id="{20EAC580-4DB5-D5A3-194D-1DAE541FAE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7570" y="3330337"/>
                <a:ext cx="83907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46" name="Connecteur droit 41145">
                <a:extLst>
                  <a:ext uri="{FF2B5EF4-FFF2-40B4-BE49-F238E27FC236}">
                    <a16:creationId xmlns:a16="http://schemas.microsoft.com/office/drawing/2014/main" id="{D30BD30A-3DB9-ACE6-FEA3-57D480EDC6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04782" y="3653939"/>
                <a:ext cx="83907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47" name="Connecteur droit 41146">
                <a:extLst>
                  <a:ext uri="{FF2B5EF4-FFF2-40B4-BE49-F238E27FC236}">
                    <a16:creationId xmlns:a16="http://schemas.microsoft.com/office/drawing/2014/main" id="{F76E2327-0057-B770-629A-5BFAEEC4AE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6410" y="4120141"/>
                <a:ext cx="839070" cy="0"/>
              </a:xfrm>
              <a:prstGeom prst="line">
                <a:avLst/>
              </a:prstGeom>
              <a:ln w="317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54" name="Flèche vers le bas 41153">
                <a:extLst>
                  <a:ext uri="{FF2B5EF4-FFF2-40B4-BE49-F238E27FC236}">
                    <a16:creationId xmlns:a16="http://schemas.microsoft.com/office/drawing/2014/main" id="{629E771D-2A94-4FED-A6D3-CCCE70DF97E7}"/>
                  </a:ext>
                </a:extLst>
              </p:cNvPr>
              <p:cNvSpPr/>
              <p:nvPr/>
            </p:nvSpPr>
            <p:spPr>
              <a:xfrm>
                <a:off x="7454640" y="4175800"/>
                <a:ext cx="109878" cy="863638"/>
              </a:xfrm>
              <a:prstGeom prst="downArrow">
                <a:avLst/>
              </a:prstGeom>
              <a:ln w="1079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1157" name="ZoneTexte 41156">
                <a:extLst>
                  <a:ext uri="{FF2B5EF4-FFF2-40B4-BE49-F238E27FC236}">
                    <a16:creationId xmlns:a16="http://schemas.microsoft.com/office/drawing/2014/main" id="{CBBBBC24-CAB5-901D-CB92-0C11CE0847A9}"/>
                  </a:ext>
                </a:extLst>
              </p:cNvPr>
              <p:cNvSpPr txBox="1"/>
              <p:nvPr/>
            </p:nvSpPr>
            <p:spPr>
              <a:xfrm>
                <a:off x="7092418" y="4413204"/>
                <a:ext cx="3475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/>
                  <a:t>I</a:t>
                </a:r>
                <a:r>
                  <a:rPr lang="fr-FR" sz="1600" b="1" baseline="-25000" dirty="0"/>
                  <a:t>T</a:t>
                </a:r>
                <a:endParaRPr lang="fr-FR" sz="1600" b="1" dirty="0">
                  <a:latin typeface="Symbol" pitchFamily="2" charset="2"/>
                </a:endParaRPr>
              </a:p>
            </p:txBody>
          </p:sp>
          <p:sp>
            <p:nvSpPr>
              <p:cNvPr id="41158" name="ZoneTexte 41157">
                <a:extLst>
                  <a:ext uri="{FF2B5EF4-FFF2-40B4-BE49-F238E27FC236}">
                    <a16:creationId xmlns:a16="http://schemas.microsoft.com/office/drawing/2014/main" id="{EDD04599-BABB-9B15-4880-ADAC0FE9840C}"/>
                  </a:ext>
                </a:extLst>
              </p:cNvPr>
              <p:cNvSpPr txBox="1"/>
              <p:nvPr/>
            </p:nvSpPr>
            <p:spPr>
              <a:xfrm>
                <a:off x="7830619" y="3035879"/>
                <a:ext cx="739463" cy="52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dirty="0"/>
                  <a:t>Level 3</a:t>
                </a:r>
              </a:p>
            </p:txBody>
          </p:sp>
          <p:sp>
            <p:nvSpPr>
              <p:cNvPr id="41159" name="ZoneTexte 41158">
                <a:extLst>
                  <a:ext uri="{FF2B5EF4-FFF2-40B4-BE49-F238E27FC236}">
                    <a16:creationId xmlns:a16="http://schemas.microsoft.com/office/drawing/2014/main" id="{2130CD52-0647-496A-A08C-F5A5B4F8DD46}"/>
                  </a:ext>
                </a:extLst>
              </p:cNvPr>
              <p:cNvSpPr txBox="1"/>
              <p:nvPr/>
            </p:nvSpPr>
            <p:spPr>
              <a:xfrm>
                <a:off x="7844581" y="3370450"/>
                <a:ext cx="739463" cy="52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dirty="0"/>
                  <a:t>Level 2</a:t>
                </a:r>
              </a:p>
            </p:txBody>
          </p:sp>
          <p:sp>
            <p:nvSpPr>
              <p:cNvPr id="41160" name="ZoneTexte 41159">
                <a:extLst>
                  <a:ext uri="{FF2B5EF4-FFF2-40B4-BE49-F238E27FC236}">
                    <a16:creationId xmlns:a16="http://schemas.microsoft.com/office/drawing/2014/main" id="{6E94CF7F-D985-5FD8-5BE3-414277F25B83}"/>
                  </a:ext>
                </a:extLst>
              </p:cNvPr>
              <p:cNvSpPr txBox="1"/>
              <p:nvPr/>
            </p:nvSpPr>
            <p:spPr>
              <a:xfrm>
                <a:off x="7838996" y="3842139"/>
                <a:ext cx="739463" cy="52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dirty="0"/>
                  <a:t>Level 1</a:t>
                </a:r>
              </a:p>
            </p:txBody>
          </p:sp>
          <p:sp>
            <p:nvSpPr>
              <p:cNvPr id="41161" name="ZoneTexte 41160">
                <a:extLst>
                  <a:ext uri="{FF2B5EF4-FFF2-40B4-BE49-F238E27FC236}">
                    <a16:creationId xmlns:a16="http://schemas.microsoft.com/office/drawing/2014/main" id="{5335F298-B750-8877-63FA-125079E74F12}"/>
                  </a:ext>
                </a:extLst>
              </p:cNvPr>
              <p:cNvSpPr txBox="1"/>
              <p:nvPr/>
            </p:nvSpPr>
            <p:spPr>
              <a:xfrm>
                <a:off x="7766414" y="4536141"/>
                <a:ext cx="739463" cy="849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/>
                  <a:t>Ground state</a:t>
                </a:r>
              </a:p>
            </p:txBody>
          </p:sp>
          <p:sp>
            <p:nvSpPr>
              <p:cNvPr id="41162" name="ZoneTexte 41161">
                <a:extLst>
                  <a:ext uri="{FF2B5EF4-FFF2-40B4-BE49-F238E27FC236}">
                    <a16:creationId xmlns:a16="http://schemas.microsoft.com/office/drawing/2014/main" id="{E58423EF-4AA7-AA96-D013-9AF5918C0C16}"/>
                  </a:ext>
                </a:extLst>
              </p:cNvPr>
              <p:cNvSpPr txBox="1"/>
              <p:nvPr/>
            </p:nvSpPr>
            <p:spPr>
              <a:xfrm>
                <a:off x="5416521" y="3253155"/>
                <a:ext cx="673472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/>
                  <a:t> </a:t>
                </a:r>
                <a:r>
                  <a:rPr lang="fr-FR" sz="1400" b="1" baseline="-25000" dirty="0"/>
                  <a:t>Z</a:t>
                </a:r>
                <a:r>
                  <a:rPr lang="fr-FR" sz="1400" b="1" dirty="0"/>
                  <a:t>A</a:t>
                </a:r>
                <a:r>
                  <a:rPr lang="fr-FR" sz="1400" b="1" baseline="-25000" dirty="0"/>
                  <a:t>N</a:t>
                </a:r>
                <a:endParaRPr lang="fr-FR" sz="1400" b="1" dirty="0"/>
              </a:p>
            </p:txBody>
          </p:sp>
          <p:sp>
            <p:nvSpPr>
              <p:cNvPr id="41163" name="ZoneTexte 41162">
                <a:extLst>
                  <a:ext uri="{FF2B5EF4-FFF2-40B4-BE49-F238E27FC236}">
                    <a16:creationId xmlns:a16="http://schemas.microsoft.com/office/drawing/2014/main" id="{BED4DFE1-1734-100D-BBC7-06228C4ECB7A}"/>
                  </a:ext>
                </a:extLst>
              </p:cNvPr>
              <p:cNvSpPr txBox="1"/>
              <p:nvPr/>
            </p:nvSpPr>
            <p:spPr>
              <a:xfrm>
                <a:off x="6980302" y="5228066"/>
                <a:ext cx="839070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dirty="0"/>
                  <a:t> </a:t>
                </a:r>
                <a:r>
                  <a:rPr lang="fr-FR" sz="1400" b="1" baseline="-25000" dirty="0"/>
                  <a:t>Z+1</a:t>
                </a:r>
                <a:r>
                  <a:rPr lang="fr-FR" sz="1400" b="1" dirty="0"/>
                  <a:t>A</a:t>
                </a:r>
                <a:r>
                  <a:rPr lang="fr-FR" sz="1400" b="1" baseline="-25000" dirty="0"/>
                  <a:t>N-1</a:t>
                </a:r>
                <a:endParaRPr lang="fr-FR" sz="1400" b="1" dirty="0"/>
              </a:p>
            </p:txBody>
          </p:sp>
          <p:cxnSp>
            <p:nvCxnSpPr>
              <p:cNvPr id="41164" name="Connecteur droit avec flèche 41163">
                <a:extLst>
                  <a:ext uri="{FF2B5EF4-FFF2-40B4-BE49-F238E27FC236}">
                    <a16:creationId xmlns:a16="http://schemas.microsoft.com/office/drawing/2014/main" id="{F1E9BD70-E6B8-4174-2791-41E257CFC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2164" y="2931859"/>
                <a:ext cx="0" cy="2184005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65" name="ZoneTexte 41164">
                <a:extLst>
                  <a:ext uri="{FF2B5EF4-FFF2-40B4-BE49-F238E27FC236}">
                    <a16:creationId xmlns:a16="http://schemas.microsoft.com/office/drawing/2014/main" id="{27E5D44A-F474-CF83-23BB-947CBEEA69C6}"/>
                  </a:ext>
                </a:extLst>
              </p:cNvPr>
              <p:cNvSpPr txBox="1"/>
              <p:nvPr/>
            </p:nvSpPr>
            <p:spPr>
              <a:xfrm>
                <a:off x="5191730" y="3857313"/>
                <a:ext cx="472718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>
                    <a:solidFill>
                      <a:srgbClr val="002060"/>
                    </a:solidFill>
                  </a:rPr>
                  <a:t>Q</a:t>
                </a:r>
                <a:r>
                  <a:rPr lang="fr-FR" sz="1800" b="1" baseline="-25000" dirty="0">
                    <a:solidFill>
                      <a:srgbClr val="002060"/>
                    </a:solidFill>
                    <a:latin typeface="Symbol" pitchFamily="2" charset="2"/>
                  </a:rPr>
                  <a:t>b</a:t>
                </a:r>
                <a:endParaRPr lang="fr-FR" sz="1800" b="1" dirty="0">
                  <a:solidFill>
                    <a:srgbClr val="002060"/>
                  </a:solidFill>
                  <a:latin typeface="Symbol" pitchFamily="2" charset="2"/>
                </a:endParaRPr>
              </a:p>
            </p:txBody>
          </p:sp>
          <p:sp>
            <p:nvSpPr>
              <p:cNvPr id="41166" name="Parenthèse fermante 41165">
                <a:extLst>
                  <a:ext uri="{FF2B5EF4-FFF2-40B4-BE49-F238E27FC236}">
                    <a16:creationId xmlns:a16="http://schemas.microsoft.com/office/drawing/2014/main" id="{ECEA9023-76FB-DB18-D986-3CFD43130210}"/>
                  </a:ext>
                </a:extLst>
              </p:cNvPr>
              <p:cNvSpPr/>
              <p:nvPr/>
            </p:nvSpPr>
            <p:spPr>
              <a:xfrm>
                <a:off x="8350173" y="3223253"/>
                <a:ext cx="49411" cy="924511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1167" name="Parenthèse fermante 41166">
                <a:extLst>
                  <a:ext uri="{FF2B5EF4-FFF2-40B4-BE49-F238E27FC236}">
                    <a16:creationId xmlns:a16="http://schemas.microsoft.com/office/drawing/2014/main" id="{7705C6C6-3B09-2C76-AD87-30F69365DC40}"/>
                  </a:ext>
                </a:extLst>
              </p:cNvPr>
              <p:cNvSpPr/>
              <p:nvPr/>
            </p:nvSpPr>
            <p:spPr>
              <a:xfrm>
                <a:off x="8351599" y="4175799"/>
                <a:ext cx="51382" cy="988620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41174" name="Connecteur droit avec flèche 41173">
                <a:extLst>
                  <a:ext uri="{FF2B5EF4-FFF2-40B4-BE49-F238E27FC236}">
                    <a16:creationId xmlns:a16="http://schemas.microsoft.com/office/drawing/2014/main" id="{303E76AD-7F01-32AE-9661-43CA3ABEC6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83781" y="3029371"/>
                <a:ext cx="838562" cy="1140332"/>
              </a:xfrm>
              <a:prstGeom prst="straightConnector1">
                <a:avLst/>
              </a:prstGeom>
              <a:ln w="6985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76" name="ZoneTexte 41175">
                <a:extLst>
                  <a:ext uri="{FF2B5EF4-FFF2-40B4-BE49-F238E27FC236}">
                    <a16:creationId xmlns:a16="http://schemas.microsoft.com/office/drawing/2014/main" id="{C2EB8836-4140-ACC4-F668-51CCE316698A}"/>
                  </a:ext>
                </a:extLst>
              </p:cNvPr>
              <p:cNvSpPr txBox="1"/>
              <p:nvPr/>
            </p:nvSpPr>
            <p:spPr>
              <a:xfrm>
                <a:off x="6263440" y="3564575"/>
                <a:ext cx="468995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800" b="1" dirty="0">
                    <a:solidFill>
                      <a:srgbClr val="00B0F0"/>
                    </a:solidFill>
                  </a:rPr>
                  <a:t>I</a:t>
                </a:r>
                <a:r>
                  <a:rPr lang="fr-FR" sz="1800" b="1" baseline="-25000" dirty="0">
                    <a:solidFill>
                      <a:srgbClr val="00B0F0"/>
                    </a:solidFill>
                    <a:latin typeface="Symbol" pitchFamily="2" charset="2"/>
                  </a:rPr>
                  <a:t>b</a:t>
                </a:r>
                <a:endParaRPr lang="fr-FR" sz="1800" b="1" dirty="0">
                  <a:solidFill>
                    <a:srgbClr val="00B0F0"/>
                  </a:solidFill>
                  <a:latin typeface="Symbol" pitchFamily="2" charset="2"/>
                </a:endParaRPr>
              </a:p>
            </p:txBody>
          </p:sp>
          <p:sp>
            <p:nvSpPr>
              <p:cNvPr id="41177" name="ZoneTexte 41176">
                <a:extLst>
                  <a:ext uri="{FF2B5EF4-FFF2-40B4-BE49-F238E27FC236}">
                    <a16:creationId xmlns:a16="http://schemas.microsoft.com/office/drawing/2014/main" id="{F0886296-42B6-4EB7-B998-A310BE69FF9F}"/>
                  </a:ext>
                </a:extLst>
              </p:cNvPr>
              <p:cNvSpPr txBox="1"/>
              <p:nvPr/>
            </p:nvSpPr>
            <p:spPr>
              <a:xfrm>
                <a:off x="8546305" y="3546530"/>
                <a:ext cx="7456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latin typeface="Symbol" pitchFamily="2" charset="2"/>
                  </a:rPr>
                  <a:t>S</a:t>
                </a:r>
                <a:r>
                  <a:rPr lang="fr-FR" sz="1400" dirty="0"/>
                  <a:t>i</a:t>
                </a:r>
                <a:r>
                  <a:rPr lang="fr-FR" sz="1400" baseline="-25000" dirty="0"/>
                  <a:t>i</a:t>
                </a:r>
                <a:r>
                  <a:rPr lang="fr-FR" sz="1400" dirty="0"/>
                  <a:t> = 0</a:t>
                </a:r>
              </a:p>
            </p:txBody>
          </p:sp>
          <p:sp>
            <p:nvSpPr>
              <p:cNvPr id="41178" name="ZoneTexte 41177">
                <a:extLst>
                  <a:ext uri="{FF2B5EF4-FFF2-40B4-BE49-F238E27FC236}">
                    <a16:creationId xmlns:a16="http://schemas.microsoft.com/office/drawing/2014/main" id="{54F8E12C-1BA1-905C-9B71-026A35C4087B}"/>
                  </a:ext>
                </a:extLst>
              </p:cNvPr>
              <p:cNvSpPr txBox="1"/>
              <p:nvPr/>
            </p:nvSpPr>
            <p:spPr>
              <a:xfrm>
                <a:off x="8400497" y="3102044"/>
                <a:ext cx="14354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Not all </a:t>
                </a:r>
                <a:r>
                  <a:rPr lang="fr-FR" sz="1200" dirty="0">
                    <a:latin typeface="Symbol" pitchFamily="2" charset="2"/>
                  </a:rPr>
                  <a:t>S</a:t>
                </a:r>
                <a:r>
                  <a:rPr lang="fr-FR" sz="1200" dirty="0"/>
                  <a:t>I</a:t>
                </a:r>
                <a:r>
                  <a:rPr lang="fr-FR" sz="1200" baseline="-25000" dirty="0"/>
                  <a:t>i</a:t>
                </a:r>
                <a:r>
                  <a:rPr lang="fr-FR" sz="1200" dirty="0"/>
                  <a:t> seen by the Ge detector</a:t>
                </a:r>
              </a:p>
            </p:txBody>
          </p:sp>
          <p:sp>
            <p:nvSpPr>
              <p:cNvPr id="41179" name="ZoneTexte 41178">
                <a:extLst>
                  <a:ext uri="{FF2B5EF4-FFF2-40B4-BE49-F238E27FC236}">
                    <a16:creationId xmlns:a16="http://schemas.microsoft.com/office/drawing/2014/main" id="{6E26A686-5436-E50A-3E62-7AAD0895FF3A}"/>
                  </a:ext>
                </a:extLst>
              </p:cNvPr>
              <p:cNvSpPr txBox="1"/>
              <p:nvPr/>
            </p:nvSpPr>
            <p:spPr>
              <a:xfrm>
                <a:off x="8520950" y="4315415"/>
                <a:ext cx="10797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Apparent beta intensity</a:t>
                </a:r>
              </a:p>
            </p:txBody>
          </p:sp>
          <p:sp>
            <p:nvSpPr>
              <p:cNvPr id="41180" name="ZoneTexte 41179">
                <a:extLst>
                  <a:ext uri="{FF2B5EF4-FFF2-40B4-BE49-F238E27FC236}">
                    <a16:creationId xmlns:a16="http://schemas.microsoft.com/office/drawing/2014/main" id="{36B4C272-EFA1-0E5B-5323-D135E0C3B0F7}"/>
                  </a:ext>
                </a:extLst>
              </p:cNvPr>
              <p:cNvSpPr txBox="1"/>
              <p:nvPr/>
            </p:nvSpPr>
            <p:spPr>
              <a:xfrm>
                <a:off x="8424075" y="4885390"/>
                <a:ext cx="11748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I</a:t>
                </a:r>
                <a:r>
                  <a:rPr lang="fr-FR" sz="1200" baseline="-25000" dirty="0"/>
                  <a:t>T</a:t>
                </a:r>
                <a:r>
                  <a:rPr lang="fr-FR" sz="1200" dirty="0"/>
                  <a:t> = I</a:t>
                </a:r>
                <a:r>
                  <a:rPr lang="fr-FR" sz="1200" baseline="-25000" dirty="0">
                    <a:latin typeface="Symbol" pitchFamily="2" charset="2"/>
                  </a:rPr>
                  <a:t>g</a:t>
                </a:r>
                <a:r>
                  <a:rPr lang="fr-FR" sz="1200" baseline="-25000" dirty="0"/>
                  <a:t>-out-1</a:t>
                </a:r>
                <a:r>
                  <a:rPr lang="fr-FR" sz="1200" dirty="0"/>
                  <a:t> = I</a:t>
                </a:r>
                <a:r>
                  <a:rPr lang="fr-FR" sz="1200" baseline="-25000" dirty="0">
                    <a:latin typeface="Symbol" pitchFamily="2" charset="2"/>
                  </a:rPr>
                  <a:t>b</a:t>
                </a:r>
                <a:endParaRPr lang="fr-FR" sz="1200" dirty="0"/>
              </a:p>
            </p:txBody>
          </p:sp>
          <p:sp>
            <p:nvSpPr>
              <p:cNvPr id="41181" name="ZoneTexte 2">
                <a:extLst>
                  <a:ext uri="{FF2B5EF4-FFF2-40B4-BE49-F238E27FC236}">
                    <a16:creationId xmlns:a16="http://schemas.microsoft.com/office/drawing/2014/main" id="{C4BDE707-338F-EE41-EF3E-0C0AEA8A49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24076" y="2562040"/>
                <a:ext cx="107950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fr-FR" altLang="fr-FR" sz="1800" dirty="0" err="1">
                    <a:solidFill>
                      <a:srgbClr val="FF6666"/>
                    </a:solidFill>
                  </a:rPr>
                  <a:t>Missing</a:t>
                </a:r>
                <a:endParaRPr lang="fr-FR" altLang="fr-FR" sz="1800" b="1" dirty="0">
                  <a:solidFill>
                    <a:srgbClr val="FF6666"/>
                  </a:solidFill>
                </a:endParaRPr>
              </a:p>
            </p:txBody>
          </p:sp>
          <p:sp>
            <p:nvSpPr>
              <p:cNvPr id="41182" name="Ellipse 1">
                <a:extLst>
                  <a:ext uri="{FF2B5EF4-FFF2-40B4-BE49-F238E27FC236}">
                    <a16:creationId xmlns:a16="http://schemas.microsoft.com/office/drawing/2014/main" id="{E32671E5-BEAD-08F1-8290-4BE81A8904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5052" y="2997828"/>
                <a:ext cx="816468" cy="1195583"/>
              </a:xfrm>
              <a:prstGeom prst="ellipse">
                <a:avLst/>
              </a:prstGeom>
              <a:noFill/>
              <a:ln w="19050">
                <a:solidFill>
                  <a:srgbClr val="FF6666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fr-FR" altLang="fr-FR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Image 3">
            <a:extLst>
              <a:ext uri="{FF2B5EF4-FFF2-40B4-BE49-F238E27FC236}">
                <a16:creationId xmlns:a16="http://schemas.microsoft.com/office/drawing/2014/main" id="{62878D5B-86CE-8D7B-ECA5-86E8D7A55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825500"/>
            <a:ext cx="72771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Rectangle 2">
            <a:extLst>
              <a:ext uri="{FF2B5EF4-FFF2-40B4-BE49-F238E27FC236}">
                <a16:creationId xmlns:a16="http://schemas.microsoft.com/office/drawing/2014/main" id="{24DA2C95-841D-FBE6-834D-2F80D4BEF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fr-FR" sz="2800" i="1">
                <a:solidFill>
                  <a:schemeClr val="bg1"/>
                </a:solidFill>
              </a:rPr>
              <a:t>II. Total Decay Energy and Pandemonium effect</a:t>
            </a:r>
            <a:endParaRPr lang="fr-FR" altLang="fr-FR" sz="2800" i="1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43011" name="ZoneTexte 28">
            <a:extLst>
              <a:ext uri="{FF2B5EF4-FFF2-40B4-BE49-F238E27FC236}">
                <a16:creationId xmlns:a16="http://schemas.microsoft.com/office/drawing/2014/main" id="{D446C039-D2ED-10FD-B489-41ECD159F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804" y="6523851"/>
            <a:ext cx="23962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200" i="1" dirty="0" err="1"/>
              <a:t>Courtesy</a:t>
            </a:r>
            <a:r>
              <a:rPr lang="fr-FR" altLang="fr-FR" sz="1200" i="1" dirty="0"/>
              <a:t> of  A. </a:t>
            </a:r>
            <a:r>
              <a:rPr lang="fr-FR" altLang="fr-FR" sz="1200" i="1" dirty="0" err="1"/>
              <a:t>Algora</a:t>
            </a:r>
            <a:endParaRPr lang="fr-FR" altLang="fr-FR" sz="12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466CD0-4611-39F4-8FE8-300D33E1AD07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8F179F-9936-3F62-C49F-1BE191DDE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Decay Energy and Pandemonium effect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6">
            <a:extLst>
              <a:ext uri="{FF2B5EF4-FFF2-40B4-BE49-F238E27FC236}">
                <a16:creationId xmlns:a16="http://schemas.microsoft.com/office/drawing/2014/main" id="{0DD4BE06-5BAD-289B-C72F-74AF80ACC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2" y="6581775"/>
            <a:ext cx="9028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200" i="1" dirty="0">
                <a:cs typeface="Arial" panose="020B0604020202020204" pitchFamily="34" charset="0"/>
              </a:rPr>
              <a:t>From TAS collaboration: contacts  A. </a:t>
            </a:r>
            <a:r>
              <a:rPr lang="en-US" altLang="fr-FR" sz="1200" i="1" dirty="0" err="1">
                <a:cs typeface="Arial" panose="020B0604020202020204" pitchFamily="34" charset="0"/>
              </a:rPr>
              <a:t>Algora</a:t>
            </a:r>
            <a:r>
              <a:rPr lang="en-US" altLang="fr-FR" sz="1200" i="1" dirty="0">
                <a:cs typeface="Arial" panose="020B0604020202020204" pitchFamily="34" charset="0"/>
              </a:rPr>
              <a:t> &amp; J. L. </a:t>
            </a:r>
            <a:r>
              <a:rPr lang="en-US" altLang="fr-FR" sz="1200" i="1" dirty="0" err="1">
                <a:cs typeface="Arial" panose="020B0604020202020204" pitchFamily="34" charset="0"/>
              </a:rPr>
              <a:t>Tain</a:t>
            </a:r>
            <a:r>
              <a:rPr lang="en-US" altLang="fr-FR" sz="1200" i="1" dirty="0">
                <a:cs typeface="Arial" panose="020B0604020202020204" pitchFamily="34" charset="0"/>
              </a:rPr>
              <a:t> @Valencia, W. </a:t>
            </a:r>
            <a:r>
              <a:rPr lang="en-US" altLang="fr-FR" sz="1200" i="1" dirty="0" err="1">
                <a:cs typeface="Arial" panose="020B0604020202020204" pitchFamily="34" charset="0"/>
              </a:rPr>
              <a:t>Gelletly@Surrey</a:t>
            </a:r>
            <a:r>
              <a:rPr lang="en-US" altLang="fr-FR" sz="1200" i="1" dirty="0">
                <a:cs typeface="Arial" panose="020B0604020202020204" pitchFamily="34" charset="0"/>
              </a:rPr>
              <a:t>, M. </a:t>
            </a:r>
            <a:r>
              <a:rPr lang="en-US" altLang="fr-FR" sz="1200" i="1" dirty="0" err="1">
                <a:cs typeface="Arial" panose="020B0604020202020204" pitchFamily="34" charset="0"/>
              </a:rPr>
              <a:t>Fallot@Subatech</a:t>
            </a:r>
            <a:endParaRPr lang="en-US" altLang="fr-FR" sz="1200" i="1" dirty="0">
              <a:cs typeface="Arial" panose="020B0604020202020204" pitchFamily="34" charset="0"/>
            </a:endParaRPr>
          </a:p>
        </p:txBody>
      </p:sp>
      <p:sp>
        <p:nvSpPr>
          <p:cNvPr id="44034" name="ZoneTexte 7">
            <a:extLst>
              <a:ext uri="{FF2B5EF4-FFF2-40B4-BE49-F238E27FC236}">
                <a16:creationId xmlns:a16="http://schemas.microsoft.com/office/drawing/2014/main" id="{A272F817-BA9C-D908-81EB-707B726C3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1801"/>
            <a:ext cx="101071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800" b="1" dirty="0">
                <a:solidFill>
                  <a:schemeClr val="accent6">
                    <a:lumMod val="75000"/>
                  </a:schemeClr>
                </a:solidFill>
              </a:rPr>
              <a:t>Most suitable technique to re-measure </a:t>
            </a:r>
            <a:r>
              <a:rPr lang="en-US" altLang="fr-FR" sz="1800" b="1" u="sng" dirty="0">
                <a:solidFill>
                  <a:schemeClr val="accent6">
                    <a:lumMod val="75000"/>
                  </a:schemeClr>
                </a:solidFill>
              </a:rPr>
              <a:t>key</a:t>
            </a:r>
            <a:r>
              <a:rPr lang="en-US" altLang="fr-FR" sz="1800" b="1" dirty="0">
                <a:solidFill>
                  <a:schemeClr val="accent6">
                    <a:lumMod val="75000"/>
                  </a:schemeClr>
                </a:solidFill>
              </a:rPr>
              <a:t> nuclei: Total Absorption Spectroscopy  </a:t>
            </a:r>
          </a:p>
        </p:txBody>
      </p:sp>
      <p:sp>
        <p:nvSpPr>
          <p:cNvPr id="44035" name="ZoneTexte 21">
            <a:extLst>
              <a:ext uri="{FF2B5EF4-FFF2-40B4-BE49-F238E27FC236}">
                <a16:creationId xmlns:a16="http://schemas.microsoft.com/office/drawing/2014/main" id="{7E072AC0-BDA5-DBE6-0C4D-1264B6B3B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9210"/>
            <a:ext cx="6421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800" b="1" dirty="0">
                <a:solidFill>
                  <a:schemeClr val="accent2">
                    <a:lumMod val="75000"/>
                  </a:schemeClr>
                </a:solidFill>
              </a:rPr>
              <a:t>IFIC Valencia/</a:t>
            </a:r>
            <a:r>
              <a:rPr lang="en-US" altLang="fr-FR" sz="1800" b="1" dirty="0" err="1">
                <a:solidFill>
                  <a:schemeClr val="accent2">
                    <a:lumMod val="75000"/>
                  </a:schemeClr>
                </a:solidFill>
              </a:rPr>
              <a:t>Subatech</a:t>
            </a:r>
            <a:r>
              <a:rPr lang="en-US" altLang="fr-FR" sz="1800" b="1" dirty="0">
                <a:solidFill>
                  <a:schemeClr val="accent2">
                    <a:lumMod val="75000"/>
                  </a:schemeClr>
                </a:solidFill>
              </a:rPr>
              <a:t>/Surrey TAGS collaboration</a:t>
            </a:r>
          </a:p>
        </p:txBody>
      </p:sp>
      <p:sp>
        <p:nvSpPr>
          <p:cNvPr id="9" name="ZoneTexte 34">
            <a:extLst>
              <a:ext uri="{FF2B5EF4-FFF2-40B4-BE49-F238E27FC236}">
                <a16:creationId xmlns:a16="http://schemas.microsoft.com/office/drawing/2014/main" id="{B16451C0-3FE7-CEEE-9DC6-B21A4DCFF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68450"/>
            <a:ext cx="9405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800" dirty="0"/>
              <a:t> </a:t>
            </a:r>
            <a:r>
              <a:rPr lang="en-US" altLang="fr-FR" sz="1800" b="1" dirty="0">
                <a:solidFill>
                  <a:schemeClr val="accent2">
                    <a:lumMod val="75000"/>
                  </a:schemeClr>
                </a:solidFill>
              </a:rPr>
              <a:t>Experiments @ </a:t>
            </a:r>
            <a:r>
              <a:rPr lang="en-US" altLang="fr-FR" sz="1800" b="1" dirty="0" err="1">
                <a:solidFill>
                  <a:schemeClr val="accent2">
                    <a:lumMod val="75000"/>
                  </a:schemeClr>
                </a:solidFill>
              </a:rPr>
              <a:t>Jyväskylä</a:t>
            </a:r>
            <a:r>
              <a:rPr lang="en-US" altLang="fr-FR" sz="1800" b="1" dirty="0">
                <a:solidFill>
                  <a:schemeClr val="accent2">
                    <a:lumMod val="75000"/>
                  </a:schemeClr>
                </a:solidFill>
              </a:rPr>
              <a:t>, Finland to high precision penning trap (Pure beams) </a:t>
            </a:r>
          </a:p>
        </p:txBody>
      </p:sp>
      <p:pic>
        <p:nvPicPr>
          <p:cNvPr id="44038" name="Image 4" descr="Capture d’écran 2018-05-28 à 15.06.06.png">
            <a:extLst>
              <a:ext uri="{FF2B5EF4-FFF2-40B4-BE49-F238E27FC236}">
                <a16:creationId xmlns:a16="http://schemas.microsoft.com/office/drawing/2014/main" id="{A795E297-3EE3-6CB6-CFC2-7C0682C14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" r="12" b="880"/>
          <a:stretch>
            <a:fillRect/>
          </a:stretch>
        </p:blipFill>
        <p:spPr bwMode="auto">
          <a:xfrm>
            <a:off x="263525" y="2057400"/>
            <a:ext cx="6056313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Image 15" descr="Capture d’écran 2018-05-28 à 15.07.37.png">
            <a:extLst>
              <a:ext uri="{FF2B5EF4-FFF2-40B4-BE49-F238E27FC236}">
                <a16:creationId xmlns:a16="http://schemas.microsoft.com/office/drawing/2014/main" id="{2144B77B-FA3C-D5A7-094B-CFB98437F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6" t="14899" r="-32" b="11136"/>
          <a:stretch>
            <a:fillRect/>
          </a:stretch>
        </p:blipFill>
        <p:spPr bwMode="auto">
          <a:xfrm>
            <a:off x="6483350" y="2151063"/>
            <a:ext cx="3322638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Rectangle 16">
            <a:extLst>
              <a:ext uri="{FF2B5EF4-FFF2-40B4-BE49-F238E27FC236}">
                <a16:creationId xmlns:a16="http://schemas.microsoft.com/office/drawing/2014/main" id="{8601FD74-2541-276A-7899-2541BCC15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188" y="5427663"/>
            <a:ext cx="33258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200" i="1">
                <a:cs typeface="Arial" panose="020B0604020202020204" pitchFamily="34" charset="0"/>
              </a:rPr>
              <a:t>TAGS Arrays, Valencia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AFC1FA-F764-BE18-FE21-7261D636EEA1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74976F-6C40-6E2C-2570-A552AC1C7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Total Absorption Gamma spectroscopy technique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AFC1FA-F764-BE18-FE21-7261D636EEA1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74976F-6C40-6E2C-2570-A552AC1C7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2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TAGS Measurements in decay libraries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4" name="ZoneTexte 7">
            <a:extLst>
              <a:ext uri="{FF2B5EF4-FFF2-40B4-BE49-F238E27FC236}">
                <a16:creationId xmlns:a16="http://schemas.microsoft.com/office/drawing/2014/main" id="{63D71181-1A04-3218-C24D-20E9F2FD2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16" y="860823"/>
            <a:ext cx="101071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800" b="1" dirty="0">
                <a:solidFill>
                  <a:schemeClr val="accent6">
                    <a:lumMod val="75000"/>
                  </a:schemeClr>
                </a:solidFill>
              </a:rPr>
              <a:t>- 1990s: 50 TAGS measurements per Greenwood et al @ IDAHO National Laboratory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CC1660-B596-2F80-4CF0-AA7942EE59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5" r="7037"/>
          <a:stretch/>
        </p:blipFill>
        <p:spPr>
          <a:xfrm>
            <a:off x="36576" y="2642942"/>
            <a:ext cx="4767072" cy="38120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2F4E7A-2110-936A-AAE9-81F6379D47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67" r="6699"/>
          <a:stretch/>
        </p:blipFill>
        <p:spPr>
          <a:xfrm>
            <a:off x="5090160" y="2735722"/>
            <a:ext cx="4767072" cy="3719298"/>
          </a:xfrm>
          <a:prstGeom prst="rect">
            <a:avLst/>
          </a:prstGeom>
        </p:spPr>
      </p:pic>
      <p:sp>
        <p:nvSpPr>
          <p:cNvPr id="9" name="ZoneTexte 7">
            <a:extLst>
              <a:ext uri="{FF2B5EF4-FFF2-40B4-BE49-F238E27FC236}">
                <a16:creationId xmlns:a16="http://schemas.microsoft.com/office/drawing/2014/main" id="{53B76D36-9234-1E2D-D4D1-7CDB2DCB7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68" y="2030724"/>
            <a:ext cx="70937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800" b="1" dirty="0">
                <a:solidFill>
                  <a:schemeClr val="accent6">
                    <a:lumMod val="75000"/>
                  </a:schemeClr>
                </a:solidFill>
              </a:rPr>
              <a:t>Also taken into account in the release of ENDF/B-VII.1 (2011)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B3127B2E-F35D-1993-ED19-B5356B872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68" y="1663172"/>
            <a:ext cx="9981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800" b="1" dirty="0">
                <a:solidFill>
                  <a:schemeClr val="accent6">
                    <a:lumMod val="75000"/>
                  </a:schemeClr>
                </a:solidFill>
              </a:rPr>
              <a:t>First inclusion of 29 nuclei in JEFF-3.1.1, </a:t>
            </a:r>
            <a:r>
              <a:rPr lang="en-US" altLang="fr-FR" sz="1600" i="1" dirty="0"/>
              <a:t>M. Kellett &amp; O. </a:t>
            </a:r>
            <a:r>
              <a:rPr lang="en-US" altLang="fr-FR" sz="1600" i="1" dirty="0" err="1"/>
              <a:t>Bersillon</a:t>
            </a:r>
            <a:r>
              <a:rPr lang="en-US" altLang="fr-FR" sz="1600" i="1" dirty="0"/>
              <a:t>,  EPJ Web Conf 146 0209 (2017)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AB57B42C-10C6-546B-6811-BAC10184C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256" y="1266398"/>
            <a:ext cx="55158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1600" i="1" dirty="0"/>
              <a:t>R. Greenwood et al., NIM A 390, 95, 1997</a:t>
            </a:r>
          </a:p>
        </p:txBody>
      </p:sp>
    </p:spTree>
    <p:extLst>
      <p:ext uri="{BB962C8B-B14F-4D97-AF65-F5344CB8AC3E}">
        <p14:creationId xmlns:p14="http://schemas.microsoft.com/office/powerpoint/2010/main" val="1347709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3625F30F-ABD8-9B72-4AE6-2461E9562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pic>
        <p:nvPicPr>
          <p:cNvPr id="19" name="Image 3">
            <a:extLst>
              <a:ext uri="{FF2B5EF4-FFF2-40B4-BE49-F238E27FC236}">
                <a16:creationId xmlns:a16="http://schemas.microsoft.com/office/drawing/2014/main" id="{CE9BD88E-8868-3B4B-7659-D3FC3122B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4" t="12268" r="7272" b="7809"/>
          <a:stretch>
            <a:fillRect/>
          </a:stretch>
        </p:blipFill>
        <p:spPr bwMode="auto">
          <a:xfrm>
            <a:off x="753960" y="2259089"/>
            <a:ext cx="5448509" cy="366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8">
            <a:extLst>
              <a:ext uri="{FF2B5EF4-FFF2-40B4-BE49-F238E27FC236}">
                <a16:creationId xmlns:a16="http://schemas.microsoft.com/office/drawing/2014/main" id="{D53B33AF-9CB1-AAA7-5904-6944E86095C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02554" y="3319316"/>
            <a:ext cx="25744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/>
              <a:t>EEM DH (MeV/fission)</a:t>
            </a:r>
          </a:p>
        </p:txBody>
      </p:sp>
      <p:sp>
        <p:nvSpPr>
          <p:cNvPr id="24" name="ZoneTexte 7">
            <a:extLst>
              <a:ext uri="{FF2B5EF4-FFF2-40B4-BE49-F238E27FC236}">
                <a16:creationId xmlns:a16="http://schemas.microsoft.com/office/drawing/2014/main" id="{DB4B6E1F-8901-DFB0-13FE-34B23F1E6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169" y="5971457"/>
            <a:ext cx="18911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 err="1"/>
              <a:t>Cooling</a:t>
            </a:r>
            <a:r>
              <a:rPr lang="fr-FR" altLang="fr-FR" sz="1600" dirty="0"/>
              <a:t> time (s)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E6575E-282D-8A74-BA45-D68AF3D6D848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8A5ABE-31D1-493F-D30E-B85DDB32E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TAGS Measurements in decay libraries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B0A347-D45E-65D8-DF4B-971B32EE8B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1891"/>
          <a:stretch/>
        </p:blipFill>
        <p:spPr>
          <a:xfrm>
            <a:off x="1254125" y="778764"/>
            <a:ext cx="7788968" cy="1260960"/>
          </a:xfrm>
          <a:prstGeom prst="rect">
            <a:avLst/>
          </a:prstGeom>
        </p:spPr>
      </p:pic>
      <p:sp>
        <p:nvSpPr>
          <p:cNvPr id="8" name="ZoneTexte 6">
            <a:extLst>
              <a:ext uri="{FF2B5EF4-FFF2-40B4-BE49-F238E27FC236}">
                <a16:creationId xmlns:a16="http://schemas.microsoft.com/office/drawing/2014/main" id="{288C25C9-EFE1-0A63-F23D-0F9D7FA4F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4159" y="3205423"/>
            <a:ext cx="350516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FF6666"/>
                </a:solidFill>
              </a:rPr>
              <a:t>Strong impact on </a:t>
            </a:r>
            <a:r>
              <a:rPr lang="fr-FR" altLang="fr-FR" sz="2000" b="1" dirty="0" err="1">
                <a:solidFill>
                  <a:srgbClr val="FF6666"/>
                </a:solidFill>
              </a:rPr>
              <a:t>Electromagnetic</a:t>
            </a:r>
            <a:r>
              <a:rPr lang="fr-FR" altLang="fr-FR" sz="2000" b="1" dirty="0">
                <a:solidFill>
                  <a:srgbClr val="FF6666"/>
                </a:solidFill>
              </a:rPr>
              <a:t> component of </a:t>
            </a:r>
            <a:r>
              <a:rPr lang="fr-FR" altLang="fr-FR" sz="2000" b="1" dirty="0" err="1">
                <a:solidFill>
                  <a:srgbClr val="FF6666"/>
                </a:solidFill>
              </a:rPr>
              <a:t>Decay</a:t>
            </a:r>
            <a:r>
              <a:rPr lang="fr-FR" altLang="fr-FR" sz="2000" b="1" dirty="0">
                <a:solidFill>
                  <a:srgbClr val="FF6666"/>
                </a:solidFill>
              </a:rPr>
              <a:t> </a:t>
            </a:r>
            <a:r>
              <a:rPr lang="fr-FR" altLang="fr-FR" sz="2000" b="1" dirty="0" err="1">
                <a:solidFill>
                  <a:srgbClr val="FF6666"/>
                </a:solidFill>
              </a:rPr>
              <a:t>Heat</a:t>
            </a:r>
            <a:r>
              <a:rPr lang="fr-FR" altLang="fr-FR" sz="2000" b="1" dirty="0">
                <a:solidFill>
                  <a:srgbClr val="FF6666"/>
                </a:solidFill>
              </a:rPr>
              <a:t> for </a:t>
            </a:r>
            <a:r>
              <a:rPr lang="fr-FR" altLang="fr-FR" sz="2000" b="1" baseline="30000" dirty="0">
                <a:solidFill>
                  <a:srgbClr val="FF6666"/>
                </a:solidFill>
              </a:rPr>
              <a:t>239</a:t>
            </a:r>
            <a:r>
              <a:rPr lang="fr-FR" altLang="fr-FR" sz="2000" b="1" dirty="0">
                <a:solidFill>
                  <a:srgbClr val="FF6666"/>
                </a:solidFill>
              </a:rPr>
              <a:t>Pu thermal fission 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8245E5FA-9526-1FD8-F0CA-09B7C2D32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14" y="2439804"/>
            <a:ext cx="350516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FF6666"/>
                </a:solidFill>
              </a:rPr>
              <a:t>TAGS </a:t>
            </a:r>
            <a:r>
              <a:rPr lang="fr-FR" altLang="fr-FR" sz="2000" b="1" dirty="0" err="1">
                <a:solidFill>
                  <a:srgbClr val="FF6666"/>
                </a:solidFill>
              </a:rPr>
              <a:t>Measurements</a:t>
            </a:r>
            <a:r>
              <a:rPr lang="fr-FR" altLang="fr-FR" sz="2000" b="1" dirty="0">
                <a:solidFill>
                  <a:srgbClr val="FF6666"/>
                </a:solidFill>
              </a:rPr>
              <a:t> </a:t>
            </a:r>
            <a:r>
              <a:rPr lang="fr-FR" altLang="fr-FR" sz="2000" b="1" dirty="0" err="1">
                <a:solidFill>
                  <a:srgbClr val="FF6666"/>
                </a:solidFill>
              </a:rPr>
              <a:t>from</a:t>
            </a:r>
            <a:r>
              <a:rPr lang="fr-FR" altLang="fr-FR" sz="2000" b="1" dirty="0">
                <a:solidFill>
                  <a:srgbClr val="FF6666"/>
                </a:solidFill>
              </a:rPr>
              <a:t> the TAS collaboration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146ED-5EAF-5016-4B80-CCFE324395CD}"/>
              </a:ext>
            </a:extLst>
          </p:cNvPr>
          <p:cNvSpPr/>
          <p:nvPr/>
        </p:nvSpPr>
        <p:spPr>
          <a:xfrm>
            <a:off x="584683" y="6386096"/>
            <a:ext cx="52538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i="1" dirty="0" err="1">
                <a:latin typeface="+mn-lt"/>
                <a:ea typeface="ＭＳ Ｐゴシック" charset="0"/>
                <a:cs typeface="ＭＳ Ｐゴシック" charset="0"/>
              </a:rPr>
              <a:t>Same</a:t>
            </a:r>
            <a:r>
              <a:rPr lang="fr-FR" sz="1600" i="1" dirty="0"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fr-FR" sz="1600" i="1" dirty="0" err="1">
                <a:latin typeface="+mn-lt"/>
                <a:ea typeface="ＭＳ Ｐゴシック" charset="0"/>
                <a:cs typeface="ＭＳ Ｐゴシック" charset="0"/>
              </a:rPr>
              <a:t>results</a:t>
            </a:r>
            <a:r>
              <a:rPr lang="fr-FR" sz="1600" i="1" dirty="0"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fr-FR" sz="1600" i="1" dirty="0" err="1">
                <a:latin typeface="+mn-lt"/>
                <a:ea typeface="ＭＳ Ｐゴシック" charset="0"/>
                <a:cs typeface="ＭＳ Ｐゴシック" charset="0"/>
              </a:rPr>
              <a:t>obtained</a:t>
            </a:r>
            <a:r>
              <a:rPr lang="fr-FR" sz="1600" i="1" dirty="0"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fr-FR" sz="1600" i="1" dirty="0" err="1">
                <a:latin typeface="+mn-lt"/>
                <a:ea typeface="ＭＳ Ｐゴシック" charset="0"/>
                <a:cs typeface="ＭＳ Ｐゴシック" charset="0"/>
              </a:rPr>
              <a:t>with</a:t>
            </a:r>
            <a:r>
              <a:rPr lang="fr-FR" sz="1600" i="1" dirty="0">
                <a:latin typeface="+mn-lt"/>
                <a:ea typeface="ＭＳ Ｐゴシック" charset="0"/>
                <a:cs typeface="ＭＳ Ｐゴシック" charset="0"/>
              </a:rPr>
              <a:t> SERPENT + JEFF 3.1.1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175046-669C-B3A5-D1F3-7749293C1C06}"/>
              </a:ext>
            </a:extLst>
          </p:cNvPr>
          <p:cNvSpPr txBox="1"/>
          <p:nvPr/>
        </p:nvSpPr>
        <p:spPr>
          <a:xfrm>
            <a:off x="6541023" y="4775830"/>
            <a:ext cx="3415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aseline="30000" dirty="0"/>
              <a:t>105</a:t>
            </a:r>
            <a:r>
              <a:rPr lang="fr-FR" sz="1800" dirty="0"/>
              <a:t>Mo, </a:t>
            </a:r>
            <a:r>
              <a:rPr lang="fr-FR" sz="1800" baseline="30000" dirty="0"/>
              <a:t>104,105,106,107</a:t>
            </a:r>
            <a:r>
              <a:rPr lang="fr-FR" sz="1800" dirty="0"/>
              <a:t>Tc</a:t>
            </a:r>
          </a:p>
          <a:p>
            <a:r>
              <a:rPr lang="fr-FR" sz="1800" dirty="0" err="1"/>
              <a:t>Suffered</a:t>
            </a:r>
            <a:r>
              <a:rPr lang="fr-FR" sz="1800" dirty="0"/>
              <a:t> </a:t>
            </a:r>
            <a:r>
              <a:rPr lang="fr-FR" sz="1800" dirty="0" err="1"/>
              <a:t>from</a:t>
            </a:r>
            <a:r>
              <a:rPr lang="fr-FR" sz="1800" dirty="0"/>
              <a:t> </a:t>
            </a:r>
            <a:r>
              <a:rPr lang="fr-FR" sz="1800" dirty="0" err="1"/>
              <a:t>Pandemonium</a:t>
            </a:r>
            <a:r>
              <a:rPr lang="fr-FR" sz="1800" dirty="0"/>
              <a:t> </a:t>
            </a:r>
          </a:p>
          <a:p>
            <a:r>
              <a:rPr lang="fr-FR" sz="1800" dirty="0"/>
              <a:t>In JEFF 3.3 &amp; ENDF/B-VII.1  </a:t>
            </a:r>
            <a:endParaRPr lang="fr-FR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3446860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8D0D83-30D9-8A8E-B478-AC36126A3BB9}"/>
              </a:ext>
            </a:extLst>
          </p:cNvPr>
          <p:cNvSpPr/>
          <p:nvPr/>
        </p:nvSpPr>
        <p:spPr bwMode="auto">
          <a:xfrm>
            <a:off x="0" y="802493"/>
            <a:ext cx="9956800" cy="729797"/>
          </a:xfrm>
          <a:prstGeom prst="rect">
            <a:avLst/>
          </a:prstGeom>
          <a:solidFill>
            <a:srgbClr val="00B0F0">
              <a:alpha val="3092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3625F30F-ABD8-9B72-4AE6-2461E9562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E6575E-282D-8A74-BA45-D68AF3D6D848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8A5ABE-31D1-493F-D30E-B85DDB32E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Published TAGS Measurements so far …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FCF9BAB4-6CCA-235A-45B9-297751632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89" y="802493"/>
            <a:ext cx="74518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2000" b="1" dirty="0">
                <a:solidFill>
                  <a:srgbClr val="002060"/>
                </a:solidFill>
                <a:latin typeface="+mj-lt"/>
                <a:cs typeface="Calibri" charset="0"/>
              </a:rPr>
              <a:t>TAS Collaboration : IFIC Valencia, Univ. of Surrey, </a:t>
            </a:r>
            <a:r>
              <a:rPr lang="fr-FR" sz="2000" b="1" dirty="0" err="1">
                <a:solidFill>
                  <a:srgbClr val="002060"/>
                </a:solidFill>
                <a:latin typeface="+mj-lt"/>
                <a:cs typeface="Calibri" charset="0"/>
              </a:rPr>
              <a:t>Subatech</a:t>
            </a:r>
            <a:r>
              <a:rPr lang="fr-FR" sz="2000" b="1" dirty="0">
                <a:solidFill>
                  <a:srgbClr val="002060"/>
                </a:solidFill>
                <a:latin typeface="+mj-lt"/>
                <a:cs typeface="Calibri" charset="0"/>
              </a:rPr>
              <a:t>  </a:t>
            </a:r>
          </a:p>
        </p:txBody>
      </p:sp>
      <p:sp>
        <p:nvSpPr>
          <p:cNvPr id="6" name="ZoneTexte 3">
            <a:extLst>
              <a:ext uri="{FF2B5EF4-FFF2-40B4-BE49-F238E27FC236}">
                <a16:creationId xmlns:a16="http://schemas.microsoft.com/office/drawing/2014/main" id="{1E5DCA22-5F6A-5085-3D01-8D6DD8DEA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7" y="1182781"/>
            <a:ext cx="5318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3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experimental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campaigns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(2007, 2009, 2014) </a:t>
            </a: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FCE63EC1-EE25-B834-0C6B-C89B3CFF1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981" y="1192549"/>
            <a:ext cx="482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+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Experiment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09/2022 @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Jyvaskyla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16" name="ZoneTexte 3">
            <a:extLst>
              <a:ext uri="{FF2B5EF4-FFF2-40B4-BE49-F238E27FC236}">
                <a16:creationId xmlns:a16="http://schemas.microsoft.com/office/drawing/2014/main" id="{E69BC605-47D4-C747-4BC4-68A4FA0EA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89" y="1778301"/>
            <a:ext cx="87929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2000" b="1" dirty="0">
                <a:solidFill>
                  <a:srgbClr val="002060"/>
                </a:solidFill>
                <a:latin typeface="+mj-lt"/>
                <a:cs typeface="Calibri" charset="0"/>
              </a:rPr>
              <a:t>MTAS Collaboration : Univ. of </a:t>
            </a:r>
            <a:r>
              <a:rPr lang="fr-FR" sz="2000" b="1" dirty="0" err="1">
                <a:solidFill>
                  <a:srgbClr val="002060"/>
                </a:solidFill>
                <a:latin typeface="+mj-lt"/>
                <a:cs typeface="Calibri" charset="0"/>
              </a:rPr>
              <a:t>Warsaw</a:t>
            </a:r>
            <a:r>
              <a:rPr lang="fr-FR" sz="2000" b="1" dirty="0">
                <a:solidFill>
                  <a:srgbClr val="002060"/>
                </a:solidFill>
                <a:latin typeface="+mj-lt"/>
                <a:cs typeface="Calibri" charset="0"/>
              </a:rPr>
              <a:t>, ORNL, Univ of Tennessee</a:t>
            </a:r>
          </a:p>
        </p:txBody>
      </p:sp>
      <p:sp>
        <p:nvSpPr>
          <p:cNvPr id="17" name="ZoneTexte 3">
            <a:extLst>
              <a:ext uri="{FF2B5EF4-FFF2-40B4-BE49-F238E27FC236}">
                <a16:creationId xmlns:a16="http://schemas.microsoft.com/office/drawing/2014/main" id="{0B0C4ACC-6C8D-AFAB-DC75-A36E4015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89" y="2153593"/>
            <a:ext cx="802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Experiments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@ Argonne National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Laboratory’s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CARIBU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facility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7F2808-0AB5-5EEC-E7F4-50A45A36C5E6}"/>
              </a:ext>
            </a:extLst>
          </p:cNvPr>
          <p:cNvSpPr/>
          <p:nvPr/>
        </p:nvSpPr>
        <p:spPr bwMode="auto">
          <a:xfrm>
            <a:off x="6096" y="1771758"/>
            <a:ext cx="9906000" cy="852878"/>
          </a:xfrm>
          <a:prstGeom prst="rect">
            <a:avLst/>
          </a:prstGeom>
          <a:noFill/>
          <a:ln w="66675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44C15646-FC5F-73B3-BD85-B8E0492F85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74" t="3399" b="7027"/>
          <a:stretch/>
        </p:blipFill>
        <p:spPr>
          <a:xfrm>
            <a:off x="155955" y="2762912"/>
            <a:ext cx="5220716" cy="3606421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E73824B9-3569-562E-59E7-03432D74DA97}"/>
              </a:ext>
            </a:extLst>
          </p:cNvPr>
          <p:cNvSpPr txBox="1"/>
          <p:nvPr/>
        </p:nvSpPr>
        <p:spPr>
          <a:xfrm>
            <a:off x="5669280" y="3057552"/>
            <a:ext cx="4200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Parent nuclides </a:t>
            </a:r>
            <a:r>
              <a:rPr lang="fr-FR" sz="1600" i="1" dirty="0" err="1"/>
              <a:t>identified</a:t>
            </a:r>
            <a:r>
              <a:rPr lang="fr-FR" sz="1600" i="1" dirty="0"/>
              <a:t> per WPEC-25 for TAGS </a:t>
            </a:r>
            <a:r>
              <a:rPr lang="fr-FR" sz="1600" i="1" dirty="0" err="1"/>
              <a:t>meas</a:t>
            </a:r>
            <a:r>
              <a:rPr lang="fr-FR" sz="1600" i="1" dirty="0"/>
              <a:t>. for </a:t>
            </a:r>
            <a:r>
              <a:rPr lang="fr-FR" sz="1600" i="1" baseline="30000" dirty="0"/>
              <a:t>235</a:t>
            </a:r>
            <a:r>
              <a:rPr lang="fr-FR" sz="1600" i="1" dirty="0"/>
              <a:t>U/</a:t>
            </a:r>
            <a:r>
              <a:rPr lang="fr-FR" sz="1600" i="1" baseline="30000" dirty="0"/>
              <a:t>239</a:t>
            </a:r>
            <a:r>
              <a:rPr lang="fr-FR" sz="1600" i="1" dirty="0"/>
              <a:t>Pu </a:t>
            </a:r>
            <a:r>
              <a:rPr lang="fr-FR" sz="1600" i="1" dirty="0" err="1"/>
              <a:t>reactors</a:t>
            </a:r>
            <a:r>
              <a:rPr lang="fr-FR" sz="1600" i="1" dirty="0"/>
              <a:t>, (NEA, </a:t>
            </a:r>
            <a:r>
              <a:rPr lang="fr-FR" sz="1600" i="1" dirty="0" err="1"/>
              <a:t>T</a:t>
            </a:r>
            <a:r>
              <a:rPr lang="fr-FR" sz="1600" i="1" dirty="0"/>
              <a:t>. Yoshida/ A. Nichols, 2007)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B35D165-2E17-DDB2-EDC4-AD913A2398EE}"/>
              </a:ext>
            </a:extLst>
          </p:cNvPr>
          <p:cNvSpPr/>
          <p:nvPr/>
        </p:nvSpPr>
        <p:spPr bwMode="auto">
          <a:xfrm>
            <a:off x="283972" y="3905503"/>
            <a:ext cx="941324" cy="859537"/>
          </a:xfrm>
          <a:prstGeom prst="rect">
            <a:avLst/>
          </a:prstGeom>
          <a:noFill/>
          <a:ln w="50800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2783E5-04D7-087D-A4D4-AF0A3B416F71}"/>
              </a:ext>
            </a:extLst>
          </p:cNvPr>
          <p:cNvSpPr/>
          <p:nvPr/>
        </p:nvSpPr>
        <p:spPr bwMode="auto">
          <a:xfrm>
            <a:off x="271780" y="5222240"/>
            <a:ext cx="941324" cy="216440"/>
          </a:xfrm>
          <a:prstGeom prst="rect">
            <a:avLst/>
          </a:prstGeom>
          <a:noFill/>
          <a:ln w="50800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0A407B4-8379-3F6F-D476-6704BF2198C6}"/>
              </a:ext>
            </a:extLst>
          </p:cNvPr>
          <p:cNvSpPr/>
          <p:nvPr/>
        </p:nvSpPr>
        <p:spPr bwMode="auto">
          <a:xfrm>
            <a:off x="216916" y="3192272"/>
            <a:ext cx="941324" cy="216440"/>
          </a:xfrm>
          <a:prstGeom prst="rect">
            <a:avLst/>
          </a:prstGeom>
          <a:noFill/>
          <a:ln w="50800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1591BC-BA03-023B-AF7C-75906F2DAD14}"/>
              </a:ext>
            </a:extLst>
          </p:cNvPr>
          <p:cNvSpPr/>
          <p:nvPr/>
        </p:nvSpPr>
        <p:spPr bwMode="auto">
          <a:xfrm>
            <a:off x="241300" y="3119398"/>
            <a:ext cx="929132" cy="736519"/>
          </a:xfrm>
          <a:prstGeom prst="rect">
            <a:avLst/>
          </a:prstGeom>
          <a:solidFill>
            <a:srgbClr val="00B0F0">
              <a:alpha val="14000"/>
            </a:srgbClr>
          </a:solidFill>
          <a:ln w="508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14710A-564E-C77C-1349-B502749357D1}"/>
              </a:ext>
            </a:extLst>
          </p:cNvPr>
          <p:cNvSpPr/>
          <p:nvPr/>
        </p:nvSpPr>
        <p:spPr bwMode="auto">
          <a:xfrm>
            <a:off x="3801364" y="3875024"/>
            <a:ext cx="941324" cy="682752"/>
          </a:xfrm>
          <a:prstGeom prst="rect">
            <a:avLst/>
          </a:prstGeom>
          <a:noFill/>
          <a:ln w="50800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4569D40-8FBC-26E6-1256-F648E2EC932C}"/>
              </a:ext>
            </a:extLst>
          </p:cNvPr>
          <p:cNvSpPr/>
          <p:nvPr/>
        </p:nvSpPr>
        <p:spPr bwMode="auto">
          <a:xfrm>
            <a:off x="1907284" y="3379228"/>
            <a:ext cx="1140715" cy="2556244"/>
          </a:xfrm>
          <a:prstGeom prst="rect">
            <a:avLst/>
          </a:prstGeom>
          <a:solidFill>
            <a:srgbClr val="00B0F0">
              <a:alpha val="14000"/>
            </a:srgbClr>
          </a:solidFill>
          <a:ln w="508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2AFDF13-BC8E-3FAE-03B4-79DD5C236FE4}"/>
              </a:ext>
            </a:extLst>
          </p:cNvPr>
          <p:cNvSpPr/>
          <p:nvPr/>
        </p:nvSpPr>
        <p:spPr bwMode="auto">
          <a:xfrm>
            <a:off x="255267" y="5228963"/>
            <a:ext cx="929132" cy="209226"/>
          </a:xfrm>
          <a:prstGeom prst="rect">
            <a:avLst/>
          </a:prstGeom>
          <a:solidFill>
            <a:srgbClr val="00B0F0">
              <a:alpha val="14000"/>
            </a:srgbClr>
          </a:solidFill>
          <a:ln w="508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3BCFA23-7B6F-4341-69D3-4F9FCD123C85}"/>
              </a:ext>
            </a:extLst>
          </p:cNvPr>
          <p:cNvSpPr txBox="1"/>
          <p:nvPr/>
        </p:nvSpPr>
        <p:spPr>
          <a:xfrm>
            <a:off x="5779008" y="4133250"/>
            <a:ext cx="384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+ </a:t>
            </a:r>
            <a:r>
              <a:rPr lang="fr-FR" baseline="30000" dirty="0"/>
              <a:t>91,94,95</a:t>
            </a:r>
            <a:r>
              <a:rPr lang="fr-FR" dirty="0"/>
              <a:t>Rb, </a:t>
            </a:r>
            <a:r>
              <a:rPr lang="fr-FR" baseline="30000" dirty="0"/>
              <a:t>96m</a:t>
            </a:r>
            <a:r>
              <a:rPr lang="fr-FR" dirty="0"/>
              <a:t>Y  </a:t>
            </a:r>
            <a:endParaRPr lang="fr-FR" baseline="300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4918925-258D-CEAC-09E5-2047A87656F4}"/>
              </a:ext>
            </a:extLst>
          </p:cNvPr>
          <p:cNvSpPr/>
          <p:nvPr/>
        </p:nvSpPr>
        <p:spPr bwMode="auto">
          <a:xfrm>
            <a:off x="3784851" y="4765040"/>
            <a:ext cx="941324" cy="216440"/>
          </a:xfrm>
          <a:prstGeom prst="rect">
            <a:avLst/>
          </a:prstGeom>
          <a:noFill/>
          <a:ln w="50800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DD831A3-2C0D-78F5-BB0A-3AFE83314861}"/>
              </a:ext>
            </a:extLst>
          </p:cNvPr>
          <p:cNvSpPr/>
          <p:nvPr/>
        </p:nvSpPr>
        <p:spPr bwMode="auto">
          <a:xfrm>
            <a:off x="3813556" y="3855917"/>
            <a:ext cx="929132" cy="209226"/>
          </a:xfrm>
          <a:prstGeom prst="rect">
            <a:avLst/>
          </a:prstGeom>
          <a:solidFill>
            <a:srgbClr val="00B0F0">
              <a:alpha val="14000"/>
            </a:srgbClr>
          </a:solidFill>
          <a:ln w="508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A2EEC2A1-2940-D959-A183-FAAEED5E4081}"/>
              </a:ext>
            </a:extLst>
          </p:cNvPr>
          <p:cNvSpPr txBox="1"/>
          <p:nvPr/>
        </p:nvSpPr>
        <p:spPr>
          <a:xfrm>
            <a:off x="5779009" y="4814455"/>
            <a:ext cx="164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+ </a:t>
            </a:r>
            <a:r>
              <a:rPr lang="fr-FR" baseline="30000" dirty="0"/>
              <a:t>89,90</a:t>
            </a:r>
            <a:r>
              <a:rPr lang="fr-FR" dirty="0"/>
              <a:t>Rb  </a:t>
            </a:r>
            <a:endParaRPr lang="fr-FR" baseline="30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5D58CDE-61D8-B5DC-C17E-263F2B1B1277}"/>
              </a:ext>
            </a:extLst>
          </p:cNvPr>
          <p:cNvSpPr/>
          <p:nvPr/>
        </p:nvSpPr>
        <p:spPr bwMode="auto">
          <a:xfrm>
            <a:off x="5779008" y="4166344"/>
            <a:ext cx="2591563" cy="461665"/>
          </a:xfrm>
          <a:prstGeom prst="rect">
            <a:avLst/>
          </a:prstGeom>
          <a:solidFill>
            <a:srgbClr val="00B0F0">
              <a:alpha val="14000"/>
            </a:srgbClr>
          </a:solidFill>
          <a:ln w="508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AD3B39-FDC2-E61D-952C-4C12F198D99C}"/>
              </a:ext>
            </a:extLst>
          </p:cNvPr>
          <p:cNvSpPr/>
          <p:nvPr/>
        </p:nvSpPr>
        <p:spPr bwMode="auto">
          <a:xfrm>
            <a:off x="5875779" y="4814455"/>
            <a:ext cx="1549150" cy="461664"/>
          </a:xfrm>
          <a:prstGeom prst="rect">
            <a:avLst/>
          </a:prstGeom>
          <a:noFill/>
          <a:ln w="50800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A351329E-2F67-23E9-5FAF-37970DC7F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44" y="6279625"/>
            <a:ext cx="338099" cy="471559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E399A22E-344F-3C4B-294B-3A8AAECAE389}"/>
              </a:ext>
            </a:extLst>
          </p:cNvPr>
          <p:cNvSpPr txBox="1"/>
          <p:nvPr/>
        </p:nvSpPr>
        <p:spPr>
          <a:xfrm>
            <a:off x="500688" y="6314068"/>
            <a:ext cx="4200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: </a:t>
            </a:r>
            <a:r>
              <a:rPr lang="fr-FR" sz="1600" i="1" dirty="0" err="1"/>
              <a:t>also</a:t>
            </a:r>
            <a:r>
              <a:rPr lang="fr-FR" sz="1600" i="1" dirty="0"/>
              <a:t> relevant for </a:t>
            </a:r>
            <a:r>
              <a:rPr lang="fr-FR" sz="1600" i="1" baseline="30000" dirty="0"/>
              <a:t>232</a:t>
            </a:r>
            <a:r>
              <a:rPr lang="fr-FR" sz="1600" i="1" dirty="0"/>
              <a:t>Th/</a:t>
            </a:r>
            <a:r>
              <a:rPr lang="fr-FR" sz="1600" i="1" baseline="30000" dirty="0"/>
              <a:t>233</a:t>
            </a:r>
            <a:r>
              <a:rPr lang="fr-FR" sz="1600" i="1" dirty="0"/>
              <a:t>U cycle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5C899BB-93BB-0DAC-1C38-0C355F5AB9EF}"/>
              </a:ext>
            </a:extLst>
          </p:cNvPr>
          <p:cNvSpPr txBox="1"/>
          <p:nvPr/>
        </p:nvSpPr>
        <p:spPr>
          <a:xfrm>
            <a:off x="5669280" y="5698520"/>
            <a:ext cx="431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sz="1800" b="1" dirty="0"/>
              <a:t>In total, 29 </a:t>
            </a:r>
            <a:r>
              <a:rPr lang="fr-FR" sz="1800" b="1" dirty="0" err="1"/>
              <a:t>published</a:t>
            </a:r>
            <a:r>
              <a:rPr lang="fr-FR" sz="1800" b="1" dirty="0"/>
              <a:t> </a:t>
            </a:r>
            <a:r>
              <a:rPr lang="fr-FR" sz="1800" b="1" dirty="0" err="1"/>
              <a:t>nuclei</a:t>
            </a:r>
            <a:r>
              <a:rPr lang="fr-FR" sz="1800" b="1" dirty="0"/>
              <a:t> </a:t>
            </a:r>
            <a:endParaRPr lang="fr-FR" sz="1800" b="1" baseline="300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206DE9D-7B5F-FF61-D548-C8B857E0C7A3}"/>
              </a:ext>
            </a:extLst>
          </p:cNvPr>
          <p:cNvSpPr txBox="1"/>
          <p:nvPr/>
        </p:nvSpPr>
        <p:spPr>
          <a:xfrm>
            <a:off x="7616358" y="6546780"/>
            <a:ext cx="2436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A. </a:t>
            </a:r>
            <a:r>
              <a:rPr lang="fr-FR" sz="1200" i="1" dirty="0" err="1"/>
              <a:t>Algora</a:t>
            </a:r>
            <a:r>
              <a:rPr lang="fr-FR" sz="1200" i="1" dirty="0"/>
              <a:t> et al., EPJ A 57,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F6514C-0A53-7387-AB05-4C8C54E16E32}"/>
              </a:ext>
            </a:extLst>
          </p:cNvPr>
          <p:cNvSpPr/>
          <p:nvPr/>
        </p:nvSpPr>
        <p:spPr bwMode="auto">
          <a:xfrm>
            <a:off x="327656" y="4551303"/>
            <a:ext cx="929132" cy="209226"/>
          </a:xfrm>
          <a:prstGeom prst="rect">
            <a:avLst/>
          </a:prstGeom>
          <a:solidFill>
            <a:srgbClr val="00B0F0">
              <a:alpha val="14000"/>
            </a:srgbClr>
          </a:solidFill>
          <a:ln w="508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22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2FDFF4C-F06E-B7B9-FA06-9B84B1F0A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36" b="67553"/>
          <a:stretch/>
        </p:blipFill>
        <p:spPr>
          <a:xfrm>
            <a:off x="157989" y="4467203"/>
            <a:ext cx="7213600" cy="646331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11" name="ZoneTexte 3">
            <a:extLst>
              <a:ext uri="{FF2B5EF4-FFF2-40B4-BE49-F238E27FC236}">
                <a16:creationId xmlns:a16="http://schemas.microsoft.com/office/drawing/2014/main" id="{BF27B2C1-2EFA-C01B-AAE4-B469AADB9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3808482"/>
            <a:ext cx="9798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Results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presented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here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are part of a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Review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paper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coordinated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per IAEA (P.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Dimitriou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) on TAGS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measurements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, in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completion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phase</a:t>
            </a: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68996ED0-79E3-8A2F-9148-5F8273F5B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8" y="959949"/>
            <a:ext cx="9798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Impact of the 28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published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TAGS (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wo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96m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Y )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nuclei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on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Heat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calculations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for 15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systems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were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studied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C4B0945-4F3C-D6E4-CB8B-1BD3BE7B0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275" b="42415"/>
          <a:stretch/>
        </p:blipFill>
        <p:spPr>
          <a:xfrm>
            <a:off x="157988" y="5113534"/>
            <a:ext cx="7213600" cy="64633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BF7670-7E5D-9B23-E4A1-6A58568E1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46" y="2220525"/>
            <a:ext cx="4991100" cy="13843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3D3B78-8EF7-D0A6-B827-224B226D88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146" y="1566811"/>
            <a:ext cx="5194300" cy="6858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9ABCBEB-9DDE-F73D-0CAD-CDC571861CAA}"/>
              </a:ext>
            </a:extLst>
          </p:cNvPr>
          <p:cNvSpPr/>
          <p:nvPr/>
        </p:nvSpPr>
        <p:spPr bwMode="auto">
          <a:xfrm>
            <a:off x="2697787" y="2452277"/>
            <a:ext cx="456379" cy="188182"/>
          </a:xfrm>
          <a:prstGeom prst="rect">
            <a:avLst/>
          </a:prstGeom>
          <a:noFill/>
          <a:ln w="50800" cap="flat" cmpd="sng" algn="ctr">
            <a:solidFill>
              <a:srgbClr val="FF4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497BBC-9F2A-7CB5-7C88-6B73F1B92A7E}"/>
              </a:ext>
            </a:extLst>
          </p:cNvPr>
          <p:cNvSpPr/>
          <p:nvPr/>
        </p:nvSpPr>
        <p:spPr bwMode="auto">
          <a:xfrm>
            <a:off x="3754312" y="2460841"/>
            <a:ext cx="530012" cy="188182"/>
          </a:xfrm>
          <a:prstGeom prst="rect">
            <a:avLst/>
          </a:prstGeom>
          <a:noFill/>
          <a:ln w="50800" cap="flat" cmpd="sng" algn="ctr">
            <a:solidFill>
              <a:srgbClr val="FF4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1E99C8-EAF6-B127-9B91-4A0CA2625BF2}"/>
              </a:ext>
            </a:extLst>
          </p:cNvPr>
          <p:cNvSpPr/>
          <p:nvPr/>
        </p:nvSpPr>
        <p:spPr bwMode="auto">
          <a:xfrm>
            <a:off x="2696077" y="2635499"/>
            <a:ext cx="530012" cy="188182"/>
          </a:xfrm>
          <a:prstGeom prst="rect">
            <a:avLst/>
          </a:prstGeom>
          <a:noFill/>
          <a:ln w="50800" cap="flat" cmpd="sng" algn="ctr">
            <a:solidFill>
              <a:srgbClr val="FF4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E92186-9F28-B7A6-D8DF-D56F16774C00}"/>
              </a:ext>
            </a:extLst>
          </p:cNvPr>
          <p:cNvSpPr/>
          <p:nvPr/>
        </p:nvSpPr>
        <p:spPr bwMode="auto">
          <a:xfrm>
            <a:off x="2696076" y="3093444"/>
            <a:ext cx="2256923" cy="335556"/>
          </a:xfrm>
          <a:prstGeom prst="rect">
            <a:avLst/>
          </a:prstGeom>
          <a:noFill/>
          <a:ln w="50800" cap="flat" cmpd="sng" algn="ctr">
            <a:solidFill>
              <a:srgbClr val="FF4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5A7DA9B-5134-C068-B112-83F6569704B9}"/>
              </a:ext>
            </a:extLst>
          </p:cNvPr>
          <p:cNvSpPr txBox="1"/>
          <p:nvPr/>
        </p:nvSpPr>
        <p:spPr>
          <a:xfrm>
            <a:off x="5637759" y="1591529"/>
            <a:ext cx="4200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/>
              <a:t>Systems</a:t>
            </a:r>
            <a:r>
              <a:rPr lang="fr-FR" sz="1600" i="1" dirty="0"/>
              <a:t> </a:t>
            </a:r>
            <a:r>
              <a:rPr lang="fr-FR" sz="1600" i="1" dirty="0" err="1"/>
              <a:t>chosen</a:t>
            </a:r>
            <a:r>
              <a:rPr lang="fr-FR" sz="1600" i="1" dirty="0"/>
              <a:t> to compare to FISPACT-II DH </a:t>
            </a:r>
            <a:r>
              <a:rPr lang="fr-FR" sz="1600" i="1" dirty="0" err="1"/>
              <a:t>calc</a:t>
            </a:r>
            <a:r>
              <a:rPr lang="fr-FR" sz="1600" i="1" dirty="0"/>
              <a:t>. </a:t>
            </a:r>
            <a:r>
              <a:rPr lang="fr-FR" sz="1600" i="1" dirty="0" err="1"/>
              <a:t>with</a:t>
            </a:r>
            <a:r>
              <a:rPr lang="fr-FR" sz="1600" i="1" dirty="0"/>
              <a:t> </a:t>
            </a:r>
            <a:r>
              <a:rPr lang="fr-FR" sz="1600" i="1" dirty="0" err="1"/>
              <a:t>classical</a:t>
            </a:r>
            <a:r>
              <a:rPr lang="fr-FR" sz="1600" i="1" dirty="0"/>
              <a:t> </a:t>
            </a:r>
            <a:r>
              <a:rPr lang="fr-FR" sz="1600" i="1" dirty="0" err="1"/>
              <a:t>libraries</a:t>
            </a:r>
            <a:r>
              <a:rPr lang="fr-FR" sz="1600" i="1" dirty="0"/>
              <a:t> (ENDF/B-VII.1, JEFF3.1.1, JENDL4-0)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1C006D2-4C24-D701-9F27-BED4979F30CB}"/>
              </a:ext>
            </a:extLst>
          </p:cNvPr>
          <p:cNvSpPr txBox="1"/>
          <p:nvPr/>
        </p:nvSpPr>
        <p:spPr>
          <a:xfrm>
            <a:off x="5700519" y="2443472"/>
            <a:ext cx="3973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M. Fleming, J. C. </a:t>
            </a:r>
            <a:r>
              <a:rPr lang="fr-FR" sz="1200" i="1" dirty="0" err="1"/>
              <a:t>Sublet</a:t>
            </a:r>
            <a:r>
              <a:rPr lang="fr-FR" sz="1200" i="1" dirty="0"/>
              <a:t>, 2015, CCFE-R15-28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376A736-54D3-E1F1-0F79-23FEDAE1D8E7}"/>
              </a:ext>
            </a:extLst>
          </p:cNvPr>
          <p:cNvSpPr txBox="1"/>
          <p:nvPr/>
        </p:nvSpPr>
        <p:spPr>
          <a:xfrm>
            <a:off x="5637759" y="2859473"/>
            <a:ext cx="4114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rgbClr val="FF40FF"/>
                </a:solidFill>
              </a:rPr>
              <a:t>DH </a:t>
            </a:r>
            <a:r>
              <a:rPr lang="fr-FR" sz="1600" i="1" dirty="0" err="1">
                <a:solidFill>
                  <a:srgbClr val="FF40FF"/>
                </a:solidFill>
              </a:rPr>
              <a:t>experimental</a:t>
            </a:r>
            <a:r>
              <a:rPr lang="fr-FR" sz="1600" i="1" dirty="0">
                <a:solidFill>
                  <a:srgbClr val="FF40FF"/>
                </a:solidFill>
              </a:rPr>
              <a:t> </a:t>
            </a:r>
            <a:r>
              <a:rPr lang="fr-FR" sz="1600" i="1" dirty="0" err="1">
                <a:solidFill>
                  <a:srgbClr val="FF40FF"/>
                </a:solidFill>
              </a:rPr>
              <a:t>meas</a:t>
            </a:r>
            <a:r>
              <a:rPr lang="fr-FR" sz="1600" i="1" dirty="0">
                <a:solidFill>
                  <a:srgbClr val="FF40FF"/>
                </a:solidFill>
              </a:rPr>
              <a:t>. </a:t>
            </a:r>
            <a:r>
              <a:rPr lang="fr-FR" sz="1600" i="1" dirty="0" err="1">
                <a:solidFill>
                  <a:srgbClr val="FF40FF"/>
                </a:solidFill>
              </a:rPr>
              <a:t>available</a:t>
            </a:r>
            <a:r>
              <a:rPr lang="fr-FR" sz="1600" i="1" dirty="0">
                <a:solidFill>
                  <a:srgbClr val="FF40FF"/>
                </a:solidFill>
              </a:rPr>
              <a:t> </a:t>
            </a:r>
          </a:p>
          <a:p>
            <a:r>
              <a:rPr lang="fr-FR" sz="1600" i="1" dirty="0">
                <a:solidFill>
                  <a:srgbClr val="FF40FF"/>
                </a:solidFill>
              </a:rPr>
              <a:t>in IAEA CONDERC </a:t>
            </a:r>
            <a:r>
              <a:rPr lang="fr-FR" sz="1600" i="1" dirty="0" err="1">
                <a:solidFill>
                  <a:srgbClr val="FF40FF"/>
                </a:solidFill>
              </a:rPr>
              <a:t>database</a:t>
            </a:r>
            <a:endParaRPr lang="fr-FR" sz="1600" i="1" dirty="0">
              <a:solidFill>
                <a:srgbClr val="FF40FF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EB744C2-BFFB-5B33-35A8-2D4379A0D26C}"/>
              </a:ext>
            </a:extLst>
          </p:cNvPr>
          <p:cNvSpPr txBox="1"/>
          <p:nvPr/>
        </p:nvSpPr>
        <p:spPr>
          <a:xfrm>
            <a:off x="334902" y="5807027"/>
            <a:ext cx="6661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Serpent </a:t>
            </a:r>
            <a:r>
              <a:rPr lang="fr-FR" sz="1600" i="1" dirty="0" err="1"/>
              <a:t>used</a:t>
            </a:r>
            <a:r>
              <a:rPr lang="fr-FR" sz="1600" i="1" dirty="0"/>
              <a:t> for DH </a:t>
            </a:r>
            <a:r>
              <a:rPr lang="fr-FR" sz="1600" i="1" dirty="0" err="1"/>
              <a:t>with</a:t>
            </a:r>
            <a:r>
              <a:rPr lang="fr-FR" sz="1600" i="1" dirty="0"/>
              <a:t> JEFF </a:t>
            </a:r>
            <a:r>
              <a:rPr lang="fr-FR" sz="1600" i="1" dirty="0" err="1"/>
              <a:t>libraries</a:t>
            </a:r>
            <a:r>
              <a:rPr lang="fr-FR" sz="1600" i="1" dirty="0"/>
              <a:t> + TAGS data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505FD0C-ED9E-1B4F-D6FD-FF0307659548}"/>
              </a:ext>
            </a:extLst>
          </p:cNvPr>
          <p:cNvSpPr txBox="1"/>
          <p:nvPr/>
        </p:nvSpPr>
        <p:spPr>
          <a:xfrm>
            <a:off x="333192" y="6072441"/>
            <a:ext cx="10012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But </a:t>
            </a:r>
            <a:r>
              <a:rPr lang="fr-FR" sz="1600" i="1" dirty="0" err="1"/>
              <a:t>also</a:t>
            </a:r>
            <a:r>
              <a:rPr lang="fr-FR" sz="1600" i="1" dirty="0"/>
              <a:t> </a:t>
            </a:r>
            <a:r>
              <a:rPr lang="fr-FR" sz="1600" i="1" dirty="0" err="1"/>
              <a:t>used</a:t>
            </a:r>
            <a:r>
              <a:rPr lang="fr-FR" sz="1600" i="1" dirty="0"/>
              <a:t> for cross-checks on DH </a:t>
            </a:r>
            <a:r>
              <a:rPr lang="fr-FR" sz="1600" i="1" dirty="0" err="1"/>
              <a:t>with</a:t>
            </a:r>
            <a:r>
              <a:rPr lang="fr-FR" sz="1600" i="1" dirty="0"/>
              <a:t> ENDF (FISPACT-II/P. </a:t>
            </a:r>
            <a:r>
              <a:rPr lang="fr-FR" sz="1600" i="1" dirty="0" err="1"/>
              <a:t>Dimitriou</a:t>
            </a:r>
            <a:r>
              <a:rPr lang="fr-FR" sz="1600" i="1" dirty="0"/>
              <a:t>) + TAGS data</a:t>
            </a:r>
          </a:p>
          <a:p>
            <a:r>
              <a:rPr lang="fr-FR" sz="1600" i="1" dirty="0"/>
              <a:t>or JENDL (OYAK98/ </a:t>
            </a:r>
            <a:r>
              <a:rPr lang="fr-FR" sz="1600" i="1" dirty="0" err="1"/>
              <a:t>T</a:t>
            </a:r>
            <a:r>
              <a:rPr lang="fr-FR" sz="1600" i="1" dirty="0"/>
              <a:t>. Yoshida &amp; F. </a:t>
            </a:r>
            <a:r>
              <a:rPr lang="fr-FR" sz="1600" i="1" dirty="0" err="1"/>
              <a:t>Minato</a:t>
            </a:r>
            <a:r>
              <a:rPr lang="fr-FR" sz="1600" i="1" dirty="0"/>
              <a:t>) + TAGS data</a:t>
            </a:r>
          </a:p>
        </p:txBody>
      </p:sp>
    </p:spTree>
    <p:extLst>
      <p:ext uri="{BB962C8B-B14F-4D97-AF65-F5344CB8AC3E}">
        <p14:creationId xmlns:p14="http://schemas.microsoft.com/office/powerpoint/2010/main" val="343344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481659-FF48-9963-3D19-C7458CE1BE25}"/>
              </a:ext>
            </a:extLst>
          </p:cNvPr>
          <p:cNvSpPr/>
          <p:nvPr/>
        </p:nvSpPr>
        <p:spPr bwMode="auto">
          <a:xfrm>
            <a:off x="0" y="802493"/>
            <a:ext cx="9956800" cy="2187287"/>
          </a:xfrm>
          <a:prstGeom prst="rect">
            <a:avLst/>
          </a:prstGeom>
          <a:solidFill>
            <a:srgbClr val="00B0F0">
              <a:alpha val="8517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C93267F0-9B82-B6DE-7439-38C8F3A01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9" y="959949"/>
            <a:ext cx="87908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 For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each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fissioning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system: </a:t>
            </a:r>
          </a:p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  </a:t>
            </a: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694330A6-4C0B-6810-0A40-740A821B0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1772924"/>
            <a:ext cx="9039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without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Algora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2010 TAGS data: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reference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library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or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baseline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CF055218-5623-A8D0-6DDA-6209EA18C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1403592"/>
            <a:ext cx="8790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3 sets of DH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calculations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combining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same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FY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library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each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time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:</a:t>
            </a: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6E1699F5-844D-130D-8660-B9D18F622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2499611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the 2021 </a:t>
            </a:r>
            <a:r>
              <a:rPr lang="fr-FR" sz="1800" b="1" dirty="0">
                <a:latin typeface="+mj-lt"/>
                <a:cs typeface="Calibri" charset="0"/>
              </a:rPr>
              <a:t>TAGS </a:t>
            </a:r>
            <a:r>
              <a:rPr lang="fr-FR" sz="1800" b="1" dirty="0" err="1">
                <a:latin typeface="+mj-lt"/>
                <a:cs typeface="Calibri" charset="0"/>
              </a:rPr>
              <a:t>published</a:t>
            </a:r>
            <a:r>
              <a:rPr lang="fr-FR" sz="1800" b="1" dirty="0">
                <a:latin typeface="+mj-lt"/>
                <a:cs typeface="Calibri" charset="0"/>
              </a:rPr>
              <a:t> data : + TAGS 2021 </a:t>
            </a: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BA17563D-F868-B70E-15D1-5DEC9A72A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2130279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Algora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2010 TAGS data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>
                <a:latin typeface="+mj-lt"/>
                <a:cs typeface="Calibri" charset="0"/>
              </a:rPr>
              <a:t>: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</a:t>
            </a:r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0F4B9E2C-9B1B-6B6A-CA02-C4FF36C0B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9" y="3168298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: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improved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agreement for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241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238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16" name="ZoneTexte 3">
            <a:extLst>
              <a:ext uri="{FF2B5EF4-FFF2-40B4-BE49-F238E27FC236}">
                <a16:creationId xmlns:a16="http://schemas.microsoft.com/office/drawing/2014/main" id="{D9EFBD34-6138-C111-7572-322F3100D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341" y="3496550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small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impact for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232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233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432FF"/>
              </a:solidFill>
              <a:latin typeface="+mj-lt"/>
              <a:cs typeface="Calibri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8D9D38-2E97-7CD3-69AA-1DF1F9EE3753}"/>
              </a:ext>
            </a:extLst>
          </p:cNvPr>
          <p:cNvSpPr txBox="1"/>
          <p:nvPr/>
        </p:nvSpPr>
        <p:spPr>
          <a:xfrm>
            <a:off x="7883703" y="4704351"/>
            <a:ext cx="202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/>
              <a:t>Same</a:t>
            </a:r>
            <a:r>
              <a:rPr lang="fr-FR" sz="1600" i="1" dirty="0"/>
              <a:t> conclusions </a:t>
            </a:r>
            <a:r>
              <a:rPr lang="fr-FR" sz="1600" i="1" dirty="0" err="1"/>
              <a:t>with</a:t>
            </a:r>
            <a:r>
              <a:rPr lang="fr-FR" sz="1600" i="1" dirty="0"/>
              <a:t> ENDF </a:t>
            </a:r>
            <a:r>
              <a:rPr lang="fr-FR" sz="1600" i="1" dirty="0" err="1"/>
              <a:t>library</a:t>
            </a:r>
            <a:endParaRPr lang="fr-FR" sz="1600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52F670-F216-0B4E-D3E4-698874F9E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03" y="3872716"/>
            <a:ext cx="7772400" cy="2851934"/>
          </a:xfrm>
          <a:prstGeom prst="rect">
            <a:avLst/>
          </a:prstGeom>
        </p:spPr>
      </p:pic>
      <p:sp>
        <p:nvSpPr>
          <p:cNvPr id="14" name="ZoneTexte 3">
            <a:extLst>
              <a:ext uri="{FF2B5EF4-FFF2-40B4-BE49-F238E27FC236}">
                <a16:creationId xmlns:a16="http://schemas.microsoft.com/office/drawing/2014/main" id="{DC0F25C1-C858-B187-3108-02736FC12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209" y="4748818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8" name="ZoneTexte 3">
            <a:extLst>
              <a:ext uri="{FF2B5EF4-FFF2-40B4-BE49-F238E27FC236}">
                <a16:creationId xmlns:a16="http://schemas.microsoft.com/office/drawing/2014/main" id="{D495C809-EB01-5E85-A570-8D5CC9128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386" y="4748818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665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481659-FF48-9963-3D19-C7458CE1BE25}"/>
              </a:ext>
            </a:extLst>
          </p:cNvPr>
          <p:cNvSpPr/>
          <p:nvPr/>
        </p:nvSpPr>
        <p:spPr bwMode="auto">
          <a:xfrm>
            <a:off x="0" y="802493"/>
            <a:ext cx="9956800" cy="2187287"/>
          </a:xfrm>
          <a:prstGeom prst="rect">
            <a:avLst/>
          </a:prstGeom>
          <a:solidFill>
            <a:srgbClr val="00B0F0">
              <a:alpha val="8517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C93267F0-9B82-B6DE-7439-38C8F3A01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9" y="959949"/>
            <a:ext cx="87908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 For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each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fissioning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system: </a:t>
            </a:r>
          </a:p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  </a:t>
            </a: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694330A6-4C0B-6810-0A40-740A821B0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1772924"/>
            <a:ext cx="9039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without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Algora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2010 TAGS data: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reference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library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or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baseline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CF055218-5623-A8D0-6DDA-6209EA18C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1403592"/>
            <a:ext cx="8790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3 sets of DH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calculations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combining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same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FY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library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each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time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: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E9C29C7E-29C6-9CA2-BE27-2099655B7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9" y="3168298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: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improved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agreement for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241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238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6E1699F5-844D-130D-8660-B9D18F622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2499611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the 2021 </a:t>
            </a:r>
            <a:r>
              <a:rPr lang="fr-FR" sz="1800" b="1" dirty="0">
                <a:latin typeface="+mj-lt"/>
                <a:cs typeface="Calibri" charset="0"/>
              </a:rPr>
              <a:t>TAGS </a:t>
            </a:r>
            <a:r>
              <a:rPr lang="fr-FR" sz="1800" b="1" dirty="0" err="1">
                <a:latin typeface="+mj-lt"/>
                <a:cs typeface="Calibri" charset="0"/>
              </a:rPr>
              <a:t>published</a:t>
            </a:r>
            <a:r>
              <a:rPr lang="fr-FR" sz="1800" b="1" dirty="0">
                <a:latin typeface="+mj-lt"/>
                <a:cs typeface="Calibri" charset="0"/>
              </a:rPr>
              <a:t> data : + TAGS 2021 </a:t>
            </a: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BA17563D-F868-B70E-15D1-5DEC9A72A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2130279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Algora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2010 TAGS data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>
                <a:latin typeface="+mj-lt"/>
                <a:cs typeface="Calibri" charset="0"/>
              </a:rPr>
              <a:t>: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DBCFDBF-8A96-4184-0123-5163325C0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45" y="3865882"/>
            <a:ext cx="7772400" cy="2753832"/>
          </a:xfrm>
          <a:prstGeom prst="rect">
            <a:avLst/>
          </a:prstGeom>
        </p:spPr>
      </p:pic>
      <p:sp>
        <p:nvSpPr>
          <p:cNvPr id="15" name="ZoneTexte 3">
            <a:extLst>
              <a:ext uri="{FF2B5EF4-FFF2-40B4-BE49-F238E27FC236}">
                <a16:creationId xmlns:a16="http://schemas.microsoft.com/office/drawing/2014/main" id="{823A5759-E125-C23B-DCA3-A52E5B059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341" y="3496550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small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impact for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232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233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432FF"/>
              </a:solidFill>
              <a:latin typeface="+mj-lt"/>
              <a:cs typeface="Calibri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2EE974-F817-0A40-2A94-3BB24B6D1E8E}"/>
              </a:ext>
            </a:extLst>
          </p:cNvPr>
          <p:cNvSpPr txBox="1"/>
          <p:nvPr/>
        </p:nvSpPr>
        <p:spPr>
          <a:xfrm>
            <a:off x="7883703" y="4704351"/>
            <a:ext cx="202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/>
              <a:t>Same</a:t>
            </a:r>
            <a:r>
              <a:rPr lang="fr-FR" sz="1600" i="1" dirty="0"/>
              <a:t> conclusions </a:t>
            </a:r>
            <a:r>
              <a:rPr lang="fr-FR" sz="1600" i="1" dirty="0" err="1"/>
              <a:t>with</a:t>
            </a:r>
            <a:r>
              <a:rPr lang="fr-FR" sz="1600" i="1" dirty="0"/>
              <a:t> ENDF </a:t>
            </a:r>
            <a:r>
              <a:rPr lang="fr-FR" sz="1600" i="1" dirty="0" err="1"/>
              <a:t>library</a:t>
            </a:r>
            <a:endParaRPr lang="fr-FR" sz="1600" i="1" dirty="0"/>
          </a:p>
        </p:txBody>
      </p:sp>
      <p:sp>
        <p:nvSpPr>
          <p:cNvPr id="13" name="ZoneTexte 3">
            <a:extLst>
              <a:ext uri="{FF2B5EF4-FFF2-40B4-BE49-F238E27FC236}">
                <a16:creationId xmlns:a16="http://schemas.microsoft.com/office/drawing/2014/main" id="{6CBB4BE6-946D-F6FE-5EEC-3CFADCC6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862" y="4519685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241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7" name="ZoneTexte 3">
            <a:extLst>
              <a:ext uri="{FF2B5EF4-FFF2-40B4-BE49-F238E27FC236}">
                <a16:creationId xmlns:a16="http://schemas.microsoft.com/office/drawing/2014/main" id="{8DA6B7BD-FC42-BFE8-1CC5-7DC10E49E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0282" y="4519685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241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41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481659-FF48-9963-3D19-C7458CE1BE25}"/>
              </a:ext>
            </a:extLst>
          </p:cNvPr>
          <p:cNvSpPr/>
          <p:nvPr/>
        </p:nvSpPr>
        <p:spPr bwMode="auto">
          <a:xfrm>
            <a:off x="0" y="802493"/>
            <a:ext cx="9956800" cy="2187287"/>
          </a:xfrm>
          <a:prstGeom prst="rect">
            <a:avLst/>
          </a:prstGeom>
          <a:solidFill>
            <a:srgbClr val="00B0F0">
              <a:alpha val="8517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C93267F0-9B82-B6DE-7439-38C8F3A01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9" y="959949"/>
            <a:ext cx="87908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 For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each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2060"/>
                </a:solidFill>
                <a:latin typeface="+mj-lt"/>
                <a:cs typeface="Calibri" charset="0"/>
              </a:rPr>
              <a:t>fissioning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system: </a:t>
            </a:r>
          </a:p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  </a:t>
            </a: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694330A6-4C0B-6810-0A40-740A821B0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1772924"/>
            <a:ext cx="90390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without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Algora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2010 TAGS data: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reference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library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or </a:t>
            </a:r>
            <a:r>
              <a:rPr lang="fr-FR" sz="1800" b="1" dirty="0" err="1">
                <a:solidFill>
                  <a:srgbClr val="FF0000"/>
                </a:solidFill>
                <a:latin typeface="+mj-lt"/>
                <a:cs typeface="Calibri" charset="0"/>
              </a:rPr>
              <a:t>baseline</a:t>
            </a:r>
            <a:r>
              <a:rPr lang="fr-FR" sz="1800" b="1" dirty="0">
                <a:solidFill>
                  <a:srgbClr val="FF0000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CF055218-5623-A8D0-6DDA-6209EA18C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1403592"/>
            <a:ext cx="87908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3 sets of DH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calculations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combining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same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FY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library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each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time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:</a:t>
            </a: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6E1699F5-844D-130D-8660-B9D18F622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2499611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 the 2021 </a:t>
            </a:r>
            <a:r>
              <a:rPr lang="fr-FR" sz="1800" b="1" dirty="0">
                <a:latin typeface="+mj-lt"/>
                <a:cs typeface="Calibri" charset="0"/>
              </a:rPr>
              <a:t>TAGS </a:t>
            </a:r>
            <a:r>
              <a:rPr lang="fr-FR" sz="1800" b="1" dirty="0" err="1">
                <a:latin typeface="+mj-lt"/>
                <a:cs typeface="Calibri" charset="0"/>
              </a:rPr>
              <a:t>published</a:t>
            </a:r>
            <a:r>
              <a:rPr lang="fr-FR" sz="1800" b="1" dirty="0">
                <a:latin typeface="+mj-lt"/>
                <a:cs typeface="Calibri" charset="0"/>
              </a:rPr>
              <a:t> data : + TAGS 2021 </a:t>
            </a: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BA17563D-F868-B70E-15D1-5DEC9A72A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5" y="2130279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- </a:t>
            </a:r>
            <a:r>
              <a:rPr lang="fr-FR" sz="1800" b="1" dirty="0" err="1">
                <a:solidFill>
                  <a:schemeClr val="bg1"/>
                </a:solidFill>
                <a:latin typeface="+mj-lt"/>
                <a:cs typeface="Calibri" charset="0"/>
              </a:rPr>
              <a:t>Decay</a:t>
            </a:r>
            <a:r>
              <a:rPr lang="fr-FR" sz="1800" b="1" dirty="0">
                <a:solidFill>
                  <a:schemeClr val="bg1"/>
                </a:solidFill>
                <a:latin typeface="+mj-lt"/>
                <a:cs typeface="Calibri" charset="0"/>
              </a:rPr>
              <a:t> Data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with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the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Algora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2010 TAGS data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>
                <a:latin typeface="+mj-lt"/>
                <a:cs typeface="Calibri" charset="0"/>
              </a:rPr>
              <a:t>: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02ADEAC-AFCD-3B0A-C370-2AC9FEA21C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13"/>
          <a:stretch/>
        </p:blipFill>
        <p:spPr>
          <a:xfrm>
            <a:off x="246806" y="3960211"/>
            <a:ext cx="7772400" cy="2764439"/>
          </a:xfrm>
          <a:prstGeom prst="rect">
            <a:avLst/>
          </a:prstGeom>
        </p:spPr>
      </p:pic>
      <p:sp>
        <p:nvSpPr>
          <p:cNvPr id="15" name="ZoneTexte 3">
            <a:extLst>
              <a:ext uri="{FF2B5EF4-FFF2-40B4-BE49-F238E27FC236}">
                <a16:creationId xmlns:a16="http://schemas.microsoft.com/office/drawing/2014/main" id="{0F4B9E2C-9B1B-6B6A-CA02-C4FF36C0B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89" y="3168298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: </a:t>
            </a: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improved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agreement for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241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238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</a:t>
            </a:r>
          </a:p>
        </p:txBody>
      </p:sp>
      <p:sp>
        <p:nvSpPr>
          <p:cNvPr id="16" name="ZoneTexte 3">
            <a:extLst>
              <a:ext uri="{FF2B5EF4-FFF2-40B4-BE49-F238E27FC236}">
                <a16:creationId xmlns:a16="http://schemas.microsoft.com/office/drawing/2014/main" id="{D9EFBD34-6138-C111-7572-322F3100D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341" y="3496550"/>
            <a:ext cx="7950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 err="1">
                <a:solidFill>
                  <a:srgbClr val="0432FF"/>
                </a:solidFill>
                <a:latin typeface="+mj-lt"/>
                <a:cs typeface="Calibri" charset="0"/>
              </a:rPr>
              <a:t>small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impact for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232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Th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solidFill>
                  <a:srgbClr val="0432FF"/>
                </a:solidFill>
                <a:latin typeface="+mj-lt"/>
                <a:cs typeface="Calibri" charset="0"/>
              </a:rPr>
              <a:t>233</a:t>
            </a: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432FF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432FF"/>
              </a:solidFill>
              <a:latin typeface="+mj-lt"/>
              <a:cs typeface="Calibri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8D9D38-2E97-7CD3-69AA-1DF1F9EE3753}"/>
              </a:ext>
            </a:extLst>
          </p:cNvPr>
          <p:cNvSpPr txBox="1"/>
          <p:nvPr/>
        </p:nvSpPr>
        <p:spPr>
          <a:xfrm>
            <a:off x="7883703" y="4704351"/>
            <a:ext cx="202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/>
              <a:t>Same</a:t>
            </a:r>
            <a:r>
              <a:rPr lang="fr-FR" sz="1600" i="1" dirty="0"/>
              <a:t> conclusions </a:t>
            </a:r>
            <a:r>
              <a:rPr lang="fr-FR" sz="1600" i="1" dirty="0" err="1"/>
              <a:t>with</a:t>
            </a:r>
            <a:r>
              <a:rPr lang="fr-FR" sz="1600" i="1" dirty="0"/>
              <a:t> ENDF </a:t>
            </a:r>
            <a:r>
              <a:rPr lang="fr-FR" sz="1600" i="1" dirty="0" err="1"/>
              <a:t>library</a:t>
            </a:r>
            <a:endParaRPr lang="fr-FR" sz="16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8E0838-2FBB-2031-4A17-43013D4C0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1209" y="4748818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238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896150-0C1B-A120-4489-C57783F78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027" y="4747108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238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413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5F64E815-1F0E-8B72-C697-CE3464F14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117606"/>
            <a:ext cx="9385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+ TAGS 2010 : no impact on ELP component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F2774D24-9339-87F9-0922-355E2B69C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733" y="733965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235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796667-935B-6E40-09D0-DA1B828C23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59" t="4405" r="829"/>
          <a:stretch/>
        </p:blipFill>
        <p:spPr>
          <a:xfrm>
            <a:off x="363733" y="2712377"/>
            <a:ext cx="9386442" cy="3493213"/>
          </a:xfrm>
          <a:prstGeom prst="rect">
            <a:avLst/>
          </a:prstGeom>
        </p:spPr>
      </p:pic>
      <p:sp>
        <p:nvSpPr>
          <p:cNvPr id="12" name="ZoneTexte 3">
            <a:extLst>
              <a:ext uri="{FF2B5EF4-FFF2-40B4-BE49-F238E27FC236}">
                <a16:creationId xmlns:a16="http://schemas.microsoft.com/office/drawing/2014/main" id="{6FB13B33-4002-24BA-6944-46C94A5F2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550343"/>
            <a:ext cx="9385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latin typeface="+mj-lt"/>
                <a:cs typeface="Calibri" charset="0"/>
              </a:rPr>
              <a:t>+ TAGS 2021 : ELP </a:t>
            </a:r>
            <a:r>
              <a:rPr lang="fr-FR" sz="1800" b="1" dirty="0" err="1">
                <a:latin typeface="+mj-lt"/>
                <a:cs typeface="Calibri" charset="0"/>
              </a:rPr>
              <a:t>slightly</a:t>
            </a:r>
            <a:r>
              <a:rPr lang="fr-FR" sz="1800" b="1" dirty="0">
                <a:latin typeface="+mj-lt"/>
                <a:cs typeface="Calibri" charset="0"/>
              </a:rPr>
              <a:t> </a:t>
            </a:r>
            <a:r>
              <a:rPr lang="fr-FR" sz="1800" b="1" dirty="0" err="1">
                <a:latin typeface="+mj-lt"/>
                <a:cs typeface="Calibri" charset="0"/>
              </a:rPr>
              <a:t>improved</a:t>
            </a:r>
            <a:r>
              <a:rPr lang="fr-FR" sz="1800" b="1" dirty="0">
                <a:latin typeface="+mj-lt"/>
                <a:cs typeface="Calibri" charset="0"/>
              </a:rPr>
              <a:t> in 10-400s but </a:t>
            </a:r>
            <a:r>
              <a:rPr lang="fr-FR" sz="1800" b="1" dirty="0" err="1">
                <a:latin typeface="+mj-lt"/>
                <a:cs typeface="Calibri" charset="0"/>
              </a:rPr>
              <a:t>underestimation</a:t>
            </a:r>
            <a:r>
              <a:rPr lang="fr-FR" sz="1800" b="1" dirty="0">
                <a:latin typeface="+mj-lt"/>
                <a:cs typeface="Calibri" charset="0"/>
              </a:rPr>
              <a:t> in 400-1000s</a:t>
            </a:r>
          </a:p>
        </p:txBody>
      </p:sp>
      <p:sp>
        <p:nvSpPr>
          <p:cNvPr id="13" name="ZoneTexte 3">
            <a:extLst>
              <a:ext uri="{FF2B5EF4-FFF2-40B4-BE49-F238E27FC236}">
                <a16:creationId xmlns:a16="http://schemas.microsoft.com/office/drawing/2014/main" id="{9AF8FF06-C00B-698A-1B33-547656C75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983080"/>
            <a:ext cx="9385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0432FF"/>
                </a:solidFill>
                <a:latin typeface="+mj-lt"/>
                <a:cs typeface="Calibri" charset="0"/>
              </a:rPr>
              <a:t>   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Hard to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say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on EEM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wrt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differences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between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the 3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experimental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sets !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8F8F6C3-7E66-E4C0-8500-15893520622F}"/>
              </a:ext>
            </a:extLst>
          </p:cNvPr>
          <p:cNvSpPr/>
          <p:nvPr/>
        </p:nvSpPr>
        <p:spPr bwMode="auto">
          <a:xfrm>
            <a:off x="7520683" y="3894060"/>
            <a:ext cx="1592495" cy="1253293"/>
          </a:xfrm>
          <a:prstGeom prst="ellipse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23E1E6-C3B5-E05D-ABD4-0EA7055F6A98}"/>
              </a:ext>
            </a:extLst>
          </p:cNvPr>
          <p:cNvSpPr txBox="1"/>
          <p:nvPr/>
        </p:nvSpPr>
        <p:spPr>
          <a:xfrm>
            <a:off x="75034" y="6365548"/>
            <a:ext cx="4055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/>
              <a:t>Same</a:t>
            </a:r>
            <a:r>
              <a:rPr lang="fr-FR" sz="1600" i="1" dirty="0"/>
              <a:t> conclusions </a:t>
            </a:r>
            <a:r>
              <a:rPr lang="fr-FR" sz="1600" i="1" dirty="0" err="1"/>
              <a:t>with</a:t>
            </a:r>
            <a:r>
              <a:rPr lang="fr-FR" sz="1600" i="1" dirty="0"/>
              <a:t> ENDF </a:t>
            </a:r>
            <a:r>
              <a:rPr lang="fr-FR" sz="1600" i="1" dirty="0" err="1"/>
              <a:t>library</a:t>
            </a:r>
            <a:endParaRPr lang="fr-FR" sz="1600" i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7ED4B0E-2A41-714D-2EFC-CF45164521F0}"/>
              </a:ext>
            </a:extLst>
          </p:cNvPr>
          <p:cNvSpPr txBox="1"/>
          <p:nvPr/>
        </p:nvSpPr>
        <p:spPr>
          <a:xfrm>
            <a:off x="5845996" y="6150114"/>
            <a:ext cx="3267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Need of new DH fission pulse </a:t>
            </a:r>
            <a:r>
              <a:rPr lang="fr-FR" sz="2000" b="1" dirty="0" err="1">
                <a:solidFill>
                  <a:srgbClr val="FF0000"/>
                </a:solidFill>
              </a:rPr>
              <a:t>experiments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FC35A5-F7EB-F200-15CD-7FDC62330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1739" y="2862863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235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989D14-6EEB-A1DA-5661-4AB5BDBCD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3831" y="2866979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235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4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0F2FD19A-A429-C442-0E2E-F62486DFF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918258"/>
            <a:ext cx="9139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latin typeface="+mj-lt"/>
                <a:cs typeface="Calibri" charset="0"/>
              </a:rPr>
              <a:t>+ TAGS 2021 :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improved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agreement of EEM </a:t>
            </a:r>
            <a:r>
              <a:rPr lang="fr-FR" sz="1800" b="1" dirty="0">
                <a:latin typeface="+mj-lt"/>
                <a:cs typeface="Calibri" charset="0"/>
              </a:rPr>
              <a:t>component for </a:t>
            </a:r>
            <a:r>
              <a:rPr lang="fr-FR" sz="1800" b="1" baseline="30000" dirty="0">
                <a:latin typeface="+mj-lt"/>
                <a:cs typeface="Calibri" charset="0"/>
              </a:rPr>
              <a:t>233</a:t>
            </a:r>
            <a:r>
              <a:rPr lang="fr-FR" sz="1800" b="1" dirty="0"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latin typeface="+mj-lt"/>
                <a:cs typeface="Calibri" charset="0"/>
              </a:rPr>
              <a:t>fast</a:t>
            </a:r>
            <a:r>
              <a:rPr lang="fr-FR" sz="1800" b="1" dirty="0"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latin typeface="+mj-lt"/>
                <a:cs typeface="Calibri" charset="0"/>
              </a:rPr>
              <a:t>238</a:t>
            </a:r>
            <a:r>
              <a:rPr lang="fr-FR" sz="1800" b="1" dirty="0"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latin typeface="+mj-lt"/>
                <a:cs typeface="Calibri" charset="0"/>
              </a:rPr>
              <a:t>fast</a:t>
            </a:r>
            <a:r>
              <a:rPr lang="fr-FR" sz="1800" b="1" dirty="0"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latin typeface="+mj-lt"/>
                <a:cs typeface="Calibri" charset="0"/>
              </a:rPr>
              <a:t>232</a:t>
            </a:r>
            <a:r>
              <a:rPr lang="fr-FR" sz="1800" b="1" dirty="0">
                <a:latin typeface="+mj-lt"/>
                <a:cs typeface="Calibri" charset="0"/>
              </a:rPr>
              <a:t>Th</a:t>
            </a:r>
            <a:r>
              <a:rPr lang="fr-FR" sz="1800" b="1" baseline="-25000" dirty="0">
                <a:latin typeface="+mj-lt"/>
                <a:cs typeface="Calibri" charset="0"/>
              </a:rPr>
              <a:t>fast</a:t>
            </a:r>
            <a:r>
              <a:rPr lang="fr-FR" sz="1800" b="1" dirty="0">
                <a:latin typeface="+mj-lt"/>
                <a:cs typeface="Calibri" charset="0"/>
              </a:rPr>
              <a:t>,  for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cooling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time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below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100s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9AFED8-2009-490C-300F-0225EFE9EF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60" r="2907"/>
          <a:stretch/>
        </p:blipFill>
        <p:spPr>
          <a:xfrm>
            <a:off x="94180" y="1858917"/>
            <a:ext cx="4781200" cy="35034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9721D7-0744-92D2-2887-13CBD28C91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69" r="2680"/>
          <a:stretch/>
        </p:blipFill>
        <p:spPr>
          <a:xfrm>
            <a:off x="4875380" y="1812286"/>
            <a:ext cx="4751220" cy="3643291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501FAAFB-60F4-15EF-2A0F-A803F26227A7}"/>
              </a:ext>
            </a:extLst>
          </p:cNvPr>
          <p:cNvSpPr/>
          <p:nvPr/>
        </p:nvSpPr>
        <p:spPr bwMode="auto">
          <a:xfrm>
            <a:off x="1755159" y="1988909"/>
            <a:ext cx="1243173" cy="1009436"/>
          </a:xfrm>
          <a:prstGeom prst="ellipse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7DB0E6B-B8F4-0EAE-B147-DC0C65A78F7C}"/>
              </a:ext>
            </a:extLst>
          </p:cNvPr>
          <p:cNvSpPr/>
          <p:nvPr/>
        </p:nvSpPr>
        <p:spPr bwMode="auto">
          <a:xfrm>
            <a:off x="6536359" y="2706315"/>
            <a:ext cx="1243173" cy="1009436"/>
          </a:xfrm>
          <a:prstGeom prst="ellipse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1310A2F-EBDB-D81E-6932-F54DA1294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0400" y="2765905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232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B86F3A-8B29-F9F0-86CA-04A78C26B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894" y="2764195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233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1DE45E-F736-FAE3-13DC-1600119BA465}"/>
              </a:ext>
            </a:extLst>
          </p:cNvPr>
          <p:cNvSpPr txBox="1"/>
          <p:nvPr/>
        </p:nvSpPr>
        <p:spPr>
          <a:xfrm>
            <a:off x="5463935" y="5472783"/>
            <a:ext cx="4162665" cy="707886"/>
          </a:xfrm>
          <a:prstGeom prst="rect">
            <a:avLst/>
          </a:prstGeom>
          <a:noFill/>
          <a:ln>
            <a:solidFill>
              <a:srgbClr val="9437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9437FF"/>
                </a:solidFill>
              </a:rPr>
              <a:t>Need to </a:t>
            </a:r>
            <a:r>
              <a:rPr lang="fr-FR" sz="2000" b="1" dirty="0" err="1">
                <a:solidFill>
                  <a:srgbClr val="9437FF"/>
                </a:solidFill>
              </a:rPr>
              <a:t>investigate</a:t>
            </a:r>
            <a:r>
              <a:rPr lang="fr-FR" sz="2000" b="1" dirty="0">
                <a:solidFill>
                  <a:srgbClr val="9437FF"/>
                </a:solidFill>
              </a:rPr>
              <a:t> key </a:t>
            </a:r>
            <a:r>
              <a:rPr lang="fr-FR" sz="2000" b="1" dirty="0" err="1">
                <a:solidFill>
                  <a:srgbClr val="9437FF"/>
                </a:solidFill>
              </a:rPr>
              <a:t>FPs</a:t>
            </a:r>
            <a:r>
              <a:rPr lang="fr-FR" sz="2000" b="1" dirty="0">
                <a:solidFill>
                  <a:srgbClr val="9437FF"/>
                </a:solidFill>
              </a:rPr>
              <a:t> for </a:t>
            </a:r>
            <a:r>
              <a:rPr lang="fr-FR" sz="2000" b="1" dirty="0" err="1">
                <a:solidFill>
                  <a:srgbClr val="9437FF"/>
                </a:solidFill>
              </a:rPr>
              <a:t>cooling</a:t>
            </a:r>
            <a:r>
              <a:rPr lang="fr-FR" sz="2000" b="1" dirty="0">
                <a:solidFill>
                  <a:srgbClr val="9437FF"/>
                </a:solidFill>
              </a:rPr>
              <a:t> range &gt; 100s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191C9C-C426-4DD4-1413-7FD5F208972B}"/>
              </a:ext>
            </a:extLst>
          </p:cNvPr>
          <p:cNvSpPr txBox="1"/>
          <p:nvPr/>
        </p:nvSpPr>
        <p:spPr>
          <a:xfrm>
            <a:off x="743153" y="5492397"/>
            <a:ext cx="3869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But </a:t>
            </a:r>
            <a:r>
              <a:rPr lang="fr-FR" sz="2000" b="1" dirty="0" err="1">
                <a:solidFill>
                  <a:srgbClr val="FF0000"/>
                </a:solidFill>
              </a:rPr>
              <a:t>also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need</a:t>
            </a:r>
            <a:r>
              <a:rPr lang="fr-FR" sz="2000" b="1" dirty="0">
                <a:solidFill>
                  <a:srgbClr val="FF0000"/>
                </a:solidFill>
              </a:rPr>
              <a:t> of new DH fission pulse </a:t>
            </a:r>
            <a:r>
              <a:rPr lang="fr-FR" sz="2000" b="1" dirty="0" err="1">
                <a:solidFill>
                  <a:srgbClr val="FF0000"/>
                </a:solidFill>
              </a:rPr>
              <a:t>experiments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EFD2C0-48C2-F3A8-7F9F-19A7E7A9A588}"/>
              </a:ext>
            </a:extLst>
          </p:cNvPr>
          <p:cNvSpPr/>
          <p:nvPr/>
        </p:nvSpPr>
        <p:spPr bwMode="auto">
          <a:xfrm>
            <a:off x="7620000" y="3133527"/>
            <a:ext cx="1013254" cy="672354"/>
          </a:xfrm>
          <a:prstGeom prst="rect">
            <a:avLst/>
          </a:prstGeom>
          <a:noFill/>
          <a:ln w="9525" cap="flat" cmpd="sng" algn="ctr">
            <a:solidFill>
              <a:srgbClr val="9437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223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C27137C-66A2-CEC8-9524-EA569504C9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56" r="5268"/>
          <a:stretch/>
        </p:blipFill>
        <p:spPr>
          <a:xfrm>
            <a:off x="5076328" y="1418574"/>
            <a:ext cx="4426092" cy="380638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Decay Heat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0F2FD19A-A429-C442-0E2E-F62486DFF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746760"/>
            <a:ext cx="9139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latin typeface="+mj-lt"/>
                <a:cs typeface="Calibri" charset="0"/>
              </a:rPr>
              <a:t>+ TAGS 2021 :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small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under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estimation of ELP </a:t>
            </a:r>
            <a:r>
              <a:rPr lang="fr-FR" sz="1800" b="1" dirty="0">
                <a:latin typeface="+mj-lt"/>
                <a:cs typeface="Calibri" charset="0"/>
              </a:rPr>
              <a:t>component for </a:t>
            </a:r>
            <a:r>
              <a:rPr lang="fr-FR" sz="1800" b="1" baseline="30000" dirty="0">
                <a:latin typeface="+mj-lt"/>
                <a:cs typeface="Calibri" charset="0"/>
              </a:rPr>
              <a:t>235</a:t>
            </a:r>
            <a:r>
              <a:rPr lang="fr-FR" sz="1800" b="1" dirty="0"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latin typeface="+mj-lt"/>
                <a:cs typeface="Calibri" charset="0"/>
              </a:rPr>
              <a:t>th</a:t>
            </a:r>
            <a:r>
              <a:rPr lang="fr-FR" sz="1800" b="1" dirty="0"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latin typeface="+mj-lt"/>
                <a:cs typeface="Calibri" charset="0"/>
              </a:rPr>
              <a:t>239</a:t>
            </a:r>
            <a:r>
              <a:rPr lang="fr-FR" sz="1800" b="1" dirty="0"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latin typeface="+mj-lt"/>
                <a:cs typeface="Calibri" charset="0"/>
              </a:rPr>
              <a:t>th</a:t>
            </a:r>
            <a:r>
              <a:rPr lang="fr-FR" sz="1800" b="1" dirty="0"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latin typeface="+mj-lt"/>
                <a:cs typeface="Calibri" charset="0"/>
              </a:rPr>
              <a:t>241</a:t>
            </a:r>
            <a:r>
              <a:rPr lang="fr-FR" sz="1800" b="1" dirty="0"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latin typeface="+mj-lt"/>
                <a:cs typeface="Calibri" charset="0"/>
              </a:rPr>
              <a:t>th</a:t>
            </a:r>
            <a:r>
              <a:rPr lang="fr-FR" sz="1800" b="1" dirty="0">
                <a:latin typeface="+mj-lt"/>
                <a:cs typeface="Calibri" charset="0"/>
              </a:rPr>
              <a:t>, </a:t>
            </a:r>
            <a:r>
              <a:rPr lang="fr-FR" sz="1800" b="1" baseline="30000" dirty="0">
                <a:latin typeface="+mj-lt"/>
                <a:cs typeface="Calibri" charset="0"/>
              </a:rPr>
              <a:t>233</a:t>
            </a:r>
            <a:r>
              <a:rPr lang="fr-FR" sz="1800" b="1" dirty="0"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latin typeface="+mj-lt"/>
                <a:cs typeface="Calibri" charset="0"/>
              </a:rPr>
              <a:t>fast</a:t>
            </a:r>
            <a:r>
              <a:rPr lang="fr-FR" sz="1800" b="1" dirty="0">
                <a:latin typeface="+mj-lt"/>
                <a:cs typeface="Calibri" charset="0"/>
              </a:rPr>
              <a:t> &amp; </a:t>
            </a:r>
            <a:r>
              <a:rPr lang="fr-FR" sz="1800" b="1" baseline="30000" dirty="0">
                <a:latin typeface="+mj-lt"/>
                <a:cs typeface="Calibri" charset="0"/>
              </a:rPr>
              <a:t>238</a:t>
            </a:r>
            <a:r>
              <a:rPr lang="fr-FR" sz="1800" b="1" dirty="0"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latin typeface="+mj-lt"/>
                <a:cs typeface="Calibri" charset="0"/>
              </a:rPr>
              <a:t>fast</a:t>
            </a:r>
            <a:r>
              <a:rPr lang="fr-FR" sz="1800" b="1" dirty="0">
                <a:latin typeface="+mj-lt"/>
                <a:cs typeface="Calibri" charset="0"/>
              </a:rPr>
              <a:t> 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at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cooling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times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ranging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</a:t>
            </a:r>
            <a:r>
              <a:rPr lang="fr-FR" sz="1800" b="1" dirty="0" err="1">
                <a:solidFill>
                  <a:srgbClr val="00B050"/>
                </a:solidFill>
                <a:latin typeface="+mj-lt"/>
                <a:cs typeface="Calibri" charset="0"/>
              </a:rPr>
              <a:t>from</a:t>
            </a:r>
            <a:r>
              <a:rPr lang="fr-FR" sz="1800" b="1" dirty="0">
                <a:solidFill>
                  <a:srgbClr val="00B050"/>
                </a:solidFill>
                <a:latin typeface="+mj-lt"/>
                <a:cs typeface="Calibri" charset="0"/>
              </a:rPr>
              <a:t> 30s to 1000s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712F6D-2980-2368-DB1E-B7044D7F62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79" r="50859"/>
          <a:stretch/>
        </p:blipFill>
        <p:spPr>
          <a:xfrm>
            <a:off x="241300" y="1414761"/>
            <a:ext cx="4835028" cy="381019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960B3D8-2D47-5274-4B62-11584ADAC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0400" y="2368379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241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55A1B1-E755-22BF-EA31-115720D4A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7945" y="2368379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233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fast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0D6B22B-154C-C28B-425A-BB186CE27515}"/>
              </a:ext>
            </a:extLst>
          </p:cNvPr>
          <p:cNvSpPr/>
          <p:nvPr/>
        </p:nvSpPr>
        <p:spPr bwMode="auto">
          <a:xfrm>
            <a:off x="7099443" y="3031475"/>
            <a:ext cx="1243173" cy="1009436"/>
          </a:xfrm>
          <a:prstGeom prst="ellipse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B476905-CFC6-4B84-3688-32DD3840FAA2}"/>
              </a:ext>
            </a:extLst>
          </p:cNvPr>
          <p:cNvSpPr/>
          <p:nvPr/>
        </p:nvSpPr>
        <p:spPr bwMode="auto">
          <a:xfrm>
            <a:off x="2649011" y="3050313"/>
            <a:ext cx="1243173" cy="1009436"/>
          </a:xfrm>
          <a:prstGeom prst="ellipse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B4368D-D9F3-AFEA-3BCB-95F17B2A1FB2}"/>
              </a:ext>
            </a:extLst>
          </p:cNvPr>
          <p:cNvSpPr txBox="1"/>
          <p:nvPr/>
        </p:nvSpPr>
        <p:spPr>
          <a:xfrm>
            <a:off x="5781711" y="6462296"/>
            <a:ext cx="4055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/>
              <a:t>Same</a:t>
            </a:r>
            <a:r>
              <a:rPr lang="fr-FR" sz="1600" i="1" dirty="0"/>
              <a:t> conclusions </a:t>
            </a:r>
            <a:r>
              <a:rPr lang="fr-FR" sz="1600" i="1" dirty="0" err="1"/>
              <a:t>with</a:t>
            </a:r>
            <a:r>
              <a:rPr lang="fr-FR" sz="1600" i="1" dirty="0"/>
              <a:t> ENDF </a:t>
            </a:r>
            <a:r>
              <a:rPr lang="fr-FR" sz="1600" i="1" dirty="0" err="1"/>
              <a:t>library</a:t>
            </a:r>
            <a:endParaRPr lang="fr-FR" sz="1600" i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7AC0BC2-C88E-1F34-9B4B-70239AEE1941}"/>
              </a:ext>
            </a:extLst>
          </p:cNvPr>
          <p:cNvSpPr txBox="1"/>
          <p:nvPr/>
        </p:nvSpPr>
        <p:spPr>
          <a:xfrm>
            <a:off x="241300" y="5073993"/>
            <a:ext cx="8378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=&gt; </a:t>
            </a:r>
            <a:r>
              <a:rPr lang="fr-FR" sz="1800" b="1" dirty="0" err="1">
                <a:solidFill>
                  <a:srgbClr val="FF0000"/>
                </a:solidFill>
              </a:rPr>
              <a:t>Only</a:t>
            </a:r>
            <a:r>
              <a:rPr lang="fr-FR" sz="1800" b="1" dirty="0">
                <a:solidFill>
                  <a:srgbClr val="FF0000"/>
                </a:solidFill>
              </a:rPr>
              <a:t> one set of </a:t>
            </a:r>
            <a:r>
              <a:rPr lang="fr-FR" sz="1800" b="1" dirty="0" err="1">
                <a:solidFill>
                  <a:srgbClr val="FF0000"/>
                </a:solidFill>
              </a:rPr>
              <a:t>experimental</a:t>
            </a:r>
            <a:r>
              <a:rPr lang="fr-FR" sz="1800" b="1" dirty="0">
                <a:solidFill>
                  <a:srgbClr val="FF0000"/>
                </a:solidFill>
              </a:rPr>
              <a:t> data, till in the </a:t>
            </a:r>
            <a:r>
              <a:rPr lang="fr-FR" sz="1800" b="1" dirty="0" err="1">
                <a:solidFill>
                  <a:srgbClr val="FF0000"/>
                </a:solidFill>
              </a:rPr>
              <a:t>errors</a:t>
            </a:r>
            <a:r>
              <a:rPr lang="fr-FR" sz="1800" b="1" dirty="0">
                <a:solidFill>
                  <a:srgbClr val="FF0000"/>
                </a:solidFill>
              </a:rPr>
              <a:t> bars for </a:t>
            </a:r>
            <a:r>
              <a:rPr lang="fr-FR" sz="1800" b="1" baseline="30000" dirty="0">
                <a:solidFill>
                  <a:srgbClr val="FF0000"/>
                </a:solidFill>
              </a:rPr>
              <a:t>241</a:t>
            </a:r>
            <a:r>
              <a:rPr lang="fr-FR" sz="1800" b="1" dirty="0">
                <a:solidFill>
                  <a:srgbClr val="FF0000"/>
                </a:solidFill>
              </a:rPr>
              <a:t>Pu</a:t>
            </a:r>
            <a:r>
              <a:rPr lang="fr-FR" sz="1800" b="1" baseline="-25000" dirty="0">
                <a:solidFill>
                  <a:srgbClr val="FF0000"/>
                </a:solidFill>
              </a:rPr>
              <a:t>th</a:t>
            </a: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A24F80-3D28-71EB-1505-5B195F1C199A}"/>
              </a:ext>
            </a:extLst>
          </p:cNvPr>
          <p:cNvSpPr txBox="1"/>
          <p:nvPr/>
        </p:nvSpPr>
        <p:spPr>
          <a:xfrm>
            <a:off x="241300" y="5356747"/>
            <a:ext cx="98599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=&gt; </a:t>
            </a:r>
            <a:r>
              <a:rPr lang="fr-FR" sz="1800" b="1" dirty="0" err="1">
                <a:solidFill>
                  <a:srgbClr val="FF0000"/>
                </a:solidFill>
              </a:rPr>
              <a:t>Needs</a:t>
            </a:r>
            <a:r>
              <a:rPr lang="fr-FR" sz="1800" b="1" dirty="0">
                <a:solidFill>
                  <a:srgbClr val="FF0000"/>
                </a:solidFill>
              </a:rPr>
              <a:t> for extra </a:t>
            </a:r>
            <a:r>
              <a:rPr lang="fr-FR" sz="1800" b="1" dirty="0" err="1">
                <a:solidFill>
                  <a:srgbClr val="FF0000"/>
                </a:solidFill>
              </a:rPr>
              <a:t>experimental</a:t>
            </a:r>
            <a:r>
              <a:rPr lang="fr-FR" sz="1800" b="1" dirty="0">
                <a:solidFill>
                  <a:srgbClr val="FF0000"/>
                </a:solidFill>
              </a:rPr>
              <a:t> data but </a:t>
            </a:r>
            <a:r>
              <a:rPr lang="fr-FR" sz="1800" b="1" dirty="0" err="1">
                <a:solidFill>
                  <a:srgbClr val="FF0000"/>
                </a:solidFill>
              </a:rPr>
              <a:t>also</a:t>
            </a:r>
            <a:r>
              <a:rPr lang="fr-FR" sz="1800" b="1" dirty="0">
                <a:solidFill>
                  <a:srgbClr val="FF0000"/>
                </a:solidFill>
              </a:rPr>
              <a:t> extra investigation on key FP </a:t>
            </a:r>
            <a:r>
              <a:rPr lang="fr-FR" sz="1800" b="1" dirty="0" err="1">
                <a:solidFill>
                  <a:srgbClr val="FF0000"/>
                </a:solidFill>
              </a:rPr>
              <a:t>suffering</a:t>
            </a:r>
            <a:r>
              <a:rPr lang="fr-FR" sz="1800" b="1" dirty="0">
                <a:solidFill>
                  <a:srgbClr val="FF0000"/>
                </a:solidFill>
              </a:rPr>
              <a:t> of </a:t>
            </a:r>
            <a:r>
              <a:rPr lang="fr-FR" sz="1800" b="1" dirty="0" err="1">
                <a:solidFill>
                  <a:srgbClr val="FF0000"/>
                </a:solidFill>
              </a:rPr>
              <a:t>Pandemonium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  <a:r>
              <a:rPr lang="fr-FR" sz="1800" b="1" dirty="0" err="1">
                <a:solidFill>
                  <a:srgbClr val="FF0000"/>
                </a:solidFill>
              </a:rPr>
              <a:t>effect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ED0D0E8-49E3-6E5D-1675-778AA57376B4}"/>
              </a:ext>
            </a:extLst>
          </p:cNvPr>
          <p:cNvSpPr txBox="1"/>
          <p:nvPr/>
        </p:nvSpPr>
        <p:spPr>
          <a:xfrm>
            <a:off x="241300" y="5972968"/>
            <a:ext cx="94986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=&gt; </a:t>
            </a:r>
            <a:r>
              <a:rPr lang="fr-FR" sz="1800" b="1" dirty="0" err="1">
                <a:solidFill>
                  <a:srgbClr val="9437FF"/>
                </a:solidFill>
              </a:rPr>
              <a:t>Also</a:t>
            </a:r>
            <a:r>
              <a:rPr lang="fr-FR" sz="1800" b="1" dirty="0">
                <a:solidFill>
                  <a:srgbClr val="9437FF"/>
                </a:solidFill>
              </a:rPr>
              <a:t> on </a:t>
            </a:r>
            <a:r>
              <a:rPr lang="fr-FR" sz="1800" b="1" dirty="0" err="1">
                <a:solidFill>
                  <a:srgbClr val="9437FF"/>
                </a:solidFill>
              </a:rPr>
              <a:t>going</a:t>
            </a:r>
            <a:r>
              <a:rPr lang="fr-FR" sz="1800" b="1" dirty="0">
                <a:solidFill>
                  <a:srgbClr val="9437FF"/>
                </a:solidFill>
              </a:rPr>
              <a:t> </a:t>
            </a:r>
            <a:r>
              <a:rPr lang="fr-FR" sz="1800" b="1" dirty="0" err="1">
                <a:solidFill>
                  <a:srgbClr val="9437FF"/>
                </a:solidFill>
              </a:rPr>
              <a:t>work</a:t>
            </a:r>
            <a:r>
              <a:rPr lang="fr-FR" sz="1800" b="1" dirty="0">
                <a:solidFill>
                  <a:srgbClr val="9437FF"/>
                </a:solidFill>
              </a:rPr>
              <a:t> to </a:t>
            </a:r>
            <a:r>
              <a:rPr lang="fr-FR" sz="1800" b="1" dirty="0" err="1">
                <a:solidFill>
                  <a:srgbClr val="9437FF"/>
                </a:solidFill>
              </a:rPr>
              <a:t>take</a:t>
            </a:r>
            <a:r>
              <a:rPr lang="fr-FR" sz="1800" b="1" dirty="0">
                <a:solidFill>
                  <a:srgbClr val="9437FF"/>
                </a:solidFill>
              </a:rPr>
              <a:t> </a:t>
            </a:r>
            <a:r>
              <a:rPr lang="fr-FR" sz="1800" b="1" dirty="0" err="1">
                <a:solidFill>
                  <a:srgbClr val="9437FF"/>
                </a:solidFill>
              </a:rPr>
              <a:t>into</a:t>
            </a:r>
            <a:r>
              <a:rPr lang="fr-FR" sz="1800" b="1" dirty="0">
                <a:solidFill>
                  <a:srgbClr val="9437FF"/>
                </a:solidFill>
              </a:rPr>
              <a:t> </a:t>
            </a:r>
            <a:r>
              <a:rPr lang="fr-FR" sz="1800" b="1" dirty="0" err="1">
                <a:solidFill>
                  <a:srgbClr val="9437FF"/>
                </a:solidFill>
              </a:rPr>
              <a:t>account</a:t>
            </a:r>
            <a:r>
              <a:rPr lang="fr-FR" sz="1800" b="1" dirty="0">
                <a:solidFill>
                  <a:srgbClr val="9437FF"/>
                </a:solidFill>
              </a:rPr>
              <a:t> FY and DD </a:t>
            </a:r>
            <a:r>
              <a:rPr lang="fr-FR" sz="1800" b="1" dirty="0" err="1">
                <a:solidFill>
                  <a:srgbClr val="9437FF"/>
                </a:solidFill>
              </a:rPr>
              <a:t>uncertainties</a:t>
            </a:r>
            <a:r>
              <a:rPr lang="fr-FR" sz="1800" b="1" dirty="0">
                <a:solidFill>
                  <a:srgbClr val="9437FF"/>
                </a:solidFill>
              </a:rPr>
              <a:t> </a:t>
            </a:r>
            <a:r>
              <a:rPr lang="fr-FR" sz="1800" b="1" dirty="0" err="1">
                <a:solidFill>
                  <a:srgbClr val="9437FF"/>
                </a:solidFill>
              </a:rPr>
              <a:t>through</a:t>
            </a:r>
            <a:r>
              <a:rPr lang="fr-FR" sz="1800" b="1" dirty="0">
                <a:solidFill>
                  <a:srgbClr val="9437FF"/>
                </a:solidFill>
              </a:rPr>
              <a:t> MC sampling</a:t>
            </a:r>
          </a:p>
        </p:txBody>
      </p:sp>
    </p:spTree>
    <p:extLst>
      <p:ext uri="{BB962C8B-B14F-4D97-AF65-F5344CB8AC3E}">
        <p14:creationId xmlns:p14="http://schemas.microsoft.com/office/powerpoint/2010/main" val="4192139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219BB1D-0B9B-0E24-B34A-1D158E9CE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400" y="1780113"/>
            <a:ext cx="4966984" cy="3932317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4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Impact of TAGS data on DH calculations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2" name="ZoneTexte 3">
            <a:extLst>
              <a:ext uri="{FF2B5EF4-FFF2-40B4-BE49-F238E27FC236}">
                <a16:creationId xmlns:a16="http://schemas.microsoft.com/office/drawing/2014/main" id="{7DCE0C1E-DA44-4C1E-9B43-82D0A5488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38" y="1373499"/>
            <a:ext cx="35201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>
                <a:solidFill>
                  <a:srgbClr val="9437FF"/>
                </a:solidFill>
                <a:latin typeface="+mj-lt"/>
                <a:cs typeface="Calibri" charset="0"/>
              </a:rPr>
              <a:t>  Impact of Fission </a:t>
            </a:r>
            <a:r>
              <a:rPr lang="fr-FR" sz="1800" b="1" dirty="0" err="1">
                <a:solidFill>
                  <a:srgbClr val="9437FF"/>
                </a:solidFill>
                <a:latin typeface="+mj-lt"/>
                <a:cs typeface="Calibri" charset="0"/>
              </a:rPr>
              <a:t>Yields</a:t>
            </a:r>
            <a:r>
              <a:rPr lang="fr-FR" sz="1800" b="1" dirty="0">
                <a:solidFill>
                  <a:srgbClr val="9437FF"/>
                </a:solidFill>
                <a:latin typeface="+mj-lt"/>
                <a:cs typeface="Calibri" charset="0"/>
              </a:rPr>
              <a:t>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E66DDC4-46B3-A08E-CD36-00F03083BD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85" r="4611"/>
          <a:stretch/>
        </p:blipFill>
        <p:spPr>
          <a:xfrm>
            <a:off x="84620" y="1780114"/>
            <a:ext cx="4971874" cy="41069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C15B96D-B260-8C3B-8042-4BBDBF377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892" y="2106868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5E29656-8194-D58E-24FB-BA7CC3B02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498" y="2106868"/>
            <a:ext cx="1136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baseline="30000" dirty="0">
                <a:solidFill>
                  <a:srgbClr val="002060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002060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002060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002060"/>
              </a:solidFill>
              <a:latin typeface="+mj-lt"/>
              <a:cs typeface="Calibri" charset="0"/>
            </a:endParaRPr>
          </a:p>
        </p:txBody>
      </p:sp>
      <p:sp>
        <p:nvSpPr>
          <p:cNvPr id="16" name="ZoneTexte 3">
            <a:extLst>
              <a:ext uri="{FF2B5EF4-FFF2-40B4-BE49-F238E27FC236}">
                <a16:creationId xmlns:a16="http://schemas.microsoft.com/office/drawing/2014/main" id="{57680504-CF57-03AB-990D-67D66B850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37" y="955515"/>
            <a:ext cx="9139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fr-FR" sz="1800" b="1" dirty="0" err="1">
                <a:solidFill>
                  <a:srgbClr val="9437FF"/>
                </a:solidFill>
                <a:latin typeface="+mj-lt"/>
                <a:cs typeface="Calibri" charset="0"/>
              </a:rPr>
              <a:t>Overestimation</a:t>
            </a:r>
            <a:r>
              <a:rPr lang="fr-FR" sz="1800" b="1" dirty="0">
                <a:solidFill>
                  <a:srgbClr val="9437FF"/>
                </a:solidFill>
                <a:latin typeface="+mj-lt"/>
                <a:cs typeface="Calibri" charset="0"/>
              </a:rPr>
              <a:t> of EEM component for JENDL5 for </a:t>
            </a:r>
            <a:r>
              <a:rPr lang="fr-FR" sz="1800" b="1" baseline="30000" dirty="0">
                <a:solidFill>
                  <a:srgbClr val="9437FF"/>
                </a:solidFill>
                <a:latin typeface="+mj-lt"/>
                <a:cs typeface="Calibri" charset="0"/>
              </a:rPr>
              <a:t>239</a:t>
            </a:r>
            <a:r>
              <a:rPr lang="fr-FR" sz="1800" b="1" dirty="0">
                <a:solidFill>
                  <a:srgbClr val="9437FF"/>
                </a:solidFill>
                <a:latin typeface="+mj-lt"/>
                <a:cs typeface="Calibri" charset="0"/>
              </a:rPr>
              <a:t>Pu</a:t>
            </a:r>
            <a:r>
              <a:rPr lang="fr-FR" sz="1800" b="1" baseline="-25000" dirty="0">
                <a:solidFill>
                  <a:srgbClr val="9437FF"/>
                </a:solidFill>
                <a:latin typeface="+mj-lt"/>
                <a:cs typeface="Calibri" charset="0"/>
              </a:rPr>
              <a:t>th</a:t>
            </a:r>
            <a:endParaRPr lang="fr-FR" sz="1800" b="1" dirty="0">
              <a:solidFill>
                <a:srgbClr val="9437FF"/>
              </a:solidFill>
              <a:latin typeface="+mj-lt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800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CFE9F7D-5495-0ED5-3E9B-B574178010E0}"/>
              </a:ext>
            </a:extLst>
          </p:cNvPr>
          <p:cNvSpPr/>
          <p:nvPr/>
        </p:nvSpPr>
        <p:spPr bwMode="auto">
          <a:xfrm>
            <a:off x="50800" y="4295729"/>
            <a:ext cx="9906000" cy="2327491"/>
          </a:xfrm>
          <a:prstGeom prst="rect">
            <a:avLst/>
          </a:prstGeom>
          <a:solidFill>
            <a:srgbClr val="9437FF">
              <a:alpha val="3092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B76C4C-9A5F-DF75-8A53-B8AB45FD617D}"/>
              </a:ext>
            </a:extLst>
          </p:cNvPr>
          <p:cNvSpPr/>
          <p:nvPr/>
        </p:nvSpPr>
        <p:spPr bwMode="auto">
          <a:xfrm>
            <a:off x="84781" y="2050872"/>
            <a:ext cx="9906000" cy="2026740"/>
          </a:xfrm>
          <a:prstGeom prst="rect">
            <a:avLst/>
          </a:prstGeom>
          <a:solidFill>
            <a:srgbClr val="00B0F0">
              <a:alpha val="3092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DC58541-1F64-EE8D-7FA9-C95B00E3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71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i="1" dirty="0">
                <a:solidFill>
                  <a:schemeClr val="bg1"/>
                </a:solidFill>
              </a:rPr>
              <a:t>II. Decay Heat Calculation</a:t>
            </a:r>
            <a:endParaRPr lang="fr-FR" altLang="fr-FR" sz="2800" i="1" dirty="0">
              <a:solidFill>
                <a:schemeClr val="bg1"/>
              </a:solidFill>
              <a:latin typeface="Symbol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066D4-15AD-D3EF-23E7-FA3EEA5C788C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45387BD-7E68-0483-1BD2-7C26A816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133350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Final remarks and Outlooks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  <p:sp>
        <p:nvSpPr>
          <p:cNvPr id="3" name="ZoneTexte 1">
            <a:extLst>
              <a:ext uri="{FF2B5EF4-FFF2-40B4-BE49-F238E27FC236}">
                <a16:creationId xmlns:a16="http://schemas.microsoft.com/office/drawing/2014/main" id="{83583B05-34A0-17D5-7B4A-713003EF5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15" y="938032"/>
            <a:ext cx="97017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/>
              <a:t>- </a:t>
            </a:r>
            <a:r>
              <a:rPr lang="fr-FR" altLang="fr-FR" sz="1800" b="1" dirty="0" err="1">
                <a:solidFill>
                  <a:srgbClr val="002060"/>
                </a:solidFill>
              </a:rPr>
              <a:t>Further</a:t>
            </a:r>
            <a:r>
              <a:rPr lang="fr-FR" altLang="fr-FR" sz="1800" b="1" dirty="0">
                <a:solidFill>
                  <a:srgbClr val="002060"/>
                </a:solidFill>
              </a:rPr>
              <a:t> extensive </a:t>
            </a:r>
            <a:r>
              <a:rPr lang="fr-FR" altLang="fr-FR" sz="1800" b="1" dirty="0" err="1">
                <a:solidFill>
                  <a:srgbClr val="002060"/>
                </a:solidFill>
              </a:rPr>
              <a:t>assessments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need</a:t>
            </a:r>
            <a:r>
              <a:rPr lang="fr-FR" altLang="fr-FR" sz="1800" b="1" dirty="0">
                <a:solidFill>
                  <a:srgbClr val="002060"/>
                </a:solidFill>
              </a:rPr>
              <a:t> to </a:t>
            </a:r>
            <a:r>
              <a:rPr lang="fr-FR" altLang="fr-FR" sz="1800" b="1" dirty="0" err="1">
                <a:solidFill>
                  <a:srgbClr val="002060"/>
                </a:solidFill>
              </a:rPr>
              <a:t>accomodate</a:t>
            </a:r>
            <a:r>
              <a:rPr lang="fr-FR" altLang="fr-FR" sz="1800" b="1" dirty="0">
                <a:solidFill>
                  <a:srgbClr val="002060"/>
                </a:solidFill>
              </a:rPr>
              <a:t> the impact of </a:t>
            </a:r>
            <a:r>
              <a:rPr lang="fr-FR" altLang="fr-FR" sz="1800" b="1" dirty="0" err="1">
                <a:solidFill>
                  <a:srgbClr val="002060"/>
                </a:solidFill>
              </a:rPr>
              <a:t>delayed</a:t>
            </a:r>
            <a:r>
              <a:rPr lang="fr-FR" altLang="fr-FR" sz="1800" b="1" dirty="0">
                <a:solidFill>
                  <a:srgbClr val="002060"/>
                </a:solidFill>
              </a:rPr>
              <a:t> neutrons on </a:t>
            </a:r>
            <a:r>
              <a:rPr lang="fr-FR" altLang="fr-FR" sz="1800" b="1" dirty="0" err="1">
                <a:solidFill>
                  <a:srgbClr val="002060"/>
                </a:solidFill>
              </a:rPr>
              <a:t>decay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heat</a:t>
            </a:r>
            <a:r>
              <a:rPr lang="fr-FR" altLang="fr-FR" sz="1800" b="1" dirty="0">
                <a:solidFill>
                  <a:srgbClr val="002060"/>
                </a:solidFill>
              </a:rPr>
              <a:t> up 10s </a:t>
            </a:r>
            <a:r>
              <a:rPr lang="fr-FR" altLang="fr-FR" sz="1800" b="1" dirty="0" err="1">
                <a:solidFill>
                  <a:srgbClr val="002060"/>
                </a:solidFill>
              </a:rPr>
              <a:t>cooling</a:t>
            </a:r>
            <a:r>
              <a:rPr lang="fr-FR" altLang="fr-FR" sz="1800" b="1" dirty="0">
                <a:solidFill>
                  <a:srgbClr val="002060"/>
                </a:solidFill>
              </a:rPr>
              <a:t> time</a:t>
            </a:r>
          </a:p>
        </p:txBody>
      </p:sp>
      <p:sp>
        <p:nvSpPr>
          <p:cNvPr id="4" name="ZoneTexte 1">
            <a:extLst>
              <a:ext uri="{FF2B5EF4-FFF2-40B4-BE49-F238E27FC236}">
                <a16:creationId xmlns:a16="http://schemas.microsoft.com/office/drawing/2014/main" id="{C19BE4E9-3E14-0BC7-FED9-7249E03E6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35" y="1681539"/>
            <a:ext cx="97017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/>
              <a:t>- </a:t>
            </a:r>
            <a:r>
              <a:rPr lang="fr-FR" altLang="fr-FR" sz="1800" b="1" dirty="0" err="1">
                <a:solidFill>
                  <a:srgbClr val="00B0F0"/>
                </a:solidFill>
              </a:rPr>
              <a:t>Further</a:t>
            </a:r>
            <a:r>
              <a:rPr lang="fr-FR" altLang="fr-FR" sz="1800" b="1" dirty="0">
                <a:solidFill>
                  <a:srgbClr val="00B0F0"/>
                </a:solidFill>
              </a:rPr>
              <a:t> investigations are </a:t>
            </a:r>
            <a:r>
              <a:rPr lang="fr-FR" altLang="fr-FR" sz="1800" b="1" dirty="0" err="1">
                <a:solidFill>
                  <a:srgbClr val="00B0F0"/>
                </a:solidFill>
              </a:rPr>
              <a:t>needed</a:t>
            </a:r>
            <a:r>
              <a:rPr lang="fr-FR" altLang="fr-FR" sz="1800" b="1" dirty="0">
                <a:solidFill>
                  <a:srgbClr val="00B0F0"/>
                </a:solidFill>
              </a:rPr>
              <a:t> to </a:t>
            </a:r>
            <a:r>
              <a:rPr lang="fr-FR" altLang="fr-FR" sz="1800" b="1" dirty="0" err="1">
                <a:solidFill>
                  <a:srgbClr val="00B0F0"/>
                </a:solidFill>
              </a:rPr>
              <a:t>improve</a:t>
            </a:r>
            <a:r>
              <a:rPr lang="fr-FR" altLang="fr-FR" sz="1800" b="1" dirty="0">
                <a:solidFill>
                  <a:srgbClr val="00B0F0"/>
                </a:solidFill>
              </a:rPr>
              <a:t> DH </a:t>
            </a:r>
            <a:r>
              <a:rPr lang="fr-FR" altLang="fr-FR" sz="1800" b="1" dirty="0" err="1">
                <a:solidFill>
                  <a:srgbClr val="00B0F0"/>
                </a:solidFill>
              </a:rPr>
              <a:t>exp</a:t>
            </a:r>
            <a:r>
              <a:rPr lang="fr-FR" altLang="fr-FR" sz="1800" b="1" dirty="0">
                <a:solidFill>
                  <a:srgbClr val="00B0F0"/>
                </a:solidFill>
              </a:rPr>
              <a:t> data vs </a:t>
            </a:r>
            <a:r>
              <a:rPr lang="fr-FR" altLang="fr-FR" sz="1800" b="1" dirty="0" err="1">
                <a:solidFill>
                  <a:srgbClr val="00B0F0"/>
                </a:solidFill>
              </a:rPr>
              <a:t>calculations</a:t>
            </a:r>
            <a:r>
              <a:rPr lang="fr-FR" altLang="fr-FR" sz="1800" b="1" dirty="0">
                <a:solidFill>
                  <a:srgbClr val="00B0F0"/>
                </a:solidFill>
              </a:rPr>
              <a:t> :</a:t>
            </a: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C4A03DB0-D5BA-E4CD-3A66-45FCC1B65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5" y="2065467"/>
            <a:ext cx="65779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/>
              <a:t>-</a:t>
            </a:r>
            <a:r>
              <a:rPr lang="fr-FR" altLang="fr-FR" sz="1800" dirty="0"/>
              <a:t> </a:t>
            </a:r>
            <a:r>
              <a:rPr lang="fr-FR" altLang="fr-FR" sz="1800" b="1" dirty="0">
                <a:solidFill>
                  <a:srgbClr val="002060"/>
                </a:solidFill>
              </a:rPr>
              <a:t>New </a:t>
            </a:r>
            <a:r>
              <a:rPr lang="fr-FR" altLang="fr-FR" sz="1800" b="1" dirty="0" err="1">
                <a:solidFill>
                  <a:srgbClr val="002060"/>
                </a:solidFill>
              </a:rPr>
              <a:t>Decay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Heat</a:t>
            </a:r>
            <a:r>
              <a:rPr lang="fr-FR" altLang="fr-FR" sz="1800" b="1" dirty="0">
                <a:solidFill>
                  <a:srgbClr val="002060"/>
                </a:solidFill>
              </a:rPr>
              <a:t> fission pulse </a:t>
            </a:r>
            <a:r>
              <a:rPr lang="fr-FR" altLang="fr-FR" sz="1800" b="1" dirty="0" err="1">
                <a:solidFill>
                  <a:srgbClr val="002060"/>
                </a:solidFill>
              </a:rPr>
              <a:t>experiments</a:t>
            </a:r>
            <a:r>
              <a:rPr lang="fr-FR" altLang="fr-FR" sz="1800" b="1" dirty="0">
                <a:solidFill>
                  <a:srgbClr val="002060"/>
                </a:solidFill>
              </a:rPr>
              <a:t> …</a:t>
            </a: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9CA4BD24-27CC-C19A-6398-28B81EB63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5" y="2486695"/>
            <a:ext cx="925933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- New TAGS </a:t>
            </a:r>
            <a:r>
              <a:rPr lang="fr-FR" altLang="fr-FR" sz="1800" b="1" dirty="0" err="1">
                <a:solidFill>
                  <a:srgbClr val="002060"/>
                </a:solidFill>
              </a:rPr>
              <a:t>measurements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based</a:t>
            </a:r>
            <a:r>
              <a:rPr lang="fr-FR" altLang="fr-FR" sz="1800" b="1" dirty="0">
                <a:solidFill>
                  <a:srgbClr val="002060"/>
                </a:solidFill>
              </a:rPr>
              <a:t> on WPEC-25 </a:t>
            </a:r>
            <a:r>
              <a:rPr lang="fr-FR" altLang="fr-FR" sz="1800" b="1" dirty="0" err="1">
                <a:solidFill>
                  <a:srgbClr val="002060"/>
                </a:solidFill>
              </a:rPr>
              <a:t>list</a:t>
            </a:r>
            <a:r>
              <a:rPr lang="fr-FR" altLang="fr-FR" sz="1800" b="1" dirty="0">
                <a:solidFill>
                  <a:srgbClr val="002060"/>
                </a:solidFill>
              </a:rPr>
              <a:t> and IAEA consultants’ meetings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600" b="1" dirty="0">
                <a:solidFill>
                  <a:srgbClr val="002060"/>
                </a:solidFill>
              </a:rPr>
              <a:t>      </a:t>
            </a:r>
            <a:r>
              <a:rPr lang="fr-FR" altLang="fr-FR" sz="1600" b="1" dirty="0" err="1">
                <a:solidFill>
                  <a:srgbClr val="002060"/>
                </a:solidFill>
              </a:rPr>
              <a:t>priority</a:t>
            </a:r>
            <a:r>
              <a:rPr lang="fr-FR" altLang="fr-FR" sz="1600" b="1" dirty="0">
                <a:solidFill>
                  <a:srgbClr val="002060"/>
                </a:solidFill>
              </a:rPr>
              <a:t> 1 </a:t>
            </a:r>
            <a:r>
              <a:rPr lang="fr-FR" altLang="fr-FR" sz="1600" b="1" dirty="0" err="1">
                <a:solidFill>
                  <a:srgbClr val="002060"/>
                </a:solidFill>
              </a:rPr>
              <a:t>nuclei</a:t>
            </a:r>
            <a:r>
              <a:rPr lang="fr-FR" altLang="fr-FR" sz="1600" b="1" dirty="0">
                <a:solidFill>
                  <a:srgbClr val="002060"/>
                </a:solidFill>
              </a:rPr>
              <a:t> :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99,100</a:t>
            </a:r>
            <a:r>
              <a:rPr lang="fr-FR" altLang="fr-FR" sz="1600" b="1" dirty="0">
                <a:solidFill>
                  <a:srgbClr val="002060"/>
                </a:solidFill>
              </a:rPr>
              <a:t>Zr,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98,99</a:t>
            </a:r>
            <a:r>
              <a:rPr lang="fr-FR" altLang="fr-FR" sz="1600" b="1" dirty="0">
                <a:solidFill>
                  <a:srgbClr val="002060"/>
                </a:solidFill>
              </a:rPr>
              <a:t>Nb,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130m, 132</a:t>
            </a:r>
            <a:r>
              <a:rPr lang="fr-FR" altLang="fr-FR" sz="1600" b="1" dirty="0">
                <a:solidFill>
                  <a:srgbClr val="002060"/>
                </a:solidFill>
              </a:rPr>
              <a:t>Sb,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138</a:t>
            </a:r>
            <a:r>
              <a:rPr lang="fr-FR" altLang="fr-FR" sz="1600" b="1" dirty="0">
                <a:solidFill>
                  <a:srgbClr val="002060"/>
                </a:solidFill>
              </a:rPr>
              <a:t>Cs,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143</a:t>
            </a:r>
            <a:r>
              <a:rPr lang="fr-FR" altLang="fr-FR" sz="1600" b="1" dirty="0">
                <a:solidFill>
                  <a:srgbClr val="002060"/>
                </a:solidFill>
              </a:rPr>
              <a:t>La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600" b="1" dirty="0">
                <a:solidFill>
                  <a:srgbClr val="002060"/>
                </a:solidFill>
              </a:rPr>
              <a:t>      </a:t>
            </a:r>
            <a:r>
              <a:rPr lang="fr-FR" altLang="fr-FR" sz="1600" b="1" dirty="0" err="1">
                <a:solidFill>
                  <a:srgbClr val="002060"/>
                </a:solidFill>
              </a:rPr>
              <a:t>priority</a:t>
            </a:r>
            <a:r>
              <a:rPr lang="fr-FR" altLang="fr-FR" sz="1600" b="1" dirty="0">
                <a:solidFill>
                  <a:srgbClr val="002060"/>
                </a:solidFill>
              </a:rPr>
              <a:t> 2 </a:t>
            </a:r>
            <a:r>
              <a:rPr lang="fr-FR" altLang="fr-FR" sz="1600" b="1" dirty="0" err="1">
                <a:solidFill>
                  <a:srgbClr val="002060"/>
                </a:solidFill>
              </a:rPr>
              <a:t>nuclei</a:t>
            </a:r>
            <a:r>
              <a:rPr lang="fr-FR" altLang="fr-FR" sz="1600" b="1" dirty="0">
                <a:solidFill>
                  <a:srgbClr val="002060"/>
                </a:solidFill>
              </a:rPr>
              <a:t> :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600" b="1" baseline="30000" dirty="0">
                <a:solidFill>
                  <a:srgbClr val="002060"/>
                </a:solidFill>
              </a:rPr>
              <a:t>         84</a:t>
            </a:r>
            <a:r>
              <a:rPr lang="fr-FR" altLang="fr-FR" sz="1600" b="1" dirty="0">
                <a:solidFill>
                  <a:srgbClr val="002060"/>
                </a:solidFill>
              </a:rPr>
              <a:t>As,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85</a:t>
            </a:r>
            <a:r>
              <a:rPr lang="fr-FR" altLang="fr-FR" sz="1600" b="1" dirty="0">
                <a:solidFill>
                  <a:srgbClr val="002060"/>
                </a:solidFill>
              </a:rPr>
              <a:t>Se,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84,89</a:t>
            </a:r>
            <a:r>
              <a:rPr lang="fr-FR" altLang="fr-FR" sz="1600" b="1" dirty="0">
                <a:solidFill>
                  <a:srgbClr val="002060"/>
                </a:solidFill>
              </a:rPr>
              <a:t>Br,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91</a:t>
            </a:r>
            <a:r>
              <a:rPr lang="fr-FR" altLang="fr-FR" sz="1600" b="1" dirty="0">
                <a:solidFill>
                  <a:srgbClr val="002060"/>
                </a:solidFill>
              </a:rPr>
              <a:t>Kr,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92-95</a:t>
            </a:r>
            <a:r>
              <a:rPr lang="fr-FR" altLang="fr-FR" sz="1600" b="1" dirty="0">
                <a:solidFill>
                  <a:srgbClr val="002060"/>
                </a:solidFill>
              </a:rPr>
              <a:t>Sr,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97</a:t>
            </a:r>
            <a:r>
              <a:rPr lang="fr-FR" altLang="fr-FR" sz="1600" b="1" dirty="0">
                <a:solidFill>
                  <a:srgbClr val="002060"/>
                </a:solidFill>
              </a:rPr>
              <a:t>Y,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105</a:t>
            </a:r>
            <a:r>
              <a:rPr lang="fr-FR" altLang="fr-FR" sz="1600" b="1" dirty="0">
                <a:solidFill>
                  <a:srgbClr val="002060"/>
                </a:solidFill>
              </a:rPr>
              <a:t>Nb,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104,107</a:t>
            </a:r>
            <a:r>
              <a:rPr lang="fr-FR" altLang="fr-FR" sz="1600" b="1" dirty="0">
                <a:solidFill>
                  <a:srgbClr val="002060"/>
                </a:solidFill>
              </a:rPr>
              <a:t>Mo,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108</a:t>
            </a:r>
            <a:r>
              <a:rPr lang="fr-FR" altLang="fr-FR" sz="1600" b="1" dirty="0">
                <a:solidFill>
                  <a:srgbClr val="002060"/>
                </a:solidFill>
              </a:rPr>
              <a:t>Tc,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133</a:t>
            </a:r>
            <a:r>
              <a:rPr lang="fr-FR" altLang="fr-FR" sz="1600" b="1" dirty="0">
                <a:solidFill>
                  <a:srgbClr val="002060"/>
                </a:solidFill>
              </a:rPr>
              <a:t>Sb,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600" b="1" baseline="30000" dirty="0">
                <a:solidFill>
                  <a:srgbClr val="002060"/>
                </a:solidFill>
              </a:rPr>
              <a:t>         136,137</a:t>
            </a:r>
            <a:r>
              <a:rPr lang="fr-FR" altLang="fr-FR" sz="1600" b="1" dirty="0">
                <a:solidFill>
                  <a:srgbClr val="002060"/>
                </a:solidFill>
              </a:rPr>
              <a:t>Te,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139, 141, 143, 144</a:t>
            </a:r>
            <a:r>
              <a:rPr lang="fr-FR" altLang="fr-FR" sz="1600" b="1" dirty="0">
                <a:solidFill>
                  <a:srgbClr val="002060"/>
                </a:solidFill>
              </a:rPr>
              <a:t>Ba,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144-147</a:t>
            </a:r>
            <a:r>
              <a:rPr lang="fr-FR" altLang="fr-FR" sz="1600" b="1" dirty="0">
                <a:solidFill>
                  <a:srgbClr val="002060"/>
                </a:solidFill>
              </a:rPr>
              <a:t>La,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146</a:t>
            </a:r>
            <a:r>
              <a:rPr lang="fr-FR" altLang="fr-FR" sz="1600" b="1" dirty="0">
                <a:solidFill>
                  <a:srgbClr val="002060"/>
                </a:solidFill>
              </a:rPr>
              <a:t>Pr,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139-141</a:t>
            </a:r>
            <a:r>
              <a:rPr lang="fr-FR" altLang="fr-FR" sz="1600" b="1" dirty="0">
                <a:solidFill>
                  <a:srgbClr val="002060"/>
                </a:solidFill>
              </a:rPr>
              <a:t>Cs,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136,136m</a:t>
            </a:r>
            <a:r>
              <a:rPr lang="fr-FR" altLang="fr-FR" sz="1600" b="1" dirty="0">
                <a:solidFill>
                  <a:srgbClr val="002060"/>
                </a:solidFill>
              </a:rPr>
              <a:t>I, </a:t>
            </a:r>
            <a:r>
              <a:rPr lang="fr-FR" altLang="fr-FR" sz="1600" b="1" baseline="30000" dirty="0">
                <a:solidFill>
                  <a:srgbClr val="002060"/>
                </a:solidFill>
              </a:rPr>
              <a:t>140</a:t>
            </a:r>
            <a:r>
              <a:rPr lang="fr-FR" altLang="fr-FR" sz="1600" b="1" dirty="0">
                <a:solidFill>
                  <a:srgbClr val="002060"/>
                </a:solidFill>
              </a:rPr>
              <a:t>Xe</a:t>
            </a:r>
          </a:p>
        </p:txBody>
      </p:sp>
      <p:sp>
        <p:nvSpPr>
          <p:cNvPr id="9" name="ZoneTexte 1">
            <a:extLst>
              <a:ext uri="{FF2B5EF4-FFF2-40B4-BE49-F238E27FC236}">
                <a16:creationId xmlns:a16="http://schemas.microsoft.com/office/drawing/2014/main" id="{9D15B940-00FD-5565-8769-B06B723C9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17" y="4217657"/>
            <a:ext cx="930944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- Extra investigations to </a:t>
            </a:r>
            <a:r>
              <a:rPr lang="fr-FR" altLang="fr-FR" sz="1800" b="1" dirty="0" err="1">
                <a:solidFill>
                  <a:srgbClr val="002060"/>
                </a:solidFill>
              </a:rPr>
              <a:t>identify</a:t>
            </a:r>
            <a:r>
              <a:rPr lang="fr-FR" altLang="fr-FR" sz="1800" b="1" dirty="0">
                <a:solidFill>
                  <a:srgbClr val="002060"/>
                </a:solidFill>
              </a:rPr>
              <a:t> key FP &amp; </a:t>
            </a:r>
            <a:r>
              <a:rPr lang="fr-FR" altLang="fr-FR" sz="1800" b="1" dirty="0" err="1">
                <a:solidFill>
                  <a:srgbClr val="002060"/>
                </a:solidFill>
              </a:rPr>
              <a:t>Pandemonium</a:t>
            </a:r>
            <a:r>
              <a:rPr lang="fr-FR" altLang="fr-FR" sz="1800" b="1" dirty="0">
                <a:solidFill>
                  <a:srgbClr val="002060"/>
                </a:solidFill>
              </a:rPr>
              <a:t> candidates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     -- on pulse </a:t>
            </a:r>
            <a:r>
              <a:rPr lang="fr-FR" altLang="fr-FR" sz="1800" b="1" dirty="0" err="1">
                <a:solidFill>
                  <a:srgbClr val="002060"/>
                </a:solidFill>
              </a:rPr>
              <a:t>calculations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        </a:t>
            </a:r>
            <a:r>
              <a:rPr lang="fr-FR" altLang="fr-FR" sz="1800" b="1" dirty="0" err="1">
                <a:solidFill>
                  <a:srgbClr val="002060"/>
                </a:solidFill>
              </a:rPr>
              <a:t>taking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also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into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account</a:t>
            </a:r>
            <a:r>
              <a:rPr lang="fr-FR" altLang="fr-FR" sz="1800" b="1" dirty="0">
                <a:solidFill>
                  <a:srgbClr val="002060"/>
                </a:solidFill>
              </a:rPr>
              <a:t> </a:t>
            </a:r>
            <a:r>
              <a:rPr lang="fr-FR" altLang="fr-FR" sz="1800" b="1" dirty="0" err="1">
                <a:solidFill>
                  <a:srgbClr val="002060"/>
                </a:solidFill>
              </a:rPr>
              <a:t>uncertainties</a:t>
            </a:r>
            <a:r>
              <a:rPr lang="fr-FR" altLang="fr-FR" sz="1800" b="1" dirty="0">
                <a:solidFill>
                  <a:srgbClr val="002060"/>
                </a:solidFill>
              </a:rPr>
              <a:t> on </a:t>
            </a:r>
            <a:r>
              <a:rPr lang="fr-FR" altLang="fr-FR" sz="1800" b="1" dirty="0" err="1">
                <a:solidFill>
                  <a:srgbClr val="002060"/>
                </a:solidFill>
              </a:rPr>
              <a:t>Decay</a:t>
            </a:r>
            <a:r>
              <a:rPr lang="fr-FR" altLang="fr-FR" sz="1800" b="1" dirty="0">
                <a:solidFill>
                  <a:srgbClr val="002060"/>
                </a:solidFill>
              </a:rPr>
              <a:t> Data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        on-</a:t>
            </a:r>
            <a:r>
              <a:rPr lang="fr-FR" altLang="fr-FR" sz="1800" b="1" dirty="0" err="1">
                <a:solidFill>
                  <a:srgbClr val="002060"/>
                </a:solidFill>
              </a:rPr>
              <a:t>going</a:t>
            </a:r>
            <a:r>
              <a:rPr lang="fr-FR" altLang="fr-FR" sz="1800" b="1" dirty="0">
                <a:solidFill>
                  <a:srgbClr val="002060"/>
                </a:solidFill>
              </a:rPr>
              <a:t> PhD @</a:t>
            </a:r>
            <a:r>
              <a:rPr lang="fr-FR" altLang="fr-FR" sz="1800" b="1" dirty="0" err="1">
                <a:solidFill>
                  <a:srgbClr val="002060"/>
                </a:solidFill>
              </a:rPr>
              <a:t>Subatech</a:t>
            </a:r>
            <a:r>
              <a:rPr lang="fr-FR" altLang="fr-FR" sz="1800" b="1" dirty="0">
                <a:solidFill>
                  <a:srgbClr val="002060"/>
                </a:solidFill>
              </a:rPr>
              <a:t> Y. </a:t>
            </a:r>
            <a:r>
              <a:rPr lang="fr-FR" altLang="fr-FR" sz="1800" b="1" dirty="0" err="1">
                <a:solidFill>
                  <a:srgbClr val="002060"/>
                </a:solidFill>
              </a:rPr>
              <a:t>Molla</a:t>
            </a:r>
            <a:r>
              <a:rPr lang="fr-FR" altLang="fr-FR" sz="1800" b="1" dirty="0">
                <a:solidFill>
                  <a:srgbClr val="002060"/>
                </a:solidFill>
              </a:rPr>
              <a:t>, 2021-2024</a:t>
            </a:r>
          </a:p>
          <a:p>
            <a:pPr eaLnBrk="1" hangingPunct="1">
              <a:spcBef>
                <a:spcPct val="0"/>
              </a:spcBef>
              <a:buNone/>
            </a:pPr>
            <a:endParaRPr lang="fr-FR" altLang="fr-FR" sz="1800" b="1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     -- on new fuels/ </a:t>
            </a:r>
            <a:r>
              <a:rPr lang="fr-FR" altLang="fr-FR" sz="1800" b="1" dirty="0" err="1">
                <a:solidFill>
                  <a:srgbClr val="002060"/>
                </a:solidFill>
              </a:rPr>
              <a:t>reactor</a:t>
            </a:r>
            <a:r>
              <a:rPr lang="fr-FR" altLang="fr-FR" sz="1800" b="1" dirty="0">
                <a:solidFill>
                  <a:srgbClr val="002060"/>
                </a:solidFill>
              </a:rPr>
              <a:t> concepts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        ex: new PhD @</a:t>
            </a:r>
            <a:r>
              <a:rPr lang="fr-FR" altLang="fr-FR" sz="1800" b="1" dirty="0" err="1">
                <a:solidFill>
                  <a:srgbClr val="002060"/>
                </a:solidFill>
              </a:rPr>
              <a:t>Subatech&amp;LPSC</a:t>
            </a:r>
            <a:r>
              <a:rPr lang="fr-FR" altLang="fr-FR" sz="1800" b="1" dirty="0">
                <a:solidFill>
                  <a:srgbClr val="002060"/>
                </a:solidFill>
              </a:rPr>
              <a:t> M. </a:t>
            </a:r>
            <a:r>
              <a:rPr lang="fr-FR" altLang="fr-FR" sz="1800" b="1" dirty="0" err="1">
                <a:solidFill>
                  <a:srgbClr val="002060"/>
                </a:solidFill>
              </a:rPr>
              <a:t>Tazreiter</a:t>
            </a:r>
            <a:r>
              <a:rPr lang="fr-FR" altLang="fr-FR" sz="1800" b="1" dirty="0">
                <a:solidFill>
                  <a:srgbClr val="002060"/>
                </a:solidFill>
              </a:rPr>
              <a:t> 2022-2025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800" b="1" dirty="0">
                <a:solidFill>
                  <a:srgbClr val="002060"/>
                </a:solidFill>
              </a:rPr>
              <a:t>              on </a:t>
            </a:r>
            <a:r>
              <a:rPr lang="fr-FR" altLang="fr-FR" sz="1800" b="1" dirty="0" err="1">
                <a:solidFill>
                  <a:srgbClr val="002060"/>
                </a:solidFill>
              </a:rPr>
              <a:t>Molten</a:t>
            </a:r>
            <a:r>
              <a:rPr lang="fr-FR" altLang="fr-FR" sz="1800" b="1" dirty="0">
                <a:solidFill>
                  <a:srgbClr val="002060"/>
                </a:solidFill>
              </a:rPr>
              <a:t> Salt </a:t>
            </a:r>
            <a:r>
              <a:rPr lang="fr-FR" altLang="fr-FR" sz="1800" b="1" dirty="0" err="1">
                <a:solidFill>
                  <a:srgbClr val="002060"/>
                </a:solidFill>
              </a:rPr>
              <a:t>Reactors</a:t>
            </a:r>
            <a:endParaRPr lang="fr-FR" altLang="fr-FR" sz="1800" b="1" dirty="0">
              <a:solidFill>
                <a:srgbClr val="002060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endParaRPr lang="fr-FR" altLang="fr-FR" sz="1800" b="1" dirty="0">
              <a:solidFill>
                <a:srgbClr val="00206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0FE243-20BE-6825-2A1C-ADFD71F46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492" y="2831519"/>
            <a:ext cx="1967280" cy="11966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1D136C-AC47-7B4B-2346-621AC1118C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966" y="4769708"/>
            <a:ext cx="1963487" cy="152580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559A9B3-32F4-6F5C-6003-7158660B85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8073" y="4987139"/>
            <a:ext cx="368217" cy="22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60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AFC1FA-F764-BE18-FE21-7261D636EEA1}"/>
              </a:ext>
            </a:extLst>
          </p:cNvPr>
          <p:cNvSpPr/>
          <p:nvPr/>
        </p:nvSpPr>
        <p:spPr bwMode="auto">
          <a:xfrm>
            <a:off x="0" y="0"/>
            <a:ext cx="9956800" cy="67056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74976F-6C40-6E2C-2570-A552AC1C7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33" y="3616289"/>
            <a:ext cx="9385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29" tIns="43115" rIns="86229" bIns="43115" anchor="ctr"/>
          <a:lstStyle>
            <a:lvl1pPr defTabSz="857250">
              <a:spcBef>
                <a:spcPct val="20000"/>
              </a:spcBef>
              <a:buBlip>
                <a:blip r:embed="rId2"/>
              </a:buBlip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7250">
              <a:spcBef>
                <a:spcPct val="20000"/>
              </a:spcBef>
              <a:buFont typeface="Wingdings" pitchFamily="2" charset="2"/>
              <a:buChar char="q"/>
              <a:defRPr sz="1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>
              <a:spcBef>
                <a:spcPct val="20000"/>
              </a:spcBef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>
              <a:spcBef>
                <a:spcPct val="20000"/>
              </a:spcBef>
              <a:buChar char="•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>
              <a:spcBef>
                <a:spcPct val="2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 sz="2800" b="1" i="1" dirty="0">
                <a:solidFill>
                  <a:schemeClr val="accent2">
                    <a:lumMod val="75000"/>
                  </a:schemeClr>
                </a:solidFill>
              </a:rPr>
              <a:t>Thank you</a:t>
            </a:r>
            <a:endParaRPr lang="fr-FR" altLang="fr-FR" sz="2800" b="1" i="1" dirty="0">
              <a:solidFill>
                <a:schemeClr val="accent2">
                  <a:lumMod val="75000"/>
                </a:schemeClr>
              </a:solidFill>
              <a:latin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9544039"/>
      </p:ext>
    </p:extLst>
  </p:cSld>
  <p:clrMapOvr>
    <a:masterClrMapping/>
  </p:clrMapOvr>
</p:sld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84903</TotalTime>
  <Words>2231</Words>
  <Application>Microsoft Macintosh PowerPoint</Application>
  <PresentationFormat>Format A4 (210 x 297 mm)</PresentationFormat>
  <Paragraphs>291</Paragraphs>
  <Slides>22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Symbol</vt:lpstr>
      <vt:lpstr>Trebuchet MS</vt:lpstr>
      <vt:lpstr>Wingdings</vt:lpstr>
      <vt:lpstr>1_Modèle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Utilisateur de la version d'évaluation de Office 2004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proliferation scenario studies *</dc:title>
  <dc:creator>Utilisateur de la version d'évaluation de Office 2004</dc:creator>
  <cp:lastModifiedBy>Microsoft Office User</cp:lastModifiedBy>
  <cp:revision>2630</cp:revision>
  <cp:lastPrinted>2022-10-12T08:17:04Z</cp:lastPrinted>
  <dcterms:created xsi:type="dcterms:W3CDTF">2015-04-16T07:41:56Z</dcterms:created>
  <dcterms:modified xsi:type="dcterms:W3CDTF">2022-10-12T08:26:10Z</dcterms:modified>
</cp:coreProperties>
</file>