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2" r:id="rId2"/>
    <p:sldId id="264" r:id="rId3"/>
    <p:sldId id="291" r:id="rId4"/>
    <p:sldId id="285" r:id="rId5"/>
    <p:sldId id="293" r:id="rId6"/>
    <p:sldId id="290" r:id="rId7"/>
    <p:sldId id="262" r:id="rId8"/>
    <p:sldId id="283" r:id="rId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3333FF"/>
    <a:srgbClr val="4A80B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3" autoAdjust="0"/>
    <p:restoredTop sz="96129" autoAdjust="0"/>
  </p:normalViewPr>
  <p:slideViewPr>
    <p:cSldViewPr>
      <p:cViewPr varScale="1">
        <p:scale>
          <a:sx n="111" d="100"/>
          <a:sy n="111" d="100"/>
        </p:scale>
        <p:origin x="145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4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743048897411319E-2"/>
          <c:y val="6.5462753950338598E-2"/>
          <c:w val="0.7698945349952061"/>
          <c:h val="0.665914221218961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38100">
              <a:solidFill>
                <a:srgbClr val="000080"/>
              </a:solidFill>
              <a:prstDash val="solid"/>
            </a:ln>
          </c:spPr>
          <c:invertIfNegative val="0"/>
          <c:cat>
            <c:strRef>
              <c:f>Sheet1!$A$5:$A$249</c:f>
              <c:strCache>
                <c:ptCount val="245"/>
                <c:pt idx="0">
                  <c:v>Apil-02</c:v>
                </c:pt>
                <c:pt idx="1">
                  <c:v>May-02</c:v>
                </c:pt>
                <c:pt idx="2">
                  <c:v>June</c:v>
                </c:pt>
                <c:pt idx="3">
                  <c:v>July</c:v>
                </c:pt>
                <c:pt idx="4">
                  <c:v>Aug</c:v>
                </c:pt>
                <c:pt idx="5">
                  <c:v>Sept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Jan-03</c:v>
                </c:pt>
                <c:pt idx="10">
                  <c:v>Feb</c:v>
                </c:pt>
                <c:pt idx="11">
                  <c:v>Mar</c:v>
                </c:pt>
                <c:pt idx="12">
                  <c:v>Apr-03</c:v>
                </c:pt>
                <c:pt idx="13">
                  <c:v>May-03</c:v>
                </c:pt>
                <c:pt idx="14">
                  <c:v>June</c:v>
                </c:pt>
                <c:pt idx="15">
                  <c:v>July</c:v>
                </c:pt>
                <c:pt idx="16">
                  <c:v>Aug</c:v>
                </c:pt>
                <c:pt idx="17">
                  <c:v>Sept</c:v>
                </c:pt>
                <c:pt idx="18">
                  <c:v>Oct</c:v>
                </c:pt>
                <c:pt idx="19">
                  <c:v>Nov</c:v>
                </c:pt>
                <c:pt idx="20">
                  <c:v>Dec</c:v>
                </c:pt>
                <c:pt idx="21">
                  <c:v>Jan-04</c:v>
                </c:pt>
                <c:pt idx="22">
                  <c:v>Feb</c:v>
                </c:pt>
                <c:pt idx="23">
                  <c:v>Mar</c:v>
                </c:pt>
                <c:pt idx="24">
                  <c:v>Apr-04</c:v>
                </c:pt>
                <c:pt idx="25">
                  <c:v>May-04</c:v>
                </c:pt>
                <c:pt idx="26">
                  <c:v>June</c:v>
                </c:pt>
                <c:pt idx="27">
                  <c:v>July</c:v>
                </c:pt>
                <c:pt idx="28">
                  <c:v>Aug</c:v>
                </c:pt>
                <c:pt idx="29">
                  <c:v>Sept</c:v>
                </c:pt>
                <c:pt idx="30">
                  <c:v>Oct</c:v>
                </c:pt>
                <c:pt idx="31">
                  <c:v>Nov</c:v>
                </c:pt>
                <c:pt idx="32">
                  <c:v>Dec</c:v>
                </c:pt>
                <c:pt idx="33">
                  <c:v>Jan-05</c:v>
                </c:pt>
                <c:pt idx="34">
                  <c:v>Feb</c:v>
                </c:pt>
                <c:pt idx="35">
                  <c:v>Mar</c:v>
                </c:pt>
                <c:pt idx="36">
                  <c:v>Apr-05</c:v>
                </c:pt>
                <c:pt idx="37">
                  <c:v>May-05</c:v>
                </c:pt>
                <c:pt idx="38">
                  <c:v>June</c:v>
                </c:pt>
                <c:pt idx="39">
                  <c:v>July</c:v>
                </c:pt>
                <c:pt idx="40">
                  <c:v>Aug</c:v>
                </c:pt>
                <c:pt idx="41">
                  <c:v>Sept</c:v>
                </c:pt>
                <c:pt idx="42">
                  <c:v>Oct</c:v>
                </c:pt>
                <c:pt idx="43">
                  <c:v>Nov</c:v>
                </c:pt>
                <c:pt idx="44">
                  <c:v>Dec</c:v>
                </c:pt>
                <c:pt idx="45">
                  <c:v>Jan-06</c:v>
                </c:pt>
                <c:pt idx="46">
                  <c:v>Feb</c:v>
                </c:pt>
                <c:pt idx="47">
                  <c:v>Mar</c:v>
                </c:pt>
                <c:pt idx="48">
                  <c:v>Apr-06</c:v>
                </c:pt>
                <c:pt idx="49">
                  <c:v>May-06</c:v>
                </c:pt>
                <c:pt idx="50">
                  <c:v>June</c:v>
                </c:pt>
                <c:pt idx="51">
                  <c:v>July</c:v>
                </c:pt>
                <c:pt idx="52">
                  <c:v>Aug</c:v>
                </c:pt>
                <c:pt idx="53">
                  <c:v>Sept</c:v>
                </c:pt>
                <c:pt idx="54">
                  <c:v>Oct</c:v>
                </c:pt>
                <c:pt idx="55">
                  <c:v>Nov</c:v>
                </c:pt>
                <c:pt idx="56">
                  <c:v>Dec</c:v>
                </c:pt>
                <c:pt idx="57">
                  <c:v>Jan-07</c:v>
                </c:pt>
                <c:pt idx="58">
                  <c:v>Feb</c:v>
                </c:pt>
                <c:pt idx="59">
                  <c:v>Mar</c:v>
                </c:pt>
                <c:pt idx="60">
                  <c:v>Apr-07</c:v>
                </c:pt>
                <c:pt idx="61">
                  <c:v>May-07</c:v>
                </c:pt>
                <c:pt idx="62">
                  <c:v>June</c:v>
                </c:pt>
                <c:pt idx="63">
                  <c:v>July</c:v>
                </c:pt>
                <c:pt idx="64">
                  <c:v>Aug</c:v>
                </c:pt>
                <c:pt idx="65">
                  <c:v>Sept</c:v>
                </c:pt>
                <c:pt idx="66">
                  <c:v>Oct</c:v>
                </c:pt>
                <c:pt idx="67">
                  <c:v>Nov</c:v>
                </c:pt>
                <c:pt idx="68">
                  <c:v>Dec</c:v>
                </c:pt>
                <c:pt idx="69">
                  <c:v>Jan-08</c:v>
                </c:pt>
                <c:pt idx="70">
                  <c:v>Feb</c:v>
                </c:pt>
                <c:pt idx="71">
                  <c:v>Mar</c:v>
                </c:pt>
                <c:pt idx="72">
                  <c:v>Apr-08</c:v>
                </c:pt>
                <c:pt idx="73">
                  <c:v>May-08</c:v>
                </c:pt>
                <c:pt idx="74">
                  <c:v>June</c:v>
                </c:pt>
                <c:pt idx="75">
                  <c:v>July</c:v>
                </c:pt>
                <c:pt idx="76">
                  <c:v>Aug</c:v>
                </c:pt>
                <c:pt idx="77">
                  <c:v>Sept</c:v>
                </c:pt>
                <c:pt idx="78">
                  <c:v>Oct</c:v>
                </c:pt>
                <c:pt idx="79">
                  <c:v>Nov</c:v>
                </c:pt>
                <c:pt idx="80">
                  <c:v>Dec</c:v>
                </c:pt>
                <c:pt idx="81">
                  <c:v>Jan-09</c:v>
                </c:pt>
                <c:pt idx="82">
                  <c:v>Feb</c:v>
                </c:pt>
                <c:pt idx="83">
                  <c:v>Mar</c:v>
                </c:pt>
                <c:pt idx="84">
                  <c:v>Apr-09</c:v>
                </c:pt>
                <c:pt idx="85">
                  <c:v>May-09</c:v>
                </c:pt>
                <c:pt idx="86">
                  <c:v>June</c:v>
                </c:pt>
                <c:pt idx="87">
                  <c:v>July</c:v>
                </c:pt>
                <c:pt idx="88">
                  <c:v>Aug</c:v>
                </c:pt>
                <c:pt idx="89">
                  <c:v>Sept</c:v>
                </c:pt>
                <c:pt idx="90">
                  <c:v>Oct</c:v>
                </c:pt>
                <c:pt idx="91">
                  <c:v>Nov</c:v>
                </c:pt>
                <c:pt idx="92">
                  <c:v>Dec</c:v>
                </c:pt>
                <c:pt idx="93">
                  <c:v>Jan-10</c:v>
                </c:pt>
                <c:pt idx="94">
                  <c:v>Feb</c:v>
                </c:pt>
                <c:pt idx="95">
                  <c:v>Mar</c:v>
                </c:pt>
                <c:pt idx="96">
                  <c:v>Apr-10</c:v>
                </c:pt>
                <c:pt idx="97">
                  <c:v>May-10</c:v>
                </c:pt>
                <c:pt idx="98">
                  <c:v>June</c:v>
                </c:pt>
                <c:pt idx="99">
                  <c:v>July</c:v>
                </c:pt>
                <c:pt idx="100">
                  <c:v>Aug</c:v>
                </c:pt>
                <c:pt idx="101">
                  <c:v>Sept</c:v>
                </c:pt>
                <c:pt idx="102">
                  <c:v>Oct</c:v>
                </c:pt>
                <c:pt idx="103">
                  <c:v>Nov</c:v>
                </c:pt>
                <c:pt idx="104">
                  <c:v>Dec</c:v>
                </c:pt>
                <c:pt idx="105">
                  <c:v>Jan-11</c:v>
                </c:pt>
                <c:pt idx="106">
                  <c:v>Feb</c:v>
                </c:pt>
                <c:pt idx="107">
                  <c:v>Mar</c:v>
                </c:pt>
                <c:pt idx="108">
                  <c:v>Apr-11</c:v>
                </c:pt>
                <c:pt idx="109">
                  <c:v>May-11</c:v>
                </c:pt>
                <c:pt idx="110">
                  <c:v>June</c:v>
                </c:pt>
                <c:pt idx="111">
                  <c:v>July</c:v>
                </c:pt>
                <c:pt idx="112">
                  <c:v>Aug</c:v>
                </c:pt>
                <c:pt idx="113">
                  <c:v>Sept</c:v>
                </c:pt>
                <c:pt idx="114">
                  <c:v>Oct</c:v>
                </c:pt>
                <c:pt idx="115">
                  <c:v>Nov</c:v>
                </c:pt>
                <c:pt idx="116">
                  <c:v>Dec</c:v>
                </c:pt>
                <c:pt idx="117">
                  <c:v>Jan-12</c:v>
                </c:pt>
                <c:pt idx="118">
                  <c:v>Feb</c:v>
                </c:pt>
                <c:pt idx="119">
                  <c:v>Mar</c:v>
                </c:pt>
                <c:pt idx="120">
                  <c:v>Apr-12</c:v>
                </c:pt>
                <c:pt idx="121">
                  <c:v>May-12</c:v>
                </c:pt>
                <c:pt idx="122">
                  <c:v>June</c:v>
                </c:pt>
                <c:pt idx="123">
                  <c:v>July</c:v>
                </c:pt>
                <c:pt idx="124">
                  <c:v>Aug</c:v>
                </c:pt>
                <c:pt idx="125">
                  <c:v>Sept</c:v>
                </c:pt>
                <c:pt idx="126">
                  <c:v>Oct</c:v>
                </c:pt>
                <c:pt idx="127">
                  <c:v>Nov</c:v>
                </c:pt>
                <c:pt idx="128">
                  <c:v>Dec</c:v>
                </c:pt>
                <c:pt idx="129">
                  <c:v>Jan-13</c:v>
                </c:pt>
                <c:pt idx="130">
                  <c:v>Feb</c:v>
                </c:pt>
                <c:pt idx="131">
                  <c:v>Mar</c:v>
                </c:pt>
                <c:pt idx="132">
                  <c:v>Apr-13</c:v>
                </c:pt>
                <c:pt idx="133">
                  <c:v>May-13</c:v>
                </c:pt>
                <c:pt idx="134">
                  <c:v>June</c:v>
                </c:pt>
                <c:pt idx="135">
                  <c:v>July</c:v>
                </c:pt>
                <c:pt idx="136">
                  <c:v>Aug</c:v>
                </c:pt>
                <c:pt idx="137">
                  <c:v>Sept</c:v>
                </c:pt>
                <c:pt idx="138">
                  <c:v>Oct</c:v>
                </c:pt>
                <c:pt idx="139">
                  <c:v>Nov</c:v>
                </c:pt>
                <c:pt idx="140">
                  <c:v>Dec</c:v>
                </c:pt>
                <c:pt idx="141">
                  <c:v>Jan-14</c:v>
                </c:pt>
                <c:pt idx="142">
                  <c:v>Feb</c:v>
                </c:pt>
                <c:pt idx="143">
                  <c:v>Mar</c:v>
                </c:pt>
                <c:pt idx="144">
                  <c:v>Apr-14</c:v>
                </c:pt>
                <c:pt idx="145">
                  <c:v>May-14</c:v>
                </c:pt>
                <c:pt idx="146">
                  <c:v>June</c:v>
                </c:pt>
                <c:pt idx="147">
                  <c:v>July</c:v>
                </c:pt>
                <c:pt idx="148">
                  <c:v>Aug</c:v>
                </c:pt>
                <c:pt idx="149">
                  <c:v>Sept</c:v>
                </c:pt>
                <c:pt idx="150">
                  <c:v>Oct</c:v>
                </c:pt>
                <c:pt idx="151">
                  <c:v>Nov</c:v>
                </c:pt>
                <c:pt idx="152">
                  <c:v>Dec</c:v>
                </c:pt>
                <c:pt idx="153">
                  <c:v>Jan</c:v>
                </c:pt>
                <c:pt idx="154">
                  <c:v>Feb</c:v>
                </c:pt>
                <c:pt idx="155">
                  <c:v>March</c:v>
                </c:pt>
                <c:pt idx="156">
                  <c:v>Apr-15</c:v>
                </c:pt>
                <c:pt idx="157">
                  <c:v>May-15</c:v>
                </c:pt>
                <c:pt idx="158">
                  <c:v>June</c:v>
                </c:pt>
                <c:pt idx="159">
                  <c:v>July</c:v>
                </c:pt>
                <c:pt idx="160">
                  <c:v>Aug</c:v>
                </c:pt>
                <c:pt idx="161">
                  <c:v>Sept</c:v>
                </c:pt>
                <c:pt idx="162">
                  <c:v>Oct</c:v>
                </c:pt>
                <c:pt idx="163">
                  <c:v>Nov</c:v>
                </c:pt>
                <c:pt idx="164">
                  <c:v>Dec</c:v>
                </c:pt>
                <c:pt idx="165">
                  <c:v>Jan</c:v>
                </c:pt>
                <c:pt idx="166">
                  <c:v>Feb</c:v>
                </c:pt>
                <c:pt idx="167">
                  <c:v>March</c:v>
                </c:pt>
                <c:pt idx="168">
                  <c:v>Apr-16</c:v>
                </c:pt>
                <c:pt idx="169">
                  <c:v>May-16</c:v>
                </c:pt>
                <c:pt idx="170">
                  <c:v>June</c:v>
                </c:pt>
                <c:pt idx="171">
                  <c:v>July</c:v>
                </c:pt>
                <c:pt idx="172">
                  <c:v>Aug</c:v>
                </c:pt>
                <c:pt idx="173">
                  <c:v>Sept</c:v>
                </c:pt>
                <c:pt idx="174">
                  <c:v>Oct</c:v>
                </c:pt>
                <c:pt idx="175">
                  <c:v>Nov</c:v>
                </c:pt>
                <c:pt idx="176">
                  <c:v>Dec</c:v>
                </c:pt>
                <c:pt idx="177">
                  <c:v>Jan</c:v>
                </c:pt>
                <c:pt idx="178">
                  <c:v>Feb</c:v>
                </c:pt>
                <c:pt idx="179">
                  <c:v>March</c:v>
                </c:pt>
                <c:pt idx="180">
                  <c:v>Apr-17</c:v>
                </c:pt>
                <c:pt idx="181">
                  <c:v>May</c:v>
                </c:pt>
                <c:pt idx="182">
                  <c:v>June</c:v>
                </c:pt>
                <c:pt idx="183">
                  <c:v>July</c:v>
                </c:pt>
                <c:pt idx="184">
                  <c:v>Aug</c:v>
                </c:pt>
                <c:pt idx="185">
                  <c:v>Sept</c:v>
                </c:pt>
                <c:pt idx="186">
                  <c:v>Oct</c:v>
                </c:pt>
                <c:pt idx="187">
                  <c:v>Nov</c:v>
                </c:pt>
                <c:pt idx="188">
                  <c:v>Dec</c:v>
                </c:pt>
                <c:pt idx="189">
                  <c:v>Jan</c:v>
                </c:pt>
                <c:pt idx="190">
                  <c:v>Feb</c:v>
                </c:pt>
                <c:pt idx="191">
                  <c:v>March</c:v>
                </c:pt>
                <c:pt idx="192">
                  <c:v>Apr-18</c:v>
                </c:pt>
                <c:pt idx="193">
                  <c:v>June</c:v>
                </c:pt>
                <c:pt idx="194">
                  <c:v>July</c:v>
                </c:pt>
                <c:pt idx="195">
                  <c:v>Aug</c:v>
                </c:pt>
                <c:pt idx="196">
                  <c:v>Sept</c:v>
                </c:pt>
                <c:pt idx="197">
                  <c:v>Oct</c:v>
                </c:pt>
                <c:pt idx="198">
                  <c:v>Nov</c:v>
                </c:pt>
                <c:pt idx="199">
                  <c:v>Dec</c:v>
                </c:pt>
                <c:pt idx="200">
                  <c:v>Jan</c:v>
                </c:pt>
                <c:pt idx="201">
                  <c:v>Feb</c:v>
                </c:pt>
                <c:pt idx="202">
                  <c:v>March</c:v>
                </c:pt>
                <c:pt idx="203">
                  <c:v>Apr</c:v>
                </c:pt>
                <c:pt idx="204">
                  <c:v>May-19</c:v>
                </c:pt>
                <c:pt idx="205">
                  <c:v>June</c:v>
                </c:pt>
                <c:pt idx="206">
                  <c:v>July</c:v>
                </c:pt>
                <c:pt idx="207">
                  <c:v>Aug</c:v>
                </c:pt>
                <c:pt idx="208">
                  <c:v>Sept</c:v>
                </c:pt>
                <c:pt idx="209">
                  <c:v>Oct</c:v>
                </c:pt>
                <c:pt idx="210">
                  <c:v>Nov</c:v>
                </c:pt>
                <c:pt idx="211">
                  <c:v>Dec</c:v>
                </c:pt>
                <c:pt idx="212">
                  <c:v>Jan</c:v>
                </c:pt>
                <c:pt idx="213">
                  <c:v>Feb</c:v>
                </c:pt>
                <c:pt idx="214">
                  <c:v>March</c:v>
                </c:pt>
                <c:pt idx="215">
                  <c:v>Apr</c:v>
                </c:pt>
                <c:pt idx="216">
                  <c:v>May-20</c:v>
                </c:pt>
                <c:pt idx="217">
                  <c:v>June</c:v>
                </c:pt>
                <c:pt idx="218">
                  <c:v>July</c:v>
                </c:pt>
                <c:pt idx="219">
                  <c:v>Aug</c:v>
                </c:pt>
                <c:pt idx="220">
                  <c:v>Sept</c:v>
                </c:pt>
                <c:pt idx="221">
                  <c:v>Oct</c:v>
                </c:pt>
                <c:pt idx="222">
                  <c:v>Nov</c:v>
                </c:pt>
                <c:pt idx="223">
                  <c:v>Dec</c:v>
                </c:pt>
                <c:pt idx="224">
                  <c:v>Jan-21</c:v>
                </c:pt>
                <c:pt idx="225">
                  <c:v>Feb</c:v>
                </c:pt>
                <c:pt idx="226">
                  <c:v>March</c:v>
                </c:pt>
                <c:pt idx="227">
                  <c:v>April</c:v>
                </c:pt>
                <c:pt idx="228">
                  <c:v>May-21</c:v>
                </c:pt>
                <c:pt idx="229">
                  <c:v>June</c:v>
                </c:pt>
                <c:pt idx="230">
                  <c:v>July</c:v>
                </c:pt>
                <c:pt idx="231">
                  <c:v>Aug</c:v>
                </c:pt>
                <c:pt idx="232">
                  <c:v>Sept</c:v>
                </c:pt>
                <c:pt idx="233">
                  <c:v>Oct</c:v>
                </c:pt>
                <c:pt idx="234">
                  <c:v>Nov</c:v>
                </c:pt>
                <c:pt idx="235">
                  <c:v>Dec</c:v>
                </c:pt>
                <c:pt idx="236">
                  <c:v>Jan</c:v>
                </c:pt>
                <c:pt idx="237">
                  <c:v>Feb</c:v>
                </c:pt>
                <c:pt idx="238">
                  <c:v>March</c:v>
                </c:pt>
                <c:pt idx="239">
                  <c:v>April</c:v>
                </c:pt>
                <c:pt idx="240">
                  <c:v>22-May</c:v>
                </c:pt>
                <c:pt idx="241">
                  <c:v>June</c:v>
                </c:pt>
                <c:pt idx="242">
                  <c:v>July</c:v>
                </c:pt>
                <c:pt idx="243">
                  <c:v>Aug</c:v>
                </c:pt>
                <c:pt idx="244">
                  <c:v>Sept</c:v>
                </c:pt>
              </c:strCache>
            </c:strRef>
          </c:cat>
          <c:val>
            <c:numRef>
              <c:f>Sheet1!$B$5:$B$249</c:f>
              <c:numCache>
                <c:formatCode>General</c:formatCode>
                <c:ptCount val="245"/>
                <c:pt idx="0">
                  <c:v>2097</c:v>
                </c:pt>
                <c:pt idx="1">
                  <c:v>2371</c:v>
                </c:pt>
                <c:pt idx="2">
                  <c:v>1377</c:v>
                </c:pt>
                <c:pt idx="3">
                  <c:v>1880</c:v>
                </c:pt>
                <c:pt idx="4">
                  <c:v>1681</c:v>
                </c:pt>
                <c:pt idx="5">
                  <c:v>2318</c:v>
                </c:pt>
                <c:pt idx="6">
                  <c:v>3167</c:v>
                </c:pt>
                <c:pt idx="7">
                  <c:v>3973</c:v>
                </c:pt>
                <c:pt idx="8">
                  <c:v>2665</c:v>
                </c:pt>
                <c:pt idx="9">
                  <c:v>2751</c:v>
                </c:pt>
                <c:pt idx="10">
                  <c:v>2925</c:v>
                </c:pt>
                <c:pt idx="11">
                  <c:v>3696</c:v>
                </c:pt>
                <c:pt idx="12">
                  <c:v>4085</c:v>
                </c:pt>
                <c:pt idx="13">
                  <c:v>3589</c:v>
                </c:pt>
                <c:pt idx="14">
                  <c:v>3359</c:v>
                </c:pt>
                <c:pt idx="15">
                  <c:v>3687</c:v>
                </c:pt>
                <c:pt idx="16">
                  <c:v>3368</c:v>
                </c:pt>
                <c:pt idx="17">
                  <c:v>3356</c:v>
                </c:pt>
                <c:pt idx="18">
                  <c:v>4047</c:v>
                </c:pt>
                <c:pt idx="19">
                  <c:v>3499</c:v>
                </c:pt>
                <c:pt idx="20">
                  <c:v>2833</c:v>
                </c:pt>
                <c:pt idx="21">
                  <c:v>2970</c:v>
                </c:pt>
                <c:pt idx="22">
                  <c:v>4457</c:v>
                </c:pt>
                <c:pt idx="23">
                  <c:v>4384</c:v>
                </c:pt>
                <c:pt idx="24">
                  <c:v>3540</c:v>
                </c:pt>
                <c:pt idx="25">
                  <c:v>4626</c:v>
                </c:pt>
                <c:pt idx="26">
                  <c:v>4002</c:v>
                </c:pt>
                <c:pt idx="27">
                  <c:v>3222</c:v>
                </c:pt>
                <c:pt idx="28">
                  <c:v>3146</c:v>
                </c:pt>
                <c:pt idx="29">
                  <c:v>3931</c:v>
                </c:pt>
                <c:pt idx="30">
                  <c:v>5063</c:v>
                </c:pt>
                <c:pt idx="31">
                  <c:v>4693</c:v>
                </c:pt>
                <c:pt idx="32">
                  <c:v>4868</c:v>
                </c:pt>
                <c:pt idx="33">
                  <c:v>5334</c:v>
                </c:pt>
                <c:pt idx="34">
                  <c:v>6219</c:v>
                </c:pt>
                <c:pt idx="35">
                  <c:v>5134</c:v>
                </c:pt>
                <c:pt idx="36">
                  <c:v>1840</c:v>
                </c:pt>
                <c:pt idx="37">
                  <c:v>5139</c:v>
                </c:pt>
                <c:pt idx="38">
                  <c:v>3561</c:v>
                </c:pt>
                <c:pt idx="39">
                  <c:v>3952</c:v>
                </c:pt>
                <c:pt idx="40">
                  <c:v>3623</c:v>
                </c:pt>
                <c:pt idx="41">
                  <c:v>4918</c:v>
                </c:pt>
                <c:pt idx="42">
                  <c:v>4874</c:v>
                </c:pt>
                <c:pt idx="43">
                  <c:v>5080</c:v>
                </c:pt>
                <c:pt idx="44">
                  <c:v>4290</c:v>
                </c:pt>
                <c:pt idx="45">
                  <c:v>4905</c:v>
                </c:pt>
                <c:pt idx="46">
                  <c:v>4065</c:v>
                </c:pt>
                <c:pt idx="47">
                  <c:v>4456</c:v>
                </c:pt>
                <c:pt idx="48">
                  <c:v>3853</c:v>
                </c:pt>
                <c:pt idx="49">
                  <c:v>4523</c:v>
                </c:pt>
                <c:pt idx="50">
                  <c:v>4063</c:v>
                </c:pt>
                <c:pt idx="51">
                  <c:v>3030</c:v>
                </c:pt>
                <c:pt idx="52">
                  <c:v>3447</c:v>
                </c:pt>
                <c:pt idx="53">
                  <c:v>3470</c:v>
                </c:pt>
                <c:pt idx="54">
                  <c:v>4777</c:v>
                </c:pt>
                <c:pt idx="55">
                  <c:v>5190</c:v>
                </c:pt>
                <c:pt idx="56">
                  <c:v>4298</c:v>
                </c:pt>
                <c:pt idx="57">
                  <c:v>5193</c:v>
                </c:pt>
                <c:pt idx="58">
                  <c:v>4819</c:v>
                </c:pt>
                <c:pt idx="59">
                  <c:v>4899</c:v>
                </c:pt>
                <c:pt idx="60">
                  <c:v>4163</c:v>
                </c:pt>
                <c:pt idx="61">
                  <c:v>3852</c:v>
                </c:pt>
                <c:pt idx="62">
                  <c:v>3702</c:v>
                </c:pt>
                <c:pt idx="63">
                  <c:v>2517</c:v>
                </c:pt>
                <c:pt idx="64">
                  <c:v>3763</c:v>
                </c:pt>
                <c:pt idx="65">
                  <c:v>4450</c:v>
                </c:pt>
                <c:pt idx="66">
                  <c:v>5105</c:v>
                </c:pt>
                <c:pt idx="67">
                  <c:v>4400</c:v>
                </c:pt>
                <c:pt idx="68">
                  <c:v>3342</c:v>
                </c:pt>
                <c:pt idx="69">
                  <c:v>5403</c:v>
                </c:pt>
                <c:pt idx="70">
                  <c:v>4349</c:v>
                </c:pt>
                <c:pt idx="71">
                  <c:v>4111</c:v>
                </c:pt>
                <c:pt idx="72">
                  <c:v>3554</c:v>
                </c:pt>
                <c:pt idx="73">
                  <c:v>4481</c:v>
                </c:pt>
                <c:pt idx="74">
                  <c:v>3425</c:v>
                </c:pt>
                <c:pt idx="75">
                  <c:v>2951</c:v>
                </c:pt>
                <c:pt idx="76">
                  <c:v>5035</c:v>
                </c:pt>
                <c:pt idx="77">
                  <c:v>3411</c:v>
                </c:pt>
                <c:pt idx="78">
                  <c:v>4404</c:v>
                </c:pt>
                <c:pt idx="79">
                  <c:v>3721</c:v>
                </c:pt>
                <c:pt idx="80">
                  <c:v>4326</c:v>
                </c:pt>
                <c:pt idx="81">
                  <c:v>5858</c:v>
                </c:pt>
                <c:pt idx="82">
                  <c:v>6670</c:v>
                </c:pt>
                <c:pt idx="83">
                  <c:v>4013</c:v>
                </c:pt>
                <c:pt idx="84">
                  <c:v>5239</c:v>
                </c:pt>
                <c:pt idx="85">
                  <c:v>4430</c:v>
                </c:pt>
                <c:pt idx="86">
                  <c:v>2747</c:v>
                </c:pt>
                <c:pt idx="87">
                  <c:v>2342</c:v>
                </c:pt>
                <c:pt idx="88">
                  <c:v>4786</c:v>
                </c:pt>
                <c:pt idx="89">
                  <c:v>4738</c:v>
                </c:pt>
                <c:pt idx="90">
                  <c:v>5931</c:v>
                </c:pt>
                <c:pt idx="91">
                  <c:v>5556</c:v>
                </c:pt>
                <c:pt idx="92">
                  <c:v>3860</c:v>
                </c:pt>
                <c:pt idx="93">
                  <c:v>4173</c:v>
                </c:pt>
                <c:pt idx="94">
                  <c:v>5733</c:v>
                </c:pt>
                <c:pt idx="95">
                  <c:v>5158</c:v>
                </c:pt>
                <c:pt idx="96">
                  <c:v>3812</c:v>
                </c:pt>
                <c:pt idx="97">
                  <c:v>7097</c:v>
                </c:pt>
                <c:pt idx="98">
                  <c:v>4471</c:v>
                </c:pt>
                <c:pt idx="99">
                  <c:v>4887</c:v>
                </c:pt>
                <c:pt idx="100">
                  <c:v>3513</c:v>
                </c:pt>
                <c:pt idx="101">
                  <c:v>3920</c:v>
                </c:pt>
                <c:pt idx="102">
                  <c:v>3452</c:v>
                </c:pt>
                <c:pt idx="103">
                  <c:v>3964</c:v>
                </c:pt>
                <c:pt idx="104">
                  <c:v>3307</c:v>
                </c:pt>
                <c:pt idx="105">
                  <c:v>6066</c:v>
                </c:pt>
                <c:pt idx="106">
                  <c:v>4018</c:v>
                </c:pt>
                <c:pt idx="107">
                  <c:v>4985</c:v>
                </c:pt>
                <c:pt idx="108">
                  <c:v>3288</c:v>
                </c:pt>
                <c:pt idx="109">
                  <c:v>5038</c:v>
                </c:pt>
                <c:pt idx="110">
                  <c:v>2869</c:v>
                </c:pt>
                <c:pt idx="111">
                  <c:v>2270</c:v>
                </c:pt>
                <c:pt idx="112">
                  <c:v>2713</c:v>
                </c:pt>
                <c:pt idx="113">
                  <c:v>3376</c:v>
                </c:pt>
                <c:pt idx="114">
                  <c:v>3688</c:v>
                </c:pt>
                <c:pt idx="115">
                  <c:v>4343</c:v>
                </c:pt>
                <c:pt idx="116">
                  <c:v>3028</c:v>
                </c:pt>
                <c:pt idx="117">
                  <c:v>3576</c:v>
                </c:pt>
                <c:pt idx="118">
                  <c:v>4194</c:v>
                </c:pt>
                <c:pt idx="119">
                  <c:v>3794</c:v>
                </c:pt>
                <c:pt idx="120">
                  <c:v>3214</c:v>
                </c:pt>
                <c:pt idx="121">
                  <c:v>5193</c:v>
                </c:pt>
                <c:pt idx="122">
                  <c:v>6473</c:v>
                </c:pt>
                <c:pt idx="123">
                  <c:v>3907</c:v>
                </c:pt>
                <c:pt idx="124">
                  <c:v>4997</c:v>
                </c:pt>
                <c:pt idx="125">
                  <c:v>4636</c:v>
                </c:pt>
                <c:pt idx="126">
                  <c:v>5100</c:v>
                </c:pt>
                <c:pt idx="127">
                  <c:v>4867</c:v>
                </c:pt>
                <c:pt idx="128">
                  <c:v>4279</c:v>
                </c:pt>
                <c:pt idx="129">
                  <c:v>4162</c:v>
                </c:pt>
                <c:pt idx="130">
                  <c:v>4365</c:v>
                </c:pt>
                <c:pt idx="131">
                  <c:v>7540</c:v>
                </c:pt>
                <c:pt idx="132">
                  <c:v>5624</c:v>
                </c:pt>
                <c:pt idx="133">
                  <c:v>4904</c:v>
                </c:pt>
                <c:pt idx="134">
                  <c:v>5568</c:v>
                </c:pt>
                <c:pt idx="135">
                  <c:v>5156</c:v>
                </c:pt>
                <c:pt idx="136">
                  <c:v>4691</c:v>
                </c:pt>
                <c:pt idx="137">
                  <c:v>11109</c:v>
                </c:pt>
                <c:pt idx="138">
                  <c:v>8960</c:v>
                </c:pt>
                <c:pt idx="139">
                  <c:v>14177</c:v>
                </c:pt>
                <c:pt idx="140">
                  <c:v>9525</c:v>
                </c:pt>
                <c:pt idx="141">
                  <c:v>10195</c:v>
                </c:pt>
                <c:pt idx="142">
                  <c:v>10165</c:v>
                </c:pt>
                <c:pt idx="143">
                  <c:v>9987</c:v>
                </c:pt>
                <c:pt idx="144">
                  <c:v>7276</c:v>
                </c:pt>
                <c:pt idx="145">
                  <c:v>6408</c:v>
                </c:pt>
                <c:pt idx="146">
                  <c:v>8284</c:v>
                </c:pt>
                <c:pt idx="147">
                  <c:v>7134</c:v>
                </c:pt>
                <c:pt idx="148">
                  <c:v>7118</c:v>
                </c:pt>
                <c:pt idx="149">
                  <c:v>7686</c:v>
                </c:pt>
                <c:pt idx="150">
                  <c:v>9509</c:v>
                </c:pt>
                <c:pt idx="151">
                  <c:v>9617</c:v>
                </c:pt>
                <c:pt idx="152">
                  <c:v>7177</c:v>
                </c:pt>
                <c:pt idx="153">
                  <c:v>7020</c:v>
                </c:pt>
                <c:pt idx="154">
                  <c:v>6114</c:v>
                </c:pt>
                <c:pt idx="155">
                  <c:v>7382</c:v>
                </c:pt>
                <c:pt idx="156">
                  <c:v>9992</c:v>
                </c:pt>
                <c:pt idx="157">
                  <c:v>8261</c:v>
                </c:pt>
                <c:pt idx="158">
                  <c:v>7731</c:v>
                </c:pt>
                <c:pt idx="159">
                  <c:v>6621</c:v>
                </c:pt>
                <c:pt idx="160">
                  <c:v>6778</c:v>
                </c:pt>
                <c:pt idx="161">
                  <c:v>7352</c:v>
                </c:pt>
                <c:pt idx="162">
                  <c:v>8053</c:v>
                </c:pt>
                <c:pt idx="163">
                  <c:v>7830</c:v>
                </c:pt>
                <c:pt idx="164">
                  <c:v>9588</c:v>
                </c:pt>
                <c:pt idx="165">
                  <c:v>7944</c:v>
                </c:pt>
                <c:pt idx="166">
                  <c:v>11442</c:v>
                </c:pt>
                <c:pt idx="167">
                  <c:v>7440</c:v>
                </c:pt>
                <c:pt idx="168">
                  <c:v>10901</c:v>
                </c:pt>
                <c:pt idx="169">
                  <c:v>6317</c:v>
                </c:pt>
                <c:pt idx="170">
                  <c:v>9949</c:v>
                </c:pt>
                <c:pt idx="171">
                  <c:v>5603</c:v>
                </c:pt>
                <c:pt idx="172">
                  <c:v>8068</c:v>
                </c:pt>
                <c:pt idx="173">
                  <c:v>9578</c:v>
                </c:pt>
                <c:pt idx="174">
                  <c:v>8634</c:v>
                </c:pt>
                <c:pt idx="175">
                  <c:v>11811</c:v>
                </c:pt>
                <c:pt idx="176">
                  <c:v>8183</c:v>
                </c:pt>
                <c:pt idx="177">
                  <c:v>5699</c:v>
                </c:pt>
                <c:pt idx="178">
                  <c:v>4371</c:v>
                </c:pt>
                <c:pt idx="179">
                  <c:v>5630</c:v>
                </c:pt>
                <c:pt idx="180">
                  <c:v>8984</c:v>
                </c:pt>
                <c:pt idx="181">
                  <c:v>23497</c:v>
                </c:pt>
                <c:pt idx="182">
                  <c:v>6283</c:v>
                </c:pt>
                <c:pt idx="183">
                  <c:v>14797</c:v>
                </c:pt>
                <c:pt idx="184">
                  <c:v>8956</c:v>
                </c:pt>
                <c:pt idx="185">
                  <c:v>10398</c:v>
                </c:pt>
                <c:pt idx="186">
                  <c:v>8137</c:v>
                </c:pt>
                <c:pt idx="187">
                  <c:v>6095</c:v>
                </c:pt>
                <c:pt idx="188">
                  <c:v>8432</c:v>
                </c:pt>
                <c:pt idx="189">
                  <c:v>8082</c:v>
                </c:pt>
                <c:pt idx="190">
                  <c:v>4924</c:v>
                </c:pt>
                <c:pt idx="191">
                  <c:v>5579</c:v>
                </c:pt>
                <c:pt idx="192">
                  <c:v>5348</c:v>
                </c:pt>
                <c:pt idx="193">
                  <c:v>7445</c:v>
                </c:pt>
                <c:pt idx="194">
                  <c:v>7546</c:v>
                </c:pt>
                <c:pt idx="195">
                  <c:v>5312</c:v>
                </c:pt>
                <c:pt idx="196">
                  <c:v>6394</c:v>
                </c:pt>
                <c:pt idx="197">
                  <c:v>7476</c:v>
                </c:pt>
                <c:pt idx="198">
                  <c:v>8678</c:v>
                </c:pt>
                <c:pt idx="199">
                  <c:v>8380</c:v>
                </c:pt>
                <c:pt idx="200">
                  <c:v>10576</c:v>
                </c:pt>
                <c:pt idx="201">
                  <c:v>6618</c:v>
                </c:pt>
                <c:pt idx="202">
                  <c:v>8292</c:v>
                </c:pt>
                <c:pt idx="203">
                  <c:v>6634</c:v>
                </c:pt>
                <c:pt idx="204">
                  <c:v>8324</c:v>
                </c:pt>
                <c:pt idx="205">
                  <c:v>9860</c:v>
                </c:pt>
                <c:pt idx="206">
                  <c:v>8156</c:v>
                </c:pt>
                <c:pt idx="207">
                  <c:v>7286</c:v>
                </c:pt>
                <c:pt idx="208">
                  <c:v>8468</c:v>
                </c:pt>
                <c:pt idx="209">
                  <c:v>7886</c:v>
                </c:pt>
                <c:pt idx="210">
                  <c:v>5287</c:v>
                </c:pt>
                <c:pt idx="211">
                  <c:v>5205</c:v>
                </c:pt>
                <c:pt idx="212">
                  <c:v>8245</c:v>
                </c:pt>
                <c:pt idx="213">
                  <c:v>5220</c:v>
                </c:pt>
                <c:pt idx="214">
                  <c:v>4970</c:v>
                </c:pt>
                <c:pt idx="215">
                  <c:v>14133</c:v>
                </c:pt>
                <c:pt idx="216">
                  <c:v>7697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2552</c:v>
                </c:pt>
                <c:pt idx="230">
                  <c:v>4132</c:v>
                </c:pt>
                <c:pt idx="231">
                  <c:v>2913</c:v>
                </c:pt>
                <c:pt idx="232">
                  <c:v>3605</c:v>
                </c:pt>
                <c:pt idx="233">
                  <c:v>2939</c:v>
                </c:pt>
                <c:pt idx="234">
                  <c:v>3720</c:v>
                </c:pt>
                <c:pt idx="235">
                  <c:v>3315</c:v>
                </c:pt>
                <c:pt idx="236">
                  <c:v>2270</c:v>
                </c:pt>
                <c:pt idx="237">
                  <c:v>3065</c:v>
                </c:pt>
                <c:pt idx="238">
                  <c:v>4323</c:v>
                </c:pt>
                <c:pt idx="239">
                  <c:v>5460</c:v>
                </c:pt>
                <c:pt idx="240">
                  <c:v>8179</c:v>
                </c:pt>
                <c:pt idx="241">
                  <c:v>7123</c:v>
                </c:pt>
                <c:pt idx="242">
                  <c:v>2216</c:v>
                </c:pt>
                <c:pt idx="243">
                  <c:v>9344</c:v>
                </c:pt>
                <c:pt idx="244">
                  <c:v>4733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E-413A-AB3E-83B2ED0CE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886655"/>
        <c:axId val="1"/>
      </c:barChart>
      <c:catAx>
        <c:axId val="2128866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8100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7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6"/>
        <c:tickMarkSkip val="1"/>
        <c:noMultiLvlLbl val="0"/>
      </c:catAx>
      <c:valAx>
        <c:axId val="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81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7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2886655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725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45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7" tIns="46583" rIns="93167" bIns="46583" numCol="1" anchor="t" anchorCtr="0" compatLnSpc="1">
            <a:prstTxWarp prst="textNoShape">
              <a:avLst/>
            </a:prstTxWarp>
          </a:bodyPr>
          <a:lstStyle>
            <a:lvl1pPr defTabSz="931825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0"/>
            <a:ext cx="3038144" cy="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7" tIns="46583" rIns="93167" bIns="46583" numCol="1" anchor="t" anchorCtr="0" compatLnSpc="1">
            <a:prstTxWarp prst="textNoShape">
              <a:avLst/>
            </a:prstTxWarp>
          </a:bodyPr>
          <a:lstStyle>
            <a:lvl1pPr algn="r" defTabSz="931825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58"/>
            <a:ext cx="3038145" cy="465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7" tIns="46583" rIns="93167" bIns="46583" numCol="1" anchor="b" anchorCtr="0" compatLnSpc="1">
            <a:prstTxWarp prst="textNoShape">
              <a:avLst/>
            </a:prstTxWarp>
          </a:bodyPr>
          <a:lstStyle>
            <a:lvl1pPr defTabSz="931825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0658"/>
            <a:ext cx="3038144" cy="465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67" tIns="46583" rIns="93167" bIns="46583" numCol="1" anchor="b" anchorCtr="0" compatLnSpc="1">
            <a:prstTxWarp prst="textNoShape">
              <a:avLst/>
            </a:prstTxWarp>
          </a:bodyPr>
          <a:lstStyle>
            <a:lvl1pPr algn="r" defTabSz="931825">
              <a:defRPr sz="1300"/>
            </a:lvl1pPr>
          </a:lstStyle>
          <a:p>
            <a:pPr>
              <a:defRPr/>
            </a:pPr>
            <a:fld id="{8E8BD800-43F5-4D15-979E-81BB69B18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425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D59AEACF-9091-47EC-86EC-E3BAE22FA60D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9F8A2DF1-1E29-47BC-89DA-A6B0F9E2B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27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F5F47-A126-4677-ADE0-2DC1A943AE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2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F0C18-6E35-4989-8F2B-38C508F5C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46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5BD7F-C159-40DB-8528-DD088BBEE4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43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0DD62-4CA2-4907-B782-838491677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7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86F55-97CE-40D1-8E4E-FDD0548CF0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1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E1BD0-A112-4F9F-9F47-FA5A03353C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9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B5299-A964-4AC6-BC9C-2E42CC4D53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1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EFE58-F94F-40C5-AE76-BB8540D79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893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43DDD-ECC4-4085-BBE2-F653D748F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70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3D8DE-E9D1-49BC-A3AC-3FBF1EEFD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62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E6071-DE36-4D41-AF63-2CB347384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59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74499-96E6-4E4C-B959-7E26501E1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3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32F2B62-4A82-491F-8D94-892EC85B6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tunl.duke.edu/NuclData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nl.duke.edu/NuclDat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nl.duke.edu/NuclData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tunl.duke.edu/NuclData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tunl.duke.edu/NuclData/" TargetMode="Externa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tunl.duke.edu/NuclDat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0510"/>
            <a:ext cx="7848600" cy="2133600"/>
          </a:xfrm>
        </p:spPr>
        <p:txBody>
          <a:bodyPr/>
          <a:lstStyle/>
          <a:p>
            <a:pPr eaLnBrk="1" hangingPunct="1"/>
            <a:r>
              <a:rPr lang="en-US" sz="4800" dirty="0" smtClean="0">
                <a:solidFill>
                  <a:schemeClr val="accent2"/>
                </a:solidFill>
              </a:rPr>
              <a:t>TUNL Contributions in the Nuclear Structure and Decay Data network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095500"/>
            <a:ext cx="8763000" cy="2514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4A80B6"/>
                </a:solidFill>
                <a:cs typeface="Times New Roman" pitchFamily="18" charset="0"/>
              </a:rPr>
              <a:t>Nuclear Structure Data Evaluation Program</a:t>
            </a:r>
            <a:r>
              <a:rPr lang="en-US" dirty="0" smtClean="0">
                <a:cs typeface="Times New Roman" pitchFamily="18" charset="0"/>
              </a:rPr>
              <a:t> </a:t>
            </a:r>
          </a:p>
          <a:p>
            <a:pPr eaLnBrk="1" hangingPunct="1"/>
            <a:r>
              <a:rPr lang="en-US" sz="2400" dirty="0" smtClean="0">
                <a:cs typeface="Times New Roman" pitchFamily="18" charset="0"/>
              </a:rPr>
              <a:t>J.H. Kelley - USNDP Structure Group Leader: (9 months FTE), </a:t>
            </a:r>
          </a:p>
          <a:p>
            <a:pPr eaLnBrk="1" hangingPunct="1"/>
            <a:r>
              <a:rPr lang="en-US" sz="2400" dirty="0" smtClean="0">
                <a:cs typeface="Times New Roman" pitchFamily="18" charset="0"/>
              </a:rPr>
              <a:t>J. Purcell (emeritus 0.1 FTE), and open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" y="3810000"/>
            <a:ext cx="8153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 eaLnBrk="1" hangingPunct="1"/>
            <a:r>
              <a:rPr lang="en-US" sz="2000" kern="0" dirty="0" smtClean="0"/>
              <a:t>We are responsible for nuclear structure evaluation in the A=2-20 mass region</a:t>
            </a:r>
          </a:p>
          <a:p>
            <a:pPr marL="742950" lvl="1" indent="-285750" algn="l" eaLnBrk="1" hangingPunct="1">
              <a:buFont typeface="Arial" panose="020B0604020202020204" pitchFamily="34" charset="0"/>
              <a:buChar char="•"/>
            </a:pPr>
            <a:r>
              <a:rPr lang="en-US" sz="2000" kern="0" dirty="0" smtClean="0"/>
              <a:t>Energy Levels of Light Nuclei reviews published in Nuclear Physics A</a:t>
            </a:r>
          </a:p>
          <a:p>
            <a:pPr marL="742950" lvl="1" indent="-285750" algn="l" eaLnBrk="1" hangingPunct="1">
              <a:buFont typeface="Arial" panose="020B0604020202020204" pitchFamily="34" charset="0"/>
              <a:buChar char="•"/>
            </a:pPr>
            <a:r>
              <a:rPr lang="en-US" sz="2000" kern="0" dirty="0" smtClean="0"/>
              <a:t>ENSDF files for A=2-20</a:t>
            </a:r>
          </a:p>
          <a:p>
            <a:pPr marL="742950" lvl="1" indent="-285750" algn="l" eaLnBrk="1" hangingPunct="1">
              <a:buFont typeface="Arial" panose="020B0604020202020204" pitchFamily="34" charset="0"/>
              <a:buChar char="•"/>
            </a:pPr>
            <a:r>
              <a:rPr lang="en-US" sz="2000" kern="0" dirty="0" smtClean="0"/>
              <a:t>XUNDL from A=2-20</a:t>
            </a:r>
          </a:p>
          <a:p>
            <a:pPr algn="l" eaLnBrk="1" hangingPunct="1"/>
            <a:r>
              <a:rPr lang="en-US" sz="2000" kern="0" dirty="0" smtClean="0"/>
              <a:t>Web interface for A=3-20 Information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6324600"/>
            <a:ext cx="7239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This material is based upon work supported by the U.S. Department of Energy, Office of Science, Office of Nuclear Physics.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419" y="5334000"/>
            <a:ext cx="1660381" cy="143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0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181876"/>
              </a:gs>
              <a:gs pos="50000">
                <a:srgbClr val="3333FF"/>
              </a:gs>
              <a:gs pos="100000">
                <a:srgbClr val="18187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895600" y="-1295400"/>
            <a:ext cx="21336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9" y="12510"/>
            <a:ext cx="8005613" cy="6845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993300"/>
                </a:solidFill>
              </a:rPr>
              <a:t>Evaluation Activities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" y="1524000"/>
            <a:ext cx="90678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A-Chains: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Submitted </a:t>
            </a:r>
            <a:r>
              <a:rPr lang="en-US" i="1" dirty="0" smtClean="0"/>
              <a:t>A</a:t>
            </a:r>
            <a:r>
              <a:rPr lang="en-US" dirty="0" smtClean="0"/>
              <a:t>=13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Preparing NDS articles </a:t>
            </a:r>
            <a:r>
              <a:rPr lang="en-US" i="1" dirty="0" smtClean="0"/>
              <a:t>A</a:t>
            </a:r>
            <a:r>
              <a:rPr lang="en-US" dirty="0" smtClean="0"/>
              <a:t>=14(Kelley), </a:t>
            </a:r>
            <a:r>
              <a:rPr lang="en-US" i="1" dirty="0" smtClean="0"/>
              <a:t>A</a:t>
            </a:r>
            <a:r>
              <a:rPr lang="en-US" dirty="0" smtClean="0"/>
              <a:t>=5(Purcell)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ENSDF datasets for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Submitted </a:t>
            </a:r>
            <a:r>
              <a:rPr lang="en-US" baseline="30000" dirty="0" smtClean="0"/>
              <a:t>17</a:t>
            </a:r>
            <a:r>
              <a:rPr lang="en-US" dirty="0" smtClean="0"/>
              <a:t>O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Preparing update on </a:t>
            </a:r>
            <a:r>
              <a:rPr lang="en-US" baseline="30000" dirty="0" smtClean="0">
                <a:latin typeface="+mj-lt"/>
              </a:rPr>
              <a:t>4</a:t>
            </a:r>
            <a:r>
              <a:rPr lang="en-US" dirty="0" smtClean="0">
                <a:latin typeface="+mj-lt"/>
              </a:rPr>
              <a:t>n, some work on </a:t>
            </a:r>
            <a:r>
              <a:rPr lang="en-US" baseline="30000" dirty="0" smtClean="0">
                <a:latin typeface="+mj-lt"/>
              </a:rPr>
              <a:t>18,19</a:t>
            </a:r>
            <a:r>
              <a:rPr lang="en-US" dirty="0" smtClean="0">
                <a:latin typeface="+mj-lt"/>
              </a:rPr>
              <a:t>Ne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+mj-lt"/>
              </a:rPr>
              <a:t> </a:t>
            </a:r>
            <a:r>
              <a:rPr lang="en-US" dirty="0" smtClean="0">
                <a:latin typeface="Symbol" panose="05050102010706020507" pitchFamily="18" charset="2"/>
              </a:rPr>
              <a:t>b</a:t>
            </a:r>
            <a:r>
              <a:rPr lang="en-US" dirty="0" smtClean="0"/>
              <a:t>-decay lifetimes </a:t>
            </a:r>
            <a:r>
              <a:rPr lang="en-US" i="1" dirty="0" smtClean="0"/>
              <a:t>A</a:t>
            </a:r>
            <a:r>
              <a:rPr lang="en-US" dirty="0" smtClean="0"/>
              <a:t>=3-20 (up-to-date)</a:t>
            </a:r>
            <a:endParaRPr lang="en-US" dirty="0"/>
          </a:p>
        </p:txBody>
      </p:sp>
      <p:pic>
        <p:nvPicPr>
          <p:cNvPr id="7172" name="Picture 1028" descr="To Nuclear Data Evaluation Projec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969000"/>
            <a:ext cx="22098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38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565" y="2438400"/>
            <a:ext cx="2330435" cy="3580089"/>
          </a:xfrm>
          <a:prstGeom prst="rect">
            <a:avLst/>
          </a:prstGeom>
        </p:spPr>
      </p:pic>
      <p:sp>
        <p:nvSpPr>
          <p:cNvPr id="8" name="Rectangle 1027"/>
          <p:cNvSpPr txBox="1">
            <a:spLocks noChangeArrowheads="1"/>
          </p:cNvSpPr>
          <p:nvPr/>
        </p:nvSpPr>
        <p:spPr bwMode="auto">
          <a:xfrm>
            <a:off x="25502" y="1752600"/>
            <a:ext cx="482800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defTabSz="914400" eaLnBrk="1" hangingPunct="1">
              <a:lnSpc>
                <a:spcPct val="90000"/>
              </a:lnSpc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Research Experience for Undergraduate Project (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Susan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Olmstead</a:t>
            </a:r>
            <a:r>
              <a:rPr lang="en-US" sz="2000" dirty="0" smtClean="0"/>
              <a:t>)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in 2015: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Compiled relevant articles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Use McMaster data group’s Java averaging program 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/>
              </a:rPr>
              <a:t>Evaluated lifetimes using a variety of averaging methods</a:t>
            </a:r>
          </a:p>
          <a:p>
            <a:pPr defTabSz="914400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Produced a table of recommended values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35467" y="-8837"/>
            <a:ext cx="10464800" cy="597415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entury Gothic"/>
              </a:defRPr>
            </a:lvl1pPr>
            <a:lvl2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 charset="0"/>
                <a:cs typeface="Arial" charset="0"/>
                <a:sym typeface="Century Gothic"/>
              </a:rPr>
              <a:t>Comments on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Symbol" panose="05050102010706020507" pitchFamily="18" charset="2"/>
                <a:cs typeface="Arial" charset="0"/>
                <a:sym typeface="Century Gothic"/>
              </a:rPr>
              <a:t>b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 charset="0"/>
                <a:cs typeface="Arial" charset="0"/>
                <a:sym typeface="Century Gothic"/>
              </a:rPr>
              <a:t>-decay lifetimes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>
                <a:solidFill>
                  <a:srgbClr val="FFFFFF"/>
                </a:solidFill>
              </a:uFill>
              <a:latin typeface="Arial" charset="0"/>
              <a:cs typeface="Arial" charset="0"/>
              <a:sym typeface="Century Gothic"/>
            </a:endParaRPr>
          </a:p>
        </p:txBody>
      </p:sp>
      <p:pic>
        <p:nvPicPr>
          <p:cNvPr id="10" name="Picture 1028" descr="To Nuclear Data Evaluation Projec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969000"/>
            <a:ext cx="22098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063" y="-30480"/>
            <a:ext cx="4608937" cy="4591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962" y="4537426"/>
            <a:ext cx="2327155" cy="35750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839531" y="4560570"/>
            <a:ext cx="2304469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2286000"/>
            <a:ext cx="22098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2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67" y="2920835"/>
            <a:ext cx="4705008" cy="370856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35467" y="-8837"/>
            <a:ext cx="10464800" cy="597415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entury Gothic"/>
              </a:defRPr>
            </a:lvl1pPr>
            <a:lvl2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Symbol" panose="05050102010706020507" pitchFamily="18" charset="2"/>
                <a:cs typeface="Arial" charset="0"/>
                <a:sym typeface="Century Gothic"/>
              </a:rPr>
              <a:t>b</a:t>
            </a: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 charset="0"/>
                <a:cs typeface="Arial" charset="0"/>
                <a:sym typeface="Century Gothic"/>
              </a:rPr>
              <a:t>-decay lifetimes -continued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  <a:latin typeface="Arial" charset="0"/>
              <a:cs typeface="Arial" charset="0"/>
              <a:sym typeface="Century Gothic"/>
            </a:endParaRPr>
          </a:p>
        </p:txBody>
      </p:sp>
      <p:sp>
        <p:nvSpPr>
          <p:cNvPr id="8" name="Down Arrow 7"/>
          <p:cNvSpPr/>
          <p:nvPr/>
        </p:nvSpPr>
        <p:spPr>
          <a:xfrm rot="16200000">
            <a:off x="4224761" y="4322669"/>
            <a:ext cx="389680" cy="609599"/>
          </a:xfrm>
          <a:prstGeom prst="downArrow">
            <a:avLst/>
          </a:prstGeom>
          <a:solidFill>
            <a:srgbClr val="00CC99"/>
          </a:solidFill>
          <a:ln w="25400" cap="flat" cmpd="sng" algn="ctr">
            <a:solidFill>
              <a:srgbClr val="00CC9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mtClean="0">
              <a:solidFill>
                <a:srgbClr val="FFFFFF"/>
              </a:solidFill>
              <a:latin typeface="Times New Roman"/>
              <a:cs typeface="Helvetica"/>
              <a:sym typeface="Helvetica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7867" y="143563"/>
            <a:ext cx="10464800" cy="597415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entury Gothic"/>
              </a:defRPr>
            </a:lvl1pPr>
            <a:lvl2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 charset="0"/>
                <a:cs typeface="Arial" charset="0"/>
                <a:sym typeface="Century Gothic"/>
              </a:rPr>
              <a:t>Comments on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Symbol" panose="05050102010706020507" pitchFamily="18" charset="2"/>
                <a:cs typeface="Arial" charset="0"/>
                <a:sym typeface="Century Gothic"/>
              </a:rPr>
              <a:t>b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 charset="0"/>
                <a:cs typeface="Arial" charset="0"/>
                <a:sym typeface="Century Gothic"/>
              </a:rPr>
              <a:t>-decay lifetimes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>
                <a:solidFill>
                  <a:srgbClr val="FFFFFF"/>
                </a:solidFill>
              </a:uFill>
              <a:latin typeface="Arial" charset="0"/>
              <a:cs typeface="Arial" charset="0"/>
              <a:sym typeface="Century Gothic"/>
            </a:endParaRPr>
          </a:p>
        </p:txBody>
      </p:sp>
      <p:pic>
        <p:nvPicPr>
          <p:cNvPr id="11" name="Picture 1028" descr="To Nuclear Data Evaluation Projec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969000"/>
            <a:ext cx="22098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Up Arrow 8"/>
          <p:cNvSpPr/>
          <p:nvPr/>
        </p:nvSpPr>
        <p:spPr>
          <a:xfrm>
            <a:off x="3352800" y="2375597"/>
            <a:ext cx="516262" cy="906256"/>
          </a:xfrm>
          <a:prstGeom prst="upArrow">
            <a:avLst/>
          </a:prstGeom>
          <a:solidFill>
            <a:srgbClr val="00CC99"/>
          </a:solidFill>
          <a:ln w="25400" cap="flat" cmpd="sng" algn="ctr">
            <a:solidFill>
              <a:srgbClr val="00CC9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mtClean="0">
              <a:solidFill>
                <a:srgbClr val="FFFFFF"/>
              </a:solidFill>
              <a:latin typeface="Times New Roman"/>
              <a:cs typeface="Helvetica"/>
              <a:sym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409" y="2920835"/>
            <a:ext cx="4284816" cy="29278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691391"/>
            <a:ext cx="7682570" cy="168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2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993300"/>
                </a:solidFill>
              </a:rPr>
              <a:t>Compilation Activities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686800" cy="5181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Committed to XUNDL (A=2-20)</a:t>
            </a:r>
          </a:p>
          <a:p>
            <a:pPr lvl="1" eaLnBrk="1" hangingPunct="1"/>
            <a:r>
              <a:rPr lang="en-US" dirty="0"/>
              <a:t>FY22 </a:t>
            </a:r>
            <a:r>
              <a:rPr lang="en-US" dirty="0" smtClean="0"/>
              <a:t>40 articles/49 </a:t>
            </a:r>
            <a:r>
              <a:rPr lang="en-US" dirty="0"/>
              <a:t>datasets</a:t>
            </a:r>
            <a:endParaRPr lang="en-US" dirty="0" smtClean="0"/>
          </a:p>
          <a:p>
            <a:pPr lvl="1" eaLnBrk="1" hangingPunct="1"/>
            <a:r>
              <a:rPr lang="en-US" smtClean="0"/>
              <a:t>FY21 </a:t>
            </a:r>
            <a:r>
              <a:rPr lang="en-US" smtClean="0"/>
              <a:t>41 articles/36 </a:t>
            </a:r>
            <a:r>
              <a:rPr lang="en-US" dirty="0" smtClean="0"/>
              <a:t>datasets</a:t>
            </a:r>
          </a:p>
          <a:p>
            <a:pPr lvl="1" eaLnBrk="1" hangingPunct="1"/>
            <a:r>
              <a:rPr lang="en-US" dirty="0" smtClean="0"/>
              <a:t>FY20 47 articles/52 datasets</a:t>
            </a:r>
          </a:p>
          <a:p>
            <a:pPr eaLnBrk="1" hangingPunct="1"/>
            <a:r>
              <a:rPr lang="en-US" sz="2800" dirty="0" smtClean="0"/>
              <a:t>Compilation </a:t>
            </a:r>
            <a:r>
              <a:rPr lang="en-US" sz="2800" dirty="0"/>
              <a:t>of ground state decay &amp; </a:t>
            </a:r>
            <a:r>
              <a:rPr lang="en-US" sz="2800" dirty="0">
                <a:latin typeface="Symbol" pitchFamily="18" charset="2"/>
              </a:rPr>
              <a:t>b</a:t>
            </a:r>
            <a:r>
              <a:rPr lang="en-US" sz="2800" dirty="0"/>
              <a:t>-decay references and data</a:t>
            </a:r>
          </a:p>
          <a:p>
            <a:pPr eaLnBrk="1" hangingPunct="1"/>
            <a:r>
              <a:rPr lang="en-US" sz="2800" dirty="0"/>
              <a:t>Compilation of (</a:t>
            </a:r>
            <a:r>
              <a:rPr lang="en-US" sz="2800" dirty="0" err="1"/>
              <a:t>p,X</a:t>
            </a:r>
            <a:r>
              <a:rPr lang="en-US" sz="2800" dirty="0"/>
              <a:t>) and (</a:t>
            </a:r>
            <a:r>
              <a:rPr lang="en-US" sz="2800" dirty="0" err="1">
                <a:latin typeface="Symbol" pitchFamily="18" charset="2"/>
              </a:rPr>
              <a:t>a</a:t>
            </a:r>
            <a:r>
              <a:rPr lang="en-US" sz="2800" dirty="0" err="1"/>
              <a:t>,X</a:t>
            </a:r>
            <a:r>
              <a:rPr lang="en-US" sz="2800" dirty="0"/>
              <a:t>) excitation functions</a:t>
            </a:r>
          </a:p>
          <a:p>
            <a:pPr eaLnBrk="1" hangingPunct="1"/>
            <a:r>
              <a:rPr lang="en-US" sz="2800" dirty="0"/>
              <a:t>Compilation of thermal neutron capture references and data</a:t>
            </a:r>
          </a:p>
          <a:p>
            <a:pPr eaLnBrk="1" hangingPunct="1"/>
            <a:r>
              <a:rPr lang="en-US" sz="2800" dirty="0"/>
              <a:t>TUNL </a:t>
            </a:r>
            <a:r>
              <a:rPr lang="en-US" sz="2800" dirty="0" smtClean="0"/>
              <a:t>Dissertations-</a:t>
            </a:r>
            <a:endParaRPr lang="en-US" sz="2800" dirty="0"/>
          </a:p>
        </p:txBody>
      </p:sp>
      <p:pic>
        <p:nvPicPr>
          <p:cNvPr id="8196" name="Picture 4" descr="To Nuclear Data Evaluation Projec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969000"/>
            <a:ext cx="22098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6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5715000"/>
            <a:ext cx="7772400" cy="3810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200" dirty="0" smtClean="0"/>
              <a:t>Using </a:t>
            </a:r>
            <a:r>
              <a:rPr lang="en-US" sz="1200" dirty="0" err="1" smtClean="0"/>
              <a:t>Awstats</a:t>
            </a:r>
            <a:endParaRPr lang="en-US" sz="1200" dirty="0" smtClean="0"/>
          </a:p>
        </p:txBody>
      </p:sp>
      <p:pic>
        <p:nvPicPr>
          <p:cNvPr id="9220" name="Picture 5" descr="To Nuclear Data Evaluation Projec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245225"/>
            <a:ext cx="15240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838200" y="762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FY 2022: 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j-ea"/>
                <a:cs typeface="+mj-cs"/>
              </a:rPr>
              <a:t>S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=57</a:t>
            </a:r>
            <a:r>
              <a:rPr kumimoji="0" lang="en-US" sz="4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k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941951"/>
              </p:ext>
            </p:extLst>
          </p:nvPr>
        </p:nvGraphicFramePr>
        <p:xfrm>
          <a:off x="-20053" y="1905000"/>
          <a:ext cx="10383253" cy="3735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162800" y="22860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Transition to Duke managed server &amp; name change</a:t>
            </a:r>
            <a:endParaRPr lang="en-US" sz="1800" dirty="0"/>
          </a:p>
        </p:txBody>
      </p:sp>
      <p:sp>
        <p:nvSpPr>
          <p:cNvPr id="3" name="Down Arrow 2"/>
          <p:cNvSpPr/>
          <p:nvPr/>
        </p:nvSpPr>
        <p:spPr>
          <a:xfrm>
            <a:off x="8001000" y="3429000"/>
            <a:ext cx="457200" cy="609600"/>
          </a:xfrm>
          <a:prstGeom prst="downArrow">
            <a:avLst/>
          </a:prstGeom>
          <a:solidFill>
            <a:srgbClr val="99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993300"/>
                </a:solidFill>
              </a:rPr>
              <a:t>TUNL’s most important member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5943600"/>
            <a:ext cx="3657600" cy="7112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dirty="0" smtClean="0"/>
              <a:t>Grace </a:t>
            </a:r>
            <a:r>
              <a:rPr lang="en-US" dirty="0" err="1" smtClean="0"/>
              <a:t>Sheu</a:t>
            </a:r>
            <a:endParaRPr lang="en-US" sz="2400" dirty="0" smtClean="0"/>
          </a:p>
        </p:txBody>
      </p:sp>
      <p:pic>
        <p:nvPicPr>
          <p:cNvPr id="8196" name="Picture 4" descr="To Nuclear Data Evaluation Projec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969000"/>
            <a:ext cx="22098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Ned\Desktop\NSDD_2015_Wein\IMG_08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2999"/>
            <a:ext cx="6327058" cy="484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1999"/>
            <a:ext cx="7010401" cy="701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2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</TotalTime>
  <Words>252</Words>
  <Application>Microsoft Office PowerPoint</Application>
  <PresentationFormat>On-screen Show (4:3)</PresentationFormat>
  <Paragraphs>40</Paragraphs>
  <Slides>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Helvetica</vt:lpstr>
      <vt:lpstr>Symbol</vt:lpstr>
      <vt:lpstr>Times New Roman</vt:lpstr>
      <vt:lpstr>Default Design</vt:lpstr>
      <vt:lpstr>TUNL Contributions in the Nuclear Structure and Decay Data network</vt:lpstr>
      <vt:lpstr>PowerPoint Presentation</vt:lpstr>
      <vt:lpstr>Evaluation Activities</vt:lpstr>
      <vt:lpstr>PowerPoint Presentation</vt:lpstr>
      <vt:lpstr>PowerPoint Presentation</vt:lpstr>
      <vt:lpstr>Compilation Activities</vt:lpstr>
      <vt:lpstr>PowerPoint Presentation</vt:lpstr>
      <vt:lpstr>TUNL’s most important 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Ned</dc:creator>
  <cp:lastModifiedBy>Ned Kelley</cp:lastModifiedBy>
  <cp:revision>94</cp:revision>
  <cp:lastPrinted>2015-04-14T15:28:04Z</cp:lastPrinted>
  <dcterms:created xsi:type="dcterms:W3CDTF">1601-01-01T00:00:00Z</dcterms:created>
  <dcterms:modified xsi:type="dcterms:W3CDTF">2022-11-28T15:15:38Z</dcterms:modified>
</cp:coreProperties>
</file>