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kv" ContentType="video/unknown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24.jpg" ContentType="image/jpg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4" r:id="rId2"/>
    <p:sldId id="257" r:id="rId3"/>
    <p:sldId id="263" r:id="rId4"/>
    <p:sldId id="277" r:id="rId5"/>
    <p:sldId id="273" r:id="rId6"/>
    <p:sldId id="266" r:id="rId7"/>
    <p:sldId id="279" r:id="rId8"/>
    <p:sldId id="280" r:id="rId9"/>
    <p:sldId id="267" r:id="rId10"/>
    <p:sldId id="284" r:id="rId11"/>
    <p:sldId id="281" r:id="rId12"/>
    <p:sldId id="287" r:id="rId13"/>
    <p:sldId id="299" r:id="rId14"/>
    <p:sldId id="295" r:id="rId15"/>
    <p:sldId id="282" r:id="rId16"/>
    <p:sldId id="292" r:id="rId17"/>
    <p:sldId id="268" r:id="rId18"/>
    <p:sldId id="269" r:id="rId19"/>
    <p:sldId id="288" r:id="rId20"/>
    <p:sldId id="298" r:id="rId21"/>
    <p:sldId id="276" r:id="rId22"/>
    <p:sldId id="300" r:id="rId23"/>
    <p:sldId id="275" r:id="rId24"/>
    <p:sldId id="271" r:id="rId25"/>
    <p:sldId id="286" r:id="rId26"/>
    <p:sldId id="285" r:id="rId27"/>
    <p:sldId id="261" r:id="rId28"/>
    <p:sldId id="262" r:id="rId29"/>
    <p:sldId id="301" r:id="rId30"/>
    <p:sldId id="302" r:id="rId31"/>
    <p:sldId id="303" r:id="rId32"/>
    <p:sldId id="304" r:id="rId33"/>
    <p:sldId id="305" r:id="rId34"/>
    <p:sldId id="296" r:id="rId35"/>
    <p:sldId id="30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A60A00-1071-F47B-0AAD-3CCB98F30185}" name="Davide Laghi" initials="DL" userId="S::d.laghi@nier.it::aaea475c-cccb-4662-9b9f-ea96ed81230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9239"/>
    <a:srgbClr val="009300"/>
    <a:srgbClr val="004A00"/>
    <a:srgbClr val="72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9" autoAdjust="0"/>
    <p:restoredTop sz="95226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-1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5410D8-4580-4490-9700-F0E01FB8CA44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96C75-4286-4D2B-A77D-7268008C6A6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57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096C75-4286-4D2B-A77D-7268008C6A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01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F7D9901B-4C78-4A11-A7E8-6E065F4079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67" y="106673"/>
            <a:ext cx="5486411" cy="664465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09E5BCA-E397-419D-A536-0C7CE1CE85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653" y="3162124"/>
            <a:ext cx="3761180" cy="138273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530267C-27A8-4D03-9FF2-73512711E0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5725" t="16676" r="15084" b="17783"/>
          <a:stretch/>
        </p:blipFill>
        <p:spPr>
          <a:xfrm>
            <a:off x="7572653" y="1111744"/>
            <a:ext cx="3761179" cy="200406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E299D67-08DF-4F86-8BCD-33C794B755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952699" y="5102193"/>
            <a:ext cx="3001085" cy="128812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3067189-ED70-4869-A3E7-50D3F6823BA5}"/>
              </a:ext>
            </a:extLst>
          </p:cNvPr>
          <p:cNvSpPr txBox="1"/>
          <p:nvPr userDrawn="1"/>
        </p:nvSpPr>
        <p:spPr>
          <a:xfrm>
            <a:off x="7516761" y="259193"/>
            <a:ext cx="38170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Powered By: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4FDF205-3EC7-4285-B715-5995D309F1BB}"/>
              </a:ext>
            </a:extLst>
          </p:cNvPr>
          <p:cNvSpPr/>
          <p:nvPr userDrawn="1"/>
        </p:nvSpPr>
        <p:spPr>
          <a:xfrm rot="5400000" flipV="1">
            <a:off x="3617670" y="3401485"/>
            <a:ext cx="6492132" cy="55030"/>
          </a:xfrm>
          <a:prstGeom prst="rect">
            <a:avLst/>
          </a:prstGeom>
          <a:solidFill>
            <a:srgbClr val="004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3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riangolo isoscele 39">
            <a:extLst>
              <a:ext uri="{FF2B5EF4-FFF2-40B4-BE49-F238E27FC236}">
                <a16:creationId xmlns:a16="http://schemas.microsoft.com/office/drawing/2014/main" id="{17C68C08-7432-4783-AE8C-24833D8556A1}"/>
              </a:ext>
            </a:extLst>
          </p:cNvPr>
          <p:cNvSpPr/>
          <p:nvPr userDrawn="1"/>
        </p:nvSpPr>
        <p:spPr>
          <a:xfrm rot="16714721">
            <a:off x="4937524" y="-712873"/>
            <a:ext cx="5537204" cy="8443324"/>
          </a:xfrm>
          <a:prstGeom prst="triangle">
            <a:avLst>
              <a:gd name="adj" fmla="val 0"/>
            </a:avLst>
          </a:prstGeom>
          <a:solidFill>
            <a:srgbClr val="004A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" name="Triangolo isoscele 40">
            <a:extLst>
              <a:ext uri="{FF2B5EF4-FFF2-40B4-BE49-F238E27FC236}">
                <a16:creationId xmlns:a16="http://schemas.microsoft.com/office/drawing/2014/main" id="{D861742F-1A30-4733-951E-A6DEEBF7E3DD}"/>
              </a:ext>
            </a:extLst>
          </p:cNvPr>
          <p:cNvSpPr/>
          <p:nvPr userDrawn="1"/>
        </p:nvSpPr>
        <p:spPr>
          <a:xfrm rot="5755355">
            <a:off x="1911163" y="43410"/>
            <a:ext cx="6441442" cy="8906637"/>
          </a:xfrm>
          <a:prstGeom prst="triangle">
            <a:avLst>
              <a:gd name="adj" fmla="val 0"/>
            </a:avLst>
          </a:prstGeom>
          <a:solidFill>
            <a:srgbClr val="72CD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Rettangolo con un angolo ritagliato 41">
            <a:extLst>
              <a:ext uri="{FF2B5EF4-FFF2-40B4-BE49-F238E27FC236}">
                <a16:creationId xmlns:a16="http://schemas.microsoft.com/office/drawing/2014/main" id="{40755DD7-EBB6-40E1-A2A4-E297D59DE5A0}"/>
              </a:ext>
            </a:extLst>
          </p:cNvPr>
          <p:cNvSpPr/>
          <p:nvPr userDrawn="1"/>
        </p:nvSpPr>
        <p:spPr>
          <a:xfrm rot="10800000">
            <a:off x="1012567" y="1326808"/>
            <a:ext cx="9280153" cy="3780442"/>
          </a:xfrm>
          <a:prstGeom prst="snip1Rect">
            <a:avLst/>
          </a:prstGeom>
          <a:solidFill>
            <a:srgbClr val="0093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6000" b="1" dirty="0">
              <a:latin typeface="Century Gothic" panose="020B0502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49" name="Titolo 1">
            <a:extLst>
              <a:ext uri="{FF2B5EF4-FFF2-40B4-BE49-F238E27FC236}">
                <a16:creationId xmlns:a16="http://schemas.microsoft.com/office/drawing/2014/main" id="{7FB51709-61C6-4D36-85A8-EF5B71C474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00882" y="2265680"/>
            <a:ext cx="7835439" cy="2448559"/>
          </a:xfrm>
        </p:spPr>
        <p:txBody>
          <a:bodyPr anchor="ctr">
            <a:noAutofit/>
          </a:bodyPr>
          <a:lstStyle>
            <a:lvl1pPr algn="ctr">
              <a:defRPr lang="en-US" sz="6000" b="1" kern="1200" dirty="0">
                <a:solidFill>
                  <a:schemeClr val="bg1"/>
                </a:solidFill>
                <a:latin typeface="Eras Demi ITC" panose="020B08050305040208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it-IT" dirty="0" err="1"/>
              <a:t>Add</a:t>
            </a:r>
            <a:r>
              <a:rPr lang="it-IT" dirty="0"/>
              <a:t> a Title Here</a:t>
            </a:r>
            <a:endParaRPr lang="en-US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054C8050-36F7-4ABD-86CA-E5896596C6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877" y="6477559"/>
            <a:ext cx="1415883" cy="297788"/>
          </a:xfrm>
        </p:spPr>
        <p:txBody>
          <a:bodyPr>
            <a:noAutofit/>
          </a:bodyPr>
          <a:lstStyle>
            <a:lvl1pPr marL="0" indent="0">
              <a:buNone/>
              <a:defRPr lang="en-GB" sz="1800" b="1" kern="1200" dirty="0">
                <a:solidFill>
                  <a:srgbClr val="009300"/>
                </a:solidFill>
                <a:latin typeface="Eras Demi ITC" panose="020B08050305040208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xx/xx/</a:t>
            </a:r>
            <a:r>
              <a:rPr lang="it-IT" dirty="0" err="1"/>
              <a:t>xxxx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979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514648D9-65A9-4BC7-A0A7-BD868E7ABF00}"/>
              </a:ext>
            </a:extLst>
          </p:cNvPr>
          <p:cNvSpPr/>
          <p:nvPr userDrawn="1"/>
        </p:nvSpPr>
        <p:spPr>
          <a:xfrm>
            <a:off x="3200400" y="-3522"/>
            <a:ext cx="8991600" cy="6861521"/>
          </a:xfrm>
          <a:prstGeom prst="rect">
            <a:avLst/>
          </a:prstGeom>
          <a:solidFill>
            <a:srgbClr val="00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C731755-4F33-4254-AFD9-654AF04F3B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882" y="2766218"/>
            <a:ext cx="2361507" cy="1325563"/>
          </a:xfrm>
        </p:spPr>
        <p:txBody>
          <a:bodyPr/>
          <a:lstStyle>
            <a:lvl1pPr>
              <a:defRPr>
                <a:solidFill>
                  <a:srgbClr val="009300"/>
                </a:solidFill>
              </a:defRPr>
            </a:lvl1pPr>
          </a:lstStyle>
          <a:p>
            <a:r>
              <a:rPr lang="it-IT" dirty="0"/>
              <a:t>Index </a:t>
            </a:r>
            <a:r>
              <a:rPr lang="it-IT" dirty="0" err="1"/>
              <a:t>title</a:t>
            </a:r>
            <a:endParaRPr lang="en-US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F0EFCB5-7E4B-4167-BDE3-8F1F9BB269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65563" y="706438"/>
            <a:ext cx="7689128" cy="53197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Index point 1</a:t>
            </a:r>
          </a:p>
          <a:p>
            <a:pPr lvl="0"/>
            <a:r>
              <a:rPr lang="it-IT" dirty="0"/>
              <a:t>Index point 2</a:t>
            </a:r>
          </a:p>
        </p:txBody>
      </p:sp>
    </p:spTree>
    <p:extLst>
      <p:ext uri="{BB962C8B-B14F-4D97-AF65-F5344CB8AC3E}">
        <p14:creationId xmlns:p14="http://schemas.microsoft.com/office/powerpoint/2010/main" val="291284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21E3B5-DE6A-4A38-B009-0EAFC54F15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619" y="61940"/>
            <a:ext cx="10131829" cy="518291"/>
          </a:xfrm>
        </p:spPr>
        <p:txBody>
          <a:bodyPr/>
          <a:lstStyle>
            <a:lvl1pPr>
              <a:defRPr>
                <a:solidFill>
                  <a:srgbClr val="009300"/>
                </a:solidFill>
              </a:defRPr>
            </a:lvl1pPr>
          </a:lstStyle>
          <a:p>
            <a:r>
              <a:rPr lang="it-IT" dirty="0"/>
              <a:t>Title</a:t>
            </a:r>
            <a:endParaRPr lang="en-US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E2A448E-1DD0-4C69-B0EE-81F71F4BC9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769" y="6442296"/>
            <a:ext cx="148105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68FF090-8DB9-4161-A5E4-36E4C375F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78802" y="646856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3BABCC0-D884-4FAB-BBB0-DE5B0C3A1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5263" y="6467602"/>
            <a:ext cx="455815" cy="365125"/>
          </a:xfrm>
        </p:spPr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7DE29F7-A996-4696-B21E-DB1CA2F6C330}"/>
              </a:ext>
            </a:extLst>
          </p:cNvPr>
          <p:cNvSpPr/>
          <p:nvPr userDrawn="1"/>
        </p:nvSpPr>
        <p:spPr>
          <a:xfrm flipV="1">
            <a:off x="380618" y="557370"/>
            <a:ext cx="10742795" cy="45719"/>
          </a:xfrm>
          <a:prstGeom prst="rect">
            <a:avLst/>
          </a:prstGeom>
          <a:solidFill>
            <a:srgbClr val="004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F264C78-355F-4FAF-8C0F-148EB5C89F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3517" y="45672"/>
            <a:ext cx="819705" cy="992753"/>
          </a:xfrm>
          <a:prstGeom prst="rect">
            <a:avLst/>
          </a:prstGeom>
        </p:spPr>
      </p:pic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AFF13FE3-06A1-4D80-9A6C-DA32302E19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498" y="647820"/>
            <a:ext cx="10104438" cy="450703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 smtClean="0">
                <a:solidFill>
                  <a:srgbClr val="72CD00"/>
                </a:solidFill>
                <a:latin typeface="Dante" panose="02020502050200020203" pitchFamily="18" charset="0"/>
                <a:ea typeface="+mj-ea"/>
                <a:cs typeface="Courier New" panose="02070309020205020404" pitchFamily="49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08241475-DA31-4D27-9F87-78D997387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98" y="1384660"/>
            <a:ext cx="11195869" cy="48255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650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737FB8DB-6F33-4FA2-95DF-ECC83A3A16EC}"/>
              </a:ext>
            </a:extLst>
          </p:cNvPr>
          <p:cNvSpPr/>
          <p:nvPr userDrawn="1"/>
        </p:nvSpPr>
        <p:spPr>
          <a:xfrm>
            <a:off x="5128952" y="3809264"/>
            <a:ext cx="6497827" cy="1429966"/>
          </a:xfrm>
          <a:prstGeom prst="rect">
            <a:avLst/>
          </a:prstGeom>
          <a:solidFill>
            <a:srgbClr val="0093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6000" b="1" kern="1200" dirty="0">
                <a:solidFill>
                  <a:schemeClr val="bg1"/>
                </a:solidFill>
                <a:latin typeface="Eras Demi ITC" panose="020B0805030504020804" pitchFamily="34" charset="0"/>
                <a:ea typeface="+mn-ea"/>
                <a:cs typeface="+mn-cs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942311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6EC7B3C0-A41B-4AC6-BFAE-AA42C34B08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529" y="554266"/>
            <a:ext cx="3548515" cy="429764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67D13C4-7AEB-4365-BC74-FF9E9498FE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662" y="5613025"/>
            <a:ext cx="2854229" cy="104931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0012108-209F-4DF8-84FB-9B792626BF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5725" t="16676" r="15084" b="17783"/>
          <a:stretch/>
        </p:blipFill>
        <p:spPr>
          <a:xfrm>
            <a:off x="3538821" y="5382904"/>
            <a:ext cx="3001085" cy="159906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870DD49-E556-4CC9-AD77-1AE974BE78F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587883" y="5666865"/>
            <a:ext cx="2323501" cy="997293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D5A441D-2881-4A5E-9DD6-3756F4212186}"/>
              </a:ext>
            </a:extLst>
          </p:cNvPr>
          <p:cNvSpPr txBox="1"/>
          <p:nvPr userDrawn="1"/>
        </p:nvSpPr>
        <p:spPr>
          <a:xfrm>
            <a:off x="165206" y="5987701"/>
            <a:ext cx="3092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Powered By: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3125D18-196B-4511-841C-80E0E43C95B9}"/>
              </a:ext>
            </a:extLst>
          </p:cNvPr>
          <p:cNvSpPr txBox="1"/>
          <p:nvPr userDrawn="1"/>
        </p:nvSpPr>
        <p:spPr>
          <a:xfrm>
            <a:off x="427650" y="554266"/>
            <a:ext cx="72699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6000" b="1" kern="1200" dirty="0">
                <a:solidFill>
                  <a:schemeClr val="tx1"/>
                </a:solidFill>
                <a:latin typeface="Eras Demi ITC" panose="020B0805030504020804" pitchFamily="34" charset="0"/>
                <a:ea typeface="+mn-ea"/>
                <a:cs typeface="+mn-cs"/>
              </a:rPr>
              <a:t>Thank you for your kind attention!</a:t>
            </a:r>
          </a:p>
        </p:txBody>
      </p:sp>
    </p:spTree>
    <p:extLst>
      <p:ext uri="{BB962C8B-B14F-4D97-AF65-F5344CB8AC3E}">
        <p14:creationId xmlns:p14="http://schemas.microsoft.com/office/powerpoint/2010/main" val="1686528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A12FC0-D016-4B60-A95D-FA07EB9BD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BED8F43-BA60-4BA5-B59A-66340A049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536BB69-A159-4240-8B9E-3610FE5A2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225BAF-50A7-46F9-853F-6020F1982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B7A780-1C59-464A-B7C9-01785921E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97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843344-32D0-450A-BCE5-69AB25F53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698A38-A067-4C73-B6D3-D75AE06C5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5B8CDA-ABCA-4875-9D76-63FB4D84D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365D91-4EA2-448E-A036-45212BDFF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C60B3D-3A7D-4AFD-8115-0DA11738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063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1ED8C4-DAB1-42B6-80BF-D8771BC21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40877B-E0C7-4144-BB1E-0FF201110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1FE8541-F4D6-4E12-AAF2-A4B3C68C5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BA9847-C132-4818-9B12-698981B20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6B49C8-DEF9-4E9E-BB17-E563F033A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63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4BA81A-F848-49AC-9EBC-30FCD19BA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8BE345-2473-425F-828E-62C31BB1BE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4DB13D3-7E09-4F20-9ABC-B85F629687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FEBA9CF-3638-4A1E-ABB5-8CDBE060B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C7942BC-D5DC-4C3F-92F9-FA2ABE06C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F64D353-F492-4D80-99F7-2F52C93E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6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B0A66F-B2E6-40BF-9B96-A6F94414C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35BA1BF-CA67-48EC-B5D8-F09750C93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B2B8920-84C9-4CB8-BCCD-8D1160BA0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5CAB62D-26DE-4EA8-884E-455FCC0CC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A83625E-C5CA-4324-8F4A-7DF8AEF3D5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1BB047-CEB8-4631-B037-D500C03DE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B9133C3-A84B-4A50-851D-B16DE08D0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CD648D8-7B33-46BF-B6E1-7D3866408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73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760CD9-4A9C-4AB0-856C-866E41354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32D1335-4F00-432D-9C7D-1086F43A8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9D22D14-652F-46A4-8392-20B1BABA8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8156F86-EF4E-4253-BB33-EF983EF9B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28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697E1FB-2271-4B3E-BE0E-BF268ABF3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FDE97A4-7DFE-464F-ABAA-B704CEA1D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DD3795E-3BCB-4558-AC81-9D97604C2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45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52BF58-FA42-413E-9988-E5E92B3C1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61C268-73C0-493E-B76A-7D17CD749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C802856-87D6-4E00-886E-7DA4FED04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A266058-E2E7-437F-A801-49BD13895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83FDCD2-B84B-4315-B14F-45F1ED97A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CB6DF86-07E8-4473-B298-EAF9B66BB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2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7A236F-7B7F-4848-98AF-44D61DB31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69A3C22-F61F-45CF-9FE8-BCC74846E9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66A8D10-A1A9-4874-ACFA-EC5A2995A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E49CBF9-8272-41DE-AB86-D818DDA87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4A95B5D-F1B5-4CCF-85F9-F24CBE139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BCBE96E-FF87-4F83-84A2-94FEBE925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09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C2EE3C-A354-426F-9AE1-99B4D7303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53097CD-8B8F-40B3-BC44-17D74528B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7743402-A5F1-4AE0-89B7-28E90F62E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EFB621-00C1-4E09-8106-E9D0779B4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CCD741-16B8-44DE-A621-2869F56D7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544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346121D-047B-4A2F-A455-C428F1C73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58D9CB5-C45C-4AD7-8B71-1F47ED61E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09FDF9-38BF-4ACA-BAD6-48CFA2D0E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EAABED-3660-4DF2-9BB9-B7278CAE4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EBDA1C-E21C-4302-A284-021CC42A0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137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D5A46E9-80AA-4F7A-A22C-87F04F5BD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CBA7DF9-787E-470F-BA0D-2DDC8A5A7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731508-A7E2-4D96-9666-17BF8981D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441" y="6356350"/>
            <a:ext cx="14810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B9547EE-1088-431B-80A9-37E8716A2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43255B-6B36-4EC9-A278-80B22634D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4566" y="6356350"/>
            <a:ext cx="4558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A605A-C4C2-4373-960A-58801DA85F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66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5" r:id="rId3"/>
    <p:sldLayoutId id="2147483663" r:id="rId4"/>
    <p:sldLayoutId id="2147483661" r:id="rId5"/>
    <p:sldLayoutId id="2147483664" r:id="rId6"/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b="1" kern="1200" dirty="0" smtClean="0">
          <a:solidFill>
            <a:srgbClr val="009300"/>
          </a:solidFill>
          <a:latin typeface="Dante" panose="02020502050200020203" pitchFamily="18" charset="0"/>
          <a:ea typeface="+mj-ea"/>
          <a:cs typeface="Courier New" panose="02070309020205020404" pitchFamily="49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sv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fif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16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png"/><Relationship Id="rId18" Type="http://schemas.openxmlformats.org/officeDocument/2006/relationships/image" Target="../media/image4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svg"/><Relationship Id="rId4" Type="http://schemas.openxmlformats.org/officeDocument/2006/relationships/image" Target="../media/image28.jpeg"/><Relationship Id="rId9" Type="http://schemas.openxmlformats.org/officeDocument/2006/relationships/image" Target="../media/image33.png"/><Relationship Id="rId14" Type="http://schemas.openxmlformats.org/officeDocument/2006/relationships/image" Target="../media/image3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jp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kv"/><Relationship Id="rId1" Type="http://schemas.microsoft.com/office/2007/relationships/media" Target="../media/media2.mkv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jade-a-nuclear-data-libraries-vv-tool.readthedocs.io/en/latest/" TargetMode="External"/><Relationship Id="rId7" Type="http://schemas.openxmlformats.org/officeDocument/2006/relationships/image" Target="../media/image60.png"/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hyperlink" Target="https://nds.iaea.org/conderc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opscience.iop.org/article/10.1088/1741-4326/ac121a" TargetMode="External"/><Relationship Id="rId2" Type="http://schemas.openxmlformats.org/officeDocument/2006/relationships/hyperlink" Target="https://doi.org/10.1016/j.fusengdes.2020.112075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edrojrv.github.io/nucml/index.html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readthedocs.org/" TargetMode="Externa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i.org/10.1016/j.fusengdes.2020.112075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iopscience.iop.org/article/10.1088/1741-4326/ac121a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FB91F-DD8A-4F00-8A5A-D89ABED04B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 new V&amp;V philosophy for fusion nuclear data libraries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C5A0518-9EA1-4303-80AD-30CA93BCAD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877" y="6477559"/>
            <a:ext cx="1585003" cy="297788"/>
          </a:xfrm>
        </p:spPr>
        <p:txBody>
          <a:bodyPr/>
          <a:lstStyle/>
          <a:p>
            <a:r>
              <a:rPr lang="en-GB" dirty="0"/>
              <a:t>11/10/2022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1B6F908-CC1C-84A8-E6CD-F67DD7E19BD0}"/>
              </a:ext>
            </a:extLst>
          </p:cNvPr>
          <p:cNvSpPr txBox="1"/>
          <p:nvPr/>
        </p:nvSpPr>
        <p:spPr>
          <a:xfrm>
            <a:off x="6354242" y="5390352"/>
            <a:ext cx="4796111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4A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D. Laghi</a:t>
            </a:r>
            <a:r>
              <a:rPr lang="en-GB" sz="2400" baseline="30000" dirty="0">
                <a:solidFill>
                  <a:srgbClr val="004A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r>
              <a:rPr lang="en-GB" sz="2400" dirty="0">
                <a:solidFill>
                  <a:srgbClr val="004A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M. Fabbri</a:t>
            </a:r>
            <a:r>
              <a:rPr lang="en-GB" sz="2400" baseline="30000" dirty="0">
                <a:solidFill>
                  <a:srgbClr val="004A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it-IT" sz="2400" dirty="0">
              <a:solidFill>
                <a:srgbClr val="004A00"/>
              </a:solidFill>
              <a:effectLst/>
              <a:latin typeface="ScriptC"/>
              <a:cs typeface="Times New Roman" panose="02020603050405020304" pitchFamily="18" charset="0"/>
            </a:endParaRPr>
          </a:p>
          <a:p>
            <a:r>
              <a:rPr lang="en-GB" sz="2000" i="1" baseline="30000" dirty="0">
                <a:solidFill>
                  <a:srgbClr val="004A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2000" i="1" dirty="0">
                <a:solidFill>
                  <a:srgbClr val="004A00"/>
                </a:solidFill>
                <a:effectLst/>
                <a:latin typeface="Times New Roman" panose="02020603050405020304" pitchFamily="18" charset="0"/>
              </a:rPr>
              <a:t>NIER Ingegneria, Castel Maggiore, Italy</a:t>
            </a:r>
            <a:endParaRPr lang="it-IT" sz="2000" i="1" dirty="0">
              <a:solidFill>
                <a:srgbClr val="004A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GB" sz="2000" i="1" baseline="30000" dirty="0">
                <a:solidFill>
                  <a:srgbClr val="004A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2000" i="1" dirty="0">
                <a:solidFill>
                  <a:srgbClr val="004A00"/>
                </a:solidFill>
                <a:effectLst/>
                <a:latin typeface="Times New Roman" panose="02020603050405020304" pitchFamily="18" charset="0"/>
              </a:rPr>
              <a:t>University of Bologna, Bologna, Italy</a:t>
            </a:r>
            <a:endParaRPr lang="it-IT" sz="2000" i="1" dirty="0">
              <a:solidFill>
                <a:srgbClr val="004A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GB" sz="2000" i="1" baseline="30000" dirty="0">
                <a:solidFill>
                  <a:srgbClr val="004A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GB" sz="2000" i="1" dirty="0">
                <a:solidFill>
                  <a:srgbClr val="004A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Fusion For Energy, Barcelona, Spain</a:t>
            </a:r>
            <a:endParaRPr lang="it-IT" sz="2000" dirty="0">
              <a:solidFill>
                <a:srgbClr val="004A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781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199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CBA9CF-10D4-4D91-B796-D93C0386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B733F7-5B81-496C-8BF2-F4A3F012FE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JADE</a:t>
            </a:r>
          </a:p>
          <a:p>
            <a:r>
              <a:rPr lang="en-US" dirty="0"/>
              <a:t>Nuclear data libraries and their V&amp;V</a:t>
            </a:r>
          </a:p>
          <a:p>
            <a:r>
              <a:rPr lang="en-US" dirty="0"/>
              <a:t>What is JADE?</a:t>
            </a:r>
          </a:p>
          <a:p>
            <a:r>
              <a:rPr lang="en-US" dirty="0"/>
              <a:t>The Sphere Leakage benchmark</a:t>
            </a:r>
          </a:p>
          <a:p>
            <a:r>
              <a:rPr lang="en-US" dirty="0"/>
              <a:t>JADE architecture and development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Looking ahead</a:t>
            </a:r>
          </a:p>
          <a:p>
            <a:r>
              <a:rPr lang="en-US" dirty="0"/>
              <a:t>Our wish list</a:t>
            </a:r>
          </a:p>
          <a:p>
            <a:r>
              <a:rPr lang="en-US" dirty="0"/>
              <a:t>Machine Learning</a:t>
            </a:r>
          </a:p>
          <a:p>
            <a:r>
              <a:rPr lang="en-US" dirty="0"/>
              <a:t>Summary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881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CBA9CF-10D4-4D91-B796-D93C0386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JADE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B733F7-5B81-496C-8BF2-F4A3F012FE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6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AED150-2EEE-004C-4A2F-2ADEE3CAE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Nuclear data libraries and their V&amp;V</a:t>
            </a:r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B75E62-851F-E7F0-A4AF-5E8D9BFF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5</a:t>
            </a:fld>
            <a:endParaRPr lang="en-US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9125A747-17D6-49AE-9D67-69769CBEE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4514" y="1525051"/>
            <a:ext cx="8179050" cy="440270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38910528-490D-534A-51D4-FD5744A30C30}"/>
              </a:ext>
            </a:extLst>
          </p:cNvPr>
          <p:cNvSpPr txBox="1"/>
          <p:nvPr/>
        </p:nvSpPr>
        <p:spPr>
          <a:xfrm>
            <a:off x="712762" y="6238454"/>
            <a:ext cx="1073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It is a complex procedure that require extensive Verification and Validation (V&amp;V)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BC0F947-9A59-6F2B-C3FF-E85BBDEEF6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US" dirty="0"/>
              <a:t>The nuclear data libraries production chain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6354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tandard setting - International Plant Protection Convention">
            <a:extLst>
              <a:ext uri="{FF2B5EF4-FFF2-40B4-BE49-F238E27FC236}">
                <a16:creationId xmlns:a16="http://schemas.microsoft.com/office/drawing/2014/main" id="{EDF595A0-D79D-2E8F-96AD-3D5C159B8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5541" y="5465651"/>
            <a:ext cx="1184747" cy="118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FI - Fiery Automation Package - Panoramica">
            <a:extLst>
              <a:ext uri="{FF2B5EF4-FFF2-40B4-BE49-F238E27FC236}">
                <a16:creationId xmlns:a16="http://schemas.microsoft.com/office/drawing/2014/main" id="{E74E0DDD-A827-7DB8-C703-C79315ABE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131" y="5333204"/>
            <a:ext cx="1917988" cy="144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6E0B8409-C1C5-4354-9063-784177701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Nuclear data libraries and their V&amp;V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CCD38E3-F818-4AF4-A2FA-4754BEAC6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6</a:t>
            </a:fld>
            <a:endParaRPr lang="en-US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4E28A16-54F8-9B12-F26A-C03784E7EEAE}"/>
              </a:ext>
            </a:extLst>
          </p:cNvPr>
          <p:cNvSpPr txBox="1"/>
          <p:nvPr/>
        </p:nvSpPr>
        <p:spPr>
          <a:xfrm>
            <a:off x="2564531" y="2729072"/>
            <a:ext cx="1999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10</a:t>
            </a:r>
            <a:r>
              <a:rPr lang="en-US" sz="2000" b="1" baseline="30000" dirty="0"/>
              <a:t>3</a:t>
            </a:r>
            <a:r>
              <a:rPr lang="en-US" sz="2000" dirty="0"/>
              <a:t> isotopes in a single library</a:t>
            </a:r>
            <a:endParaRPr lang="en-GB" sz="2000" dirty="0"/>
          </a:p>
        </p:txBody>
      </p:sp>
      <p:pic>
        <p:nvPicPr>
          <p:cNvPr id="8" name="Elemento grafico 7" descr="Documento contorno">
            <a:extLst>
              <a:ext uri="{FF2B5EF4-FFF2-40B4-BE49-F238E27FC236}">
                <a16:creationId xmlns:a16="http://schemas.microsoft.com/office/drawing/2014/main" id="{51C35AC9-5ADC-B1A6-442A-211B8B79F3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40312" y="1397790"/>
            <a:ext cx="1152457" cy="1152457"/>
          </a:xfrm>
          <a:prstGeom prst="rect">
            <a:avLst/>
          </a:prstGeom>
        </p:spPr>
      </p:pic>
      <p:pic>
        <p:nvPicPr>
          <p:cNvPr id="10" name="Elemento grafico 9" descr="Atomo con riempimento a tinta unita">
            <a:extLst>
              <a:ext uri="{FF2B5EF4-FFF2-40B4-BE49-F238E27FC236}">
                <a16:creationId xmlns:a16="http://schemas.microsoft.com/office/drawing/2014/main" id="{2FFFD286-9E34-94C7-6496-B816F4F715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64245" y="1722925"/>
            <a:ext cx="914400" cy="914400"/>
          </a:xfrm>
          <a:prstGeom prst="rect">
            <a:avLst/>
          </a:prstGeom>
        </p:spPr>
      </p:pic>
      <p:pic>
        <p:nvPicPr>
          <p:cNvPr id="11" name="Elemento grafico 10" descr="Atomo con riempimento a tinta unita">
            <a:extLst>
              <a:ext uri="{FF2B5EF4-FFF2-40B4-BE49-F238E27FC236}">
                <a16:creationId xmlns:a16="http://schemas.microsoft.com/office/drawing/2014/main" id="{DCA6C2F1-1643-50B4-519E-ADE4DAB60C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52890" y="1722925"/>
            <a:ext cx="914400" cy="914400"/>
          </a:xfrm>
          <a:prstGeom prst="rect">
            <a:avLst/>
          </a:prstGeom>
        </p:spPr>
      </p:pic>
      <p:pic>
        <p:nvPicPr>
          <p:cNvPr id="12" name="Elemento grafico 11" descr="Atomo con riempimento a tinta unita">
            <a:extLst>
              <a:ext uri="{FF2B5EF4-FFF2-40B4-BE49-F238E27FC236}">
                <a16:creationId xmlns:a16="http://schemas.microsoft.com/office/drawing/2014/main" id="{81ECACE1-787F-06BC-2134-EE4189F17D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88274" y="1119652"/>
            <a:ext cx="914400" cy="914400"/>
          </a:xfrm>
          <a:prstGeom prst="rect">
            <a:avLst/>
          </a:prstGeom>
        </p:spPr>
      </p:pic>
      <p:sp>
        <p:nvSpPr>
          <p:cNvPr id="13" name="Freccia a destra 12">
            <a:extLst>
              <a:ext uri="{FF2B5EF4-FFF2-40B4-BE49-F238E27FC236}">
                <a16:creationId xmlns:a16="http://schemas.microsoft.com/office/drawing/2014/main" id="{F64F2A59-9FC8-C925-A5FB-574EC2DEBBD5}"/>
              </a:ext>
            </a:extLst>
          </p:cNvPr>
          <p:cNvSpPr/>
          <p:nvPr/>
        </p:nvSpPr>
        <p:spPr>
          <a:xfrm>
            <a:off x="4707141" y="1723871"/>
            <a:ext cx="704675" cy="500296"/>
          </a:xfrm>
          <a:prstGeom prst="rightArrow">
            <a:avLst/>
          </a:prstGeom>
          <a:solidFill>
            <a:srgbClr val="1A9239"/>
          </a:solidFill>
          <a:ln>
            <a:solidFill>
              <a:srgbClr val="004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02BF0F8-0BC4-CCE6-2B10-4A3C684192AB}"/>
              </a:ext>
            </a:extLst>
          </p:cNvPr>
          <p:cNvSpPr txBox="1"/>
          <p:nvPr/>
        </p:nvSpPr>
        <p:spPr>
          <a:xfrm>
            <a:off x="5428568" y="2729072"/>
            <a:ext cx="1575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1</a:t>
            </a:r>
            <a:r>
              <a:rPr lang="en-US" sz="2000" dirty="0"/>
              <a:t> .ACE file per isotope </a:t>
            </a:r>
          </a:p>
        </p:txBody>
      </p:sp>
      <p:sp>
        <p:nvSpPr>
          <p:cNvPr id="15" name="Freccia a destra 14">
            <a:extLst>
              <a:ext uri="{FF2B5EF4-FFF2-40B4-BE49-F238E27FC236}">
                <a16:creationId xmlns:a16="http://schemas.microsoft.com/office/drawing/2014/main" id="{2EDC6A00-97AA-27D2-384E-116A3747511A}"/>
              </a:ext>
            </a:extLst>
          </p:cNvPr>
          <p:cNvSpPr/>
          <p:nvPr/>
        </p:nvSpPr>
        <p:spPr>
          <a:xfrm>
            <a:off x="7001744" y="1723871"/>
            <a:ext cx="704675" cy="500296"/>
          </a:xfrm>
          <a:prstGeom prst="rightArrow">
            <a:avLst/>
          </a:prstGeom>
          <a:solidFill>
            <a:srgbClr val="1A9239"/>
          </a:solidFill>
          <a:ln>
            <a:solidFill>
              <a:srgbClr val="004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Elemento grafico 15" descr="Cartella con riempimento a tinta unita">
            <a:extLst>
              <a:ext uri="{FF2B5EF4-FFF2-40B4-BE49-F238E27FC236}">
                <a16:creationId xmlns:a16="http://schemas.microsoft.com/office/drawing/2014/main" id="{50C7E214-374D-55BF-982D-4B5E5BAFDC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54436" y="1580610"/>
            <a:ext cx="914400" cy="914400"/>
          </a:xfrm>
          <a:prstGeom prst="rect">
            <a:avLst/>
          </a:prstGeom>
        </p:spPr>
      </p:pic>
      <p:pic>
        <p:nvPicPr>
          <p:cNvPr id="17" name="Elemento grafico 16" descr="Cartella con riempimento a tinta unita">
            <a:extLst>
              <a:ext uri="{FF2B5EF4-FFF2-40B4-BE49-F238E27FC236}">
                <a16:creationId xmlns:a16="http://schemas.microsoft.com/office/drawing/2014/main" id="{7A3DE52D-0486-9BB7-2FA6-EEB50F54F3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66246" y="1321464"/>
            <a:ext cx="914400" cy="914400"/>
          </a:xfrm>
          <a:prstGeom prst="rect">
            <a:avLst/>
          </a:prstGeom>
        </p:spPr>
      </p:pic>
      <p:pic>
        <p:nvPicPr>
          <p:cNvPr id="18" name="Elemento grafico 17" descr="Cartella con riempimento a tinta unita">
            <a:extLst>
              <a:ext uri="{FF2B5EF4-FFF2-40B4-BE49-F238E27FC236}">
                <a16:creationId xmlns:a16="http://schemas.microsoft.com/office/drawing/2014/main" id="{3F469F1B-A12D-8363-E12B-7A765C0A8B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79080" y="1615201"/>
            <a:ext cx="914400" cy="914400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108DB00D-3B58-5B82-7456-35D285E87004}"/>
              </a:ext>
            </a:extLst>
          </p:cNvPr>
          <p:cNvSpPr txBox="1"/>
          <p:nvPr/>
        </p:nvSpPr>
        <p:spPr>
          <a:xfrm>
            <a:off x="7925853" y="2685518"/>
            <a:ext cx="17503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10</a:t>
            </a:r>
            <a:r>
              <a:rPr lang="en-US" sz="2000" b="1" baseline="30000" dirty="0"/>
              <a:t>2</a:t>
            </a:r>
            <a:r>
              <a:rPr lang="en-US" sz="2000" dirty="0"/>
              <a:t> reactions per .ACE file (MT numbers) 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3D5B0E48-638B-A5D1-24BF-DF0FAF6051BE}"/>
              </a:ext>
            </a:extLst>
          </p:cNvPr>
          <p:cNvSpPr txBox="1"/>
          <p:nvPr/>
        </p:nvSpPr>
        <p:spPr>
          <a:xfrm>
            <a:off x="3322119" y="4196031"/>
            <a:ext cx="5788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i="0" dirty="0">
                <a:effectLst/>
                <a:latin typeface="arial" panose="020B0604020202020204" pitchFamily="34" charset="0"/>
              </a:rPr>
              <a:t>~</a:t>
            </a:r>
            <a:r>
              <a:rPr lang="it-IT" sz="2400" b="0" i="0" dirty="0">
                <a:solidFill>
                  <a:srgbClr val="BDC1C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/>
              <a:t>10</a:t>
            </a:r>
            <a:r>
              <a:rPr lang="en-US" sz="2400" b="1" baseline="30000" dirty="0"/>
              <a:t>5  </a:t>
            </a:r>
            <a:r>
              <a:rPr lang="en-US" sz="2400" b="1" dirty="0"/>
              <a:t>different cross sections to be verified!</a:t>
            </a:r>
            <a:endParaRPr lang="en-GB" sz="2400" dirty="0"/>
          </a:p>
        </p:txBody>
      </p:sp>
      <p:sp>
        <p:nvSpPr>
          <p:cNvPr id="49" name="Parentesi graffa chiusa 48">
            <a:extLst>
              <a:ext uri="{FF2B5EF4-FFF2-40B4-BE49-F238E27FC236}">
                <a16:creationId xmlns:a16="http://schemas.microsoft.com/office/drawing/2014/main" id="{887DD6AF-D092-C204-EEEC-39D8D9E4543C}"/>
              </a:ext>
            </a:extLst>
          </p:cNvPr>
          <p:cNvSpPr/>
          <p:nvPr/>
        </p:nvSpPr>
        <p:spPr>
          <a:xfrm rot="5400000">
            <a:off x="5717134" y="243614"/>
            <a:ext cx="894829" cy="7023318"/>
          </a:xfrm>
          <a:prstGeom prst="rightBrace">
            <a:avLst>
              <a:gd name="adj1" fmla="val 8333"/>
              <a:gd name="adj2" fmla="val 49922"/>
            </a:avLst>
          </a:prstGeom>
          <a:ln w="38100">
            <a:solidFill>
              <a:srgbClr val="00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reccia a destra 49">
            <a:extLst>
              <a:ext uri="{FF2B5EF4-FFF2-40B4-BE49-F238E27FC236}">
                <a16:creationId xmlns:a16="http://schemas.microsoft.com/office/drawing/2014/main" id="{915D9A6E-26BF-3147-44C7-5D489631322B}"/>
              </a:ext>
            </a:extLst>
          </p:cNvPr>
          <p:cNvSpPr/>
          <p:nvPr/>
        </p:nvSpPr>
        <p:spPr>
          <a:xfrm rot="5400000">
            <a:off x="5864201" y="4966715"/>
            <a:ext cx="704675" cy="500296"/>
          </a:xfrm>
          <a:prstGeom prst="rightArrow">
            <a:avLst/>
          </a:prstGeom>
          <a:solidFill>
            <a:srgbClr val="1A9239"/>
          </a:solidFill>
          <a:ln>
            <a:solidFill>
              <a:srgbClr val="004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FA263BCE-B778-C717-77A1-14FADC4313D0}"/>
              </a:ext>
            </a:extLst>
          </p:cNvPr>
          <p:cNvSpPr txBox="1"/>
          <p:nvPr/>
        </p:nvSpPr>
        <p:spPr>
          <a:xfrm>
            <a:off x="2990184" y="5642527"/>
            <a:ext cx="64853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Heavy automation is a necessity, which, at the same time, is an opportunity for standardization</a:t>
            </a:r>
            <a:endParaRPr lang="en-GB" sz="2400" dirty="0"/>
          </a:p>
        </p:txBody>
      </p:sp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02813F43-5B26-481A-4088-B68882440C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US" dirty="0"/>
              <a:t>The need for automation and standardization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693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10BEFF-E36B-A93C-9487-B9CEE6F5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Nuclear data libraries and their V&amp;V</a:t>
            </a:r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29F0C2-BEF1-80D5-0639-A916A600F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7</a:t>
            </a:fld>
            <a:endParaRPr lang="en-US"/>
          </a:p>
        </p:txBody>
      </p:sp>
      <p:pic>
        <p:nvPicPr>
          <p:cNvPr id="15" name="Elemento grafico 14">
            <a:extLst>
              <a:ext uri="{FF2B5EF4-FFF2-40B4-BE49-F238E27FC236}">
                <a16:creationId xmlns:a16="http://schemas.microsoft.com/office/drawing/2014/main" id="{FDF75BB6-587B-2FE7-9105-7A2B48415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7099" y="954804"/>
            <a:ext cx="2445203" cy="135844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077CA03C-5C8A-3928-2780-C2704EEA7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956" y="1128016"/>
            <a:ext cx="3061477" cy="1060669"/>
          </a:xfrm>
          <a:prstGeom prst="rect">
            <a:avLst/>
          </a:prstGeom>
        </p:spPr>
      </p:pic>
      <p:sp>
        <p:nvSpPr>
          <p:cNvPr id="17" name="Segnaposto contenuto 5">
            <a:extLst>
              <a:ext uri="{FF2B5EF4-FFF2-40B4-BE49-F238E27FC236}">
                <a16:creationId xmlns:a16="http://schemas.microsoft.com/office/drawing/2014/main" id="{AA016DDB-ECA4-5951-F8DB-95526107DDF2}"/>
              </a:ext>
            </a:extLst>
          </p:cNvPr>
          <p:cNvSpPr txBox="1">
            <a:spLocks/>
          </p:cNvSpPr>
          <p:nvPr/>
        </p:nvSpPr>
        <p:spPr>
          <a:xfrm>
            <a:off x="200721" y="580231"/>
            <a:ext cx="2957662" cy="2994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CE44970-78BD-12EA-79DE-BC881C31FF02}"/>
              </a:ext>
            </a:extLst>
          </p:cNvPr>
          <p:cNvSpPr txBox="1"/>
          <p:nvPr/>
        </p:nvSpPr>
        <p:spPr>
          <a:xfrm>
            <a:off x="6499484" y="1338233"/>
            <a:ext cx="6301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Vs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DB4F82C2-C140-F1F7-3CC0-84145CE6FB22}"/>
              </a:ext>
            </a:extLst>
          </p:cNvPr>
          <p:cNvSpPr txBox="1"/>
          <p:nvPr/>
        </p:nvSpPr>
        <p:spPr>
          <a:xfrm>
            <a:off x="206845" y="2606519"/>
            <a:ext cx="1558570" cy="919401"/>
          </a:xfrm>
          <a:prstGeom prst="round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2400" b="1" dirty="0"/>
              <a:t>Energy range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17F56882-FA5A-D977-B041-C4E520E73675}"/>
              </a:ext>
            </a:extLst>
          </p:cNvPr>
          <p:cNvSpPr txBox="1"/>
          <p:nvPr/>
        </p:nvSpPr>
        <p:spPr>
          <a:xfrm>
            <a:off x="213838" y="4704318"/>
            <a:ext cx="1570819" cy="1721465"/>
          </a:xfrm>
          <a:prstGeom prst="round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2400" b="1" dirty="0"/>
              <a:t>Different materials and cross sections</a:t>
            </a:r>
          </a:p>
        </p:txBody>
      </p:sp>
      <p:pic>
        <p:nvPicPr>
          <p:cNvPr id="18" name="Segnaposto contenuto 29">
            <a:extLst>
              <a:ext uri="{FF2B5EF4-FFF2-40B4-BE49-F238E27FC236}">
                <a16:creationId xmlns:a16="http://schemas.microsoft.com/office/drawing/2014/main" id="{7E021531-BD68-3104-8760-D763518DB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312" y="2317812"/>
            <a:ext cx="2691997" cy="2015601"/>
          </a:xfr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75E99401-5221-548C-14CF-1F953B8E44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286" y="2439243"/>
            <a:ext cx="2204099" cy="1973391"/>
          </a:xfrm>
          <a:prstGeom prst="rect">
            <a:avLst/>
          </a:prstGeom>
        </p:spPr>
      </p:pic>
      <p:pic>
        <p:nvPicPr>
          <p:cNvPr id="1026" name="Picture 2" descr="Advanced Neutron Spectroscopy in Fusion Research | SpringerLink">
            <a:extLst>
              <a:ext uri="{FF2B5EF4-FFF2-40B4-BE49-F238E27FC236}">
                <a16:creationId xmlns:a16="http://schemas.microsoft.com/office/drawing/2014/main" id="{782F0000-2955-B9AD-A0DD-087D70EA3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956" y="2487890"/>
            <a:ext cx="2485175" cy="171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DE8D30C4-FADB-731C-EEEF-6589B53037C8}"/>
              </a:ext>
            </a:extLst>
          </p:cNvPr>
          <p:cNvCxnSpPr>
            <a:cxnSpLocks/>
          </p:cNvCxnSpPr>
          <p:nvPr/>
        </p:nvCxnSpPr>
        <p:spPr>
          <a:xfrm>
            <a:off x="6793356" y="2055794"/>
            <a:ext cx="0" cy="46756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Uranium">
            <a:extLst>
              <a:ext uri="{FF2B5EF4-FFF2-40B4-BE49-F238E27FC236}">
                <a16:creationId xmlns:a16="http://schemas.microsoft.com/office/drawing/2014/main" id="{21A5E1D9-49D4-1AA9-C5CD-9F9EFA1A9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732" y="4802377"/>
            <a:ext cx="1819968" cy="181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crostructural characterization of Eurofer-97 and Eurofer-ODS steels  before and after multi-beam ion irradiations at JANNUS Sac">
            <a:extLst>
              <a:ext uri="{FF2B5EF4-FFF2-40B4-BE49-F238E27FC236}">
                <a16:creationId xmlns:a16="http://schemas.microsoft.com/office/drawing/2014/main" id="{6FFDE09A-6599-7FA7-94D6-D8C70E560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625" y="4922531"/>
            <a:ext cx="2904348" cy="95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8C11824-39CC-B113-407E-287F10661B59}"/>
              </a:ext>
            </a:extLst>
          </p:cNvPr>
          <p:cNvSpPr txBox="1"/>
          <p:nvPr/>
        </p:nvSpPr>
        <p:spPr>
          <a:xfrm>
            <a:off x="7057413" y="4460866"/>
            <a:ext cx="24851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EUROFER 97</a:t>
            </a:r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41C59161-C144-7A7A-BFAC-F453FC0D9A41}"/>
              </a:ext>
            </a:extLst>
          </p:cNvPr>
          <p:cNvSpPr/>
          <p:nvPr/>
        </p:nvSpPr>
        <p:spPr>
          <a:xfrm>
            <a:off x="4605309" y="4704319"/>
            <a:ext cx="1365682" cy="856152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Fission rate</a:t>
            </a:r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8C2F89C1-040B-C16B-2F93-EC5DCECE2B54}"/>
              </a:ext>
            </a:extLst>
          </p:cNvPr>
          <p:cNvSpPr/>
          <p:nvPr/>
        </p:nvSpPr>
        <p:spPr>
          <a:xfrm>
            <a:off x="10219581" y="4393595"/>
            <a:ext cx="1365682" cy="856152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Fusion rate</a:t>
            </a:r>
          </a:p>
        </p:txBody>
      </p:sp>
      <p:sp>
        <p:nvSpPr>
          <p:cNvPr id="33" name="Ovale 32">
            <a:extLst>
              <a:ext uri="{FF2B5EF4-FFF2-40B4-BE49-F238E27FC236}">
                <a16:creationId xmlns:a16="http://schemas.microsoft.com/office/drawing/2014/main" id="{4E14AFD0-F8E6-4717-3FDF-CE24AE2D4318}"/>
              </a:ext>
            </a:extLst>
          </p:cNvPr>
          <p:cNvSpPr/>
          <p:nvPr/>
        </p:nvSpPr>
        <p:spPr>
          <a:xfrm>
            <a:off x="9955683" y="5151422"/>
            <a:ext cx="1796630" cy="889741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Tritium production</a:t>
            </a:r>
          </a:p>
        </p:txBody>
      </p:sp>
      <p:sp>
        <p:nvSpPr>
          <p:cNvPr id="34" name="Ovale 33">
            <a:extLst>
              <a:ext uri="{FF2B5EF4-FFF2-40B4-BE49-F238E27FC236}">
                <a16:creationId xmlns:a16="http://schemas.microsoft.com/office/drawing/2014/main" id="{41A5C064-E9E1-D12E-4890-82CA41DAE234}"/>
              </a:ext>
            </a:extLst>
          </p:cNvPr>
          <p:cNvSpPr/>
          <p:nvPr/>
        </p:nvSpPr>
        <p:spPr>
          <a:xfrm>
            <a:off x="9113360" y="5897537"/>
            <a:ext cx="2471903" cy="889741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Heating on superconductive magnets</a:t>
            </a:r>
          </a:p>
        </p:txBody>
      </p:sp>
      <p:sp>
        <p:nvSpPr>
          <p:cNvPr id="35" name="Ovale 34">
            <a:extLst>
              <a:ext uri="{FF2B5EF4-FFF2-40B4-BE49-F238E27FC236}">
                <a16:creationId xmlns:a16="http://schemas.microsoft.com/office/drawing/2014/main" id="{18A48343-2622-218B-5EB8-D57700F3AE10}"/>
              </a:ext>
            </a:extLst>
          </p:cNvPr>
          <p:cNvSpPr/>
          <p:nvPr/>
        </p:nvSpPr>
        <p:spPr>
          <a:xfrm>
            <a:off x="4473353" y="5495735"/>
            <a:ext cx="1558389" cy="856152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Fission products</a:t>
            </a:r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BAEC89C9-DFE9-D8FE-54C2-6FCD7B3E5CDB}"/>
              </a:ext>
            </a:extLst>
          </p:cNvPr>
          <p:cNvSpPr/>
          <p:nvPr/>
        </p:nvSpPr>
        <p:spPr>
          <a:xfrm>
            <a:off x="7613735" y="6041163"/>
            <a:ext cx="1701291" cy="65714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Activation issues</a:t>
            </a:r>
          </a:p>
        </p:txBody>
      </p:sp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E32919E6-AAB3-1BE4-06E7-8270F498A2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US" dirty="0"/>
              <a:t>The fission bias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600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 animBg="1"/>
      <p:bldP spid="26" grpId="0"/>
      <p:bldP spid="7" grpId="0" animBg="1"/>
      <p:bldP spid="30" grpId="0" animBg="1"/>
      <p:bldP spid="33" grpId="0" animBg="1"/>
      <p:bldP spid="34" grpId="0" animBg="1"/>
      <p:bldP spid="35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e 6">
            <a:extLst>
              <a:ext uri="{FF2B5EF4-FFF2-40B4-BE49-F238E27FC236}">
                <a16:creationId xmlns:a16="http://schemas.microsoft.com/office/drawing/2014/main" id="{D3935996-B117-5524-25A0-06BAE7D05642}"/>
              </a:ext>
            </a:extLst>
          </p:cNvPr>
          <p:cNvSpPr/>
          <p:nvPr/>
        </p:nvSpPr>
        <p:spPr>
          <a:xfrm>
            <a:off x="1726811" y="2604394"/>
            <a:ext cx="2519197" cy="1660125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610BEFF-E36B-A93C-9487-B9CEE6F5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Nuclear data libraries and their V&amp;V</a:t>
            </a:r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29F0C2-BEF1-80D5-0639-A916A600F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8</a:t>
            </a:fld>
            <a:endParaRPr lang="en-US"/>
          </a:p>
        </p:txBody>
      </p:sp>
      <p:pic>
        <p:nvPicPr>
          <p:cNvPr id="15" name="Elemento grafico 14">
            <a:extLst>
              <a:ext uri="{FF2B5EF4-FFF2-40B4-BE49-F238E27FC236}">
                <a16:creationId xmlns:a16="http://schemas.microsoft.com/office/drawing/2014/main" id="{FDF75BB6-587B-2FE7-9105-7A2B48415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5321" y="1098873"/>
            <a:ext cx="2445203" cy="135844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077CA03C-5C8A-3928-2780-C2704EEA7B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47" y="1266757"/>
            <a:ext cx="3061477" cy="1060669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CE44970-78BD-12EA-79DE-BC881C31FF02}"/>
              </a:ext>
            </a:extLst>
          </p:cNvPr>
          <p:cNvSpPr txBox="1"/>
          <p:nvPr/>
        </p:nvSpPr>
        <p:spPr>
          <a:xfrm>
            <a:off x="5526384" y="1288657"/>
            <a:ext cx="6301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Vs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17F56882-FA5A-D977-B041-C4E520E73675}"/>
              </a:ext>
            </a:extLst>
          </p:cNvPr>
          <p:cNvSpPr txBox="1"/>
          <p:nvPr/>
        </p:nvSpPr>
        <p:spPr>
          <a:xfrm>
            <a:off x="2527481" y="2923679"/>
            <a:ext cx="741988" cy="51077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400" b="1" dirty="0" err="1"/>
              <a:t>K</a:t>
            </a:r>
            <a:r>
              <a:rPr lang="en-GB" sz="2400" b="1" baseline="-25000" dirty="0" err="1"/>
              <a:t>eff</a:t>
            </a:r>
            <a:endParaRPr lang="en-GB" sz="2400" b="1" baseline="-25000" dirty="0"/>
          </a:p>
        </p:txBody>
      </p: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DE8D30C4-FADB-731C-EEEF-6589B53037C8}"/>
              </a:ext>
            </a:extLst>
          </p:cNvPr>
          <p:cNvCxnSpPr>
            <a:cxnSpLocks/>
          </p:cNvCxnSpPr>
          <p:nvPr/>
        </p:nvCxnSpPr>
        <p:spPr>
          <a:xfrm>
            <a:off x="5841481" y="2178751"/>
            <a:ext cx="0" cy="46756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9BACC2C-FA8D-CE60-C705-EC60ED5193BE}"/>
              </a:ext>
            </a:extLst>
          </p:cNvPr>
          <p:cNvSpPr txBox="1"/>
          <p:nvPr/>
        </p:nvSpPr>
        <p:spPr>
          <a:xfrm>
            <a:off x="2692416" y="3415263"/>
            <a:ext cx="1246529" cy="51077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400" b="1" dirty="0" err="1"/>
              <a:t>Nubar</a:t>
            </a:r>
            <a:endParaRPr lang="en-GB" sz="2400" b="1" baseline="-25000" dirty="0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1B8C43A7-BCB3-DD8A-BD06-A3A5C327D2D2}"/>
              </a:ext>
            </a:extLst>
          </p:cNvPr>
          <p:cNvSpPr txBox="1"/>
          <p:nvPr/>
        </p:nvSpPr>
        <p:spPr>
          <a:xfrm>
            <a:off x="2053787" y="3299521"/>
            <a:ext cx="665836" cy="51077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l-GR" sz="2400" b="1" dirty="0"/>
              <a:t>β</a:t>
            </a:r>
            <a:r>
              <a:rPr lang="it-IT" sz="2400" b="1" baseline="-25000" dirty="0" err="1"/>
              <a:t>eff</a:t>
            </a:r>
            <a:endParaRPr lang="en-GB" sz="2400" b="1" baseline="-25000" dirty="0"/>
          </a:p>
        </p:txBody>
      </p:sp>
      <p:sp>
        <p:nvSpPr>
          <p:cNvPr id="29" name="Freccia a destra 28">
            <a:extLst>
              <a:ext uri="{FF2B5EF4-FFF2-40B4-BE49-F238E27FC236}">
                <a16:creationId xmlns:a16="http://schemas.microsoft.com/office/drawing/2014/main" id="{DDB3A9B1-8FCF-526F-6E31-82802B26AACF}"/>
              </a:ext>
            </a:extLst>
          </p:cNvPr>
          <p:cNvSpPr/>
          <p:nvPr/>
        </p:nvSpPr>
        <p:spPr>
          <a:xfrm rot="5400000">
            <a:off x="2634071" y="4660859"/>
            <a:ext cx="704675" cy="500296"/>
          </a:xfrm>
          <a:prstGeom prst="rightArrow">
            <a:avLst/>
          </a:prstGeom>
          <a:solidFill>
            <a:srgbClr val="1A9239"/>
          </a:solidFill>
          <a:ln>
            <a:solidFill>
              <a:srgbClr val="004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769BD56-F228-1F59-C47F-A34E1D505187}"/>
              </a:ext>
            </a:extLst>
          </p:cNvPr>
          <p:cNvSpPr txBox="1"/>
          <p:nvPr/>
        </p:nvSpPr>
        <p:spPr>
          <a:xfrm>
            <a:off x="1046076" y="5483344"/>
            <a:ext cx="40640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Integral parameters </a:t>
            </a:r>
            <a:r>
              <a:rPr lang="en-GB" sz="2000" dirty="0"/>
              <a:t>representative of the entire system that simplifies the V&amp;V process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6DEAD81-BB6E-C068-0C8A-CB062FD42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283" y="2526199"/>
            <a:ext cx="2601906" cy="320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B566000-259A-1A74-7785-D6E0720C9D28}"/>
              </a:ext>
            </a:extLst>
          </p:cNvPr>
          <p:cNvSpPr txBox="1"/>
          <p:nvPr/>
        </p:nvSpPr>
        <p:spPr>
          <a:xfrm>
            <a:off x="8758990" y="2735440"/>
            <a:ext cx="31355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complex geometries that need to be fully modelled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different regions with different needs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 detailed spatial distribution of tallies is needed</a:t>
            </a:r>
          </a:p>
        </p:txBody>
      </p:sp>
      <p:sp>
        <p:nvSpPr>
          <p:cNvPr id="32" name="Freccia a destra 31">
            <a:extLst>
              <a:ext uri="{FF2B5EF4-FFF2-40B4-BE49-F238E27FC236}">
                <a16:creationId xmlns:a16="http://schemas.microsoft.com/office/drawing/2014/main" id="{61960DB7-2490-EC65-CF8D-A1AFD860FD59}"/>
              </a:ext>
            </a:extLst>
          </p:cNvPr>
          <p:cNvSpPr/>
          <p:nvPr/>
        </p:nvSpPr>
        <p:spPr>
          <a:xfrm rot="5400000">
            <a:off x="8595936" y="5572239"/>
            <a:ext cx="345158" cy="575742"/>
          </a:xfrm>
          <a:prstGeom prst="rightArrow">
            <a:avLst/>
          </a:prstGeom>
          <a:solidFill>
            <a:srgbClr val="1A9239"/>
          </a:solidFill>
          <a:ln>
            <a:solidFill>
              <a:srgbClr val="004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DA4E6F2D-9633-5F91-9C21-0853BAEC2847}"/>
              </a:ext>
            </a:extLst>
          </p:cNvPr>
          <p:cNvSpPr txBox="1"/>
          <p:nvPr/>
        </p:nvSpPr>
        <p:spPr>
          <a:xfrm>
            <a:off x="6429691" y="6182714"/>
            <a:ext cx="4455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/>
              <a:t>Vast amount of tallies and energy/spatial discretization</a:t>
            </a:r>
            <a:endParaRPr lang="en-GB" b="1" dirty="0"/>
          </a:p>
        </p:txBody>
      </p:sp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72970ACD-3286-B8F2-C90F-2047463144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US" dirty="0"/>
              <a:t>The fission bias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154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1" grpId="0" animBg="1"/>
      <p:bldP spid="24" grpId="0" animBg="1"/>
      <p:bldP spid="28" grpId="0" animBg="1"/>
      <p:bldP spid="29" grpId="0" animBg="1"/>
      <p:bldP spid="8" grpId="0"/>
      <p:bldP spid="30" grpId="0"/>
      <p:bldP spid="32" grpId="0" animBg="1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0B8409-C1C5-4354-9063-784177701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JADE?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CCD38E3-F818-4AF4-A2FA-4754BEAC6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9</a:t>
            </a:fld>
            <a:endParaRPr lang="en-US"/>
          </a:p>
        </p:txBody>
      </p:sp>
      <p:sp>
        <p:nvSpPr>
          <p:cNvPr id="24" name="Segnaposto contenuto 5">
            <a:extLst>
              <a:ext uri="{FF2B5EF4-FFF2-40B4-BE49-F238E27FC236}">
                <a16:creationId xmlns:a16="http://schemas.microsoft.com/office/drawing/2014/main" id="{149E7756-5E85-C203-6F50-9170E1751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619" y="1432307"/>
            <a:ext cx="10805348" cy="124313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JADE is a python based software that aims to establish itself as a corner stone for a complete and extensive </a:t>
            </a:r>
            <a:r>
              <a:rPr lang="en-GB" b="1" dirty="0"/>
              <a:t>automated and standardized V&amp;V procedure</a:t>
            </a:r>
            <a:r>
              <a:rPr lang="en-GB" dirty="0"/>
              <a:t> for nuclear data libraries, with a special focus towards fusion applications.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94B2061B-8160-F5C2-8E18-A526E507A9B3}"/>
              </a:ext>
            </a:extLst>
          </p:cNvPr>
          <p:cNvSpPr txBox="1"/>
          <p:nvPr/>
        </p:nvSpPr>
        <p:spPr>
          <a:xfrm>
            <a:off x="1312354" y="4034507"/>
            <a:ext cx="1968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EFFORT FRAGMENTATION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CDA3CD3E-08CD-6DC1-7224-579C08C31CB9}"/>
              </a:ext>
            </a:extLst>
          </p:cNvPr>
          <p:cNvSpPr txBox="1"/>
          <p:nvPr/>
        </p:nvSpPr>
        <p:spPr>
          <a:xfrm>
            <a:off x="1657847" y="3171827"/>
            <a:ext cx="16417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LACK OF AUTOMATION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F6C52734-D6B0-BB88-1756-E1FB71B313F3}"/>
              </a:ext>
            </a:extLst>
          </p:cNvPr>
          <p:cNvSpPr txBox="1"/>
          <p:nvPr/>
        </p:nvSpPr>
        <p:spPr>
          <a:xfrm>
            <a:off x="1639263" y="5938311"/>
            <a:ext cx="16417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FISSION BIAS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7C70A738-6DCC-32B0-C34C-4EA15174BCD0}"/>
              </a:ext>
            </a:extLst>
          </p:cNvPr>
          <p:cNvSpPr txBox="1"/>
          <p:nvPr/>
        </p:nvSpPr>
        <p:spPr>
          <a:xfrm>
            <a:off x="1038071" y="4897188"/>
            <a:ext cx="2242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LACK OF STANDARDIZATION</a:t>
            </a:r>
          </a:p>
        </p:txBody>
      </p:sp>
      <p:pic>
        <p:nvPicPr>
          <p:cNvPr id="48" name="Immagine 47">
            <a:extLst>
              <a:ext uri="{FF2B5EF4-FFF2-40B4-BE49-F238E27FC236}">
                <a16:creationId xmlns:a16="http://schemas.microsoft.com/office/drawing/2014/main" id="{C83EAAD8-7B07-94D0-834D-370B6B999A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9" t="23777" r="34092" b="22717"/>
          <a:stretch/>
        </p:blipFill>
        <p:spPr>
          <a:xfrm>
            <a:off x="4581529" y="3486939"/>
            <a:ext cx="2431830" cy="2673248"/>
          </a:xfrm>
          <a:prstGeom prst="rect">
            <a:avLst/>
          </a:prstGeom>
        </p:spPr>
      </p:pic>
      <p:cxnSp>
        <p:nvCxnSpPr>
          <p:cNvPr id="49" name="Connettore a gomito 48">
            <a:extLst>
              <a:ext uri="{FF2B5EF4-FFF2-40B4-BE49-F238E27FC236}">
                <a16:creationId xmlns:a16="http://schemas.microsoft.com/office/drawing/2014/main" id="{257A77D9-8AB5-7416-3F85-C065E8FCFACB}"/>
              </a:ext>
            </a:extLst>
          </p:cNvPr>
          <p:cNvCxnSpPr>
            <a:cxnSpLocks/>
            <a:stCxn id="45" idx="3"/>
            <a:endCxn id="48" idx="1"/>
          </p:cNvCxnSpPr>
          <p:nvPr/>
        </p:nvCxnSpPr>
        <p:spPr>
          <a:xfrm>
            <a:off x="3299562" y="3494993"/>
            <a:ext cx="1281967" cy="1328570"/>
          </a:xfrm>
          <a:prstGeom prst="bentConnector3">
            <a:avLst>
              <a:gd name="adj1" fmla="val 50000"/>
            </a:avLst>
          </a:prstGeom>
          <a:ln w="57150">
            <a:solidFill>
              <a:srgbClr val="004A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a gomito 49">
            <a:extLst>
              <a:ext uri="{FF2B5EF4-FFF2-40B4-BE49-F238E27FC236}">
                <a16:creationId xmlns:a16="http://schemas.microsoft.com/office/drawing/2014/main" id="{390931E3-BF41-C841-3BC7-7C4537C398DF}"/>
              </a:ext>
            </a:extLst>
          </p:cNvPr>
          <p:cNvCxnSpPr>
            <a:cxnSpLocks/>
            <a:stCxn id="46" idx="3"/>
            <a:endCxn id="48" idx="1"/>
          </p:cNvCxnSpPr>
          <p:nvPr/>
        </p:nvCxnSpPr>
        <p:spPr>
          <a:xfrm flipV="1">
            <a:off x="3280978" y="4823563"/>
            <a:ext cx="1300551" cy="1299414"/>
          </a:xfrm>
          <a:prstGeom prst="bentConnector3">
            <a:avLst>
              <a:gd name="adj1" fmla="val 50000"/>
            </a:avLst>
          </a:prstGeom>
          <a:ln w="57150">
            <a:solidFill>
              <a:srgbClr val="004A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a gomito 50">
            <a:extLst>
              <a:ext uri="{FF2B5EF4-FFF2-40B4-BE49-F238E27FC236}">
                <a16:creationId xmlns:a16="http://schemas.microsoft.com/office/drawing/2014/main" id="{4B8A788A-8518-AAC8-C3AC-4CA363D6B83E}"/>
              </a:ext>
            </a:extLst>
          </p:cNvPr>
          <p:cNvCxnSpPr>
            <a:cxnSpLocks/>
            <a:stCxn id="47" idx="3"/>
            <a:endCxn id="48" idx="1"/>
          </p:cNvCxnSpPr>
          <p:nvPr/>
        </p:nvCxnSpPr>
        <p:spPr>
          <a:xfrm flipV="1">
            <a:off x="3280978" y="4823563"/>
            <a:ext cx="1300551" cy="396791"/>
          </a:xfrm>
          <a:prstGeom prst="bentConnector3">
            <a:avLst>
              <a:gd name="adj1" fmla="val 50000"/>
            </a:avLst>
          </a:prstGeom>
          <a:ln w="57150">
            <a:solidFill>
              <a:srgbClr val="004A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a gomito 51">
            <a:extLst>
              <a:ext uri="{FF2B5EF4-FFF2-40B4-BE49-F238E27FC236}">
                <a16:creationId xmlns:a16="http://schemas.microsoft.com/office/drawing/2014/main" id="{953F578A-12DD-8748-C30F-903CCFE4BD96}"/>
              </a:ext>
            </a:extLst>
          </p:cNvPr>
          <p:cNvCxnSpPr>
            <a:cxnSpLocks/>
            <a:stCxn id="44" idx="3"/>
            <a:endCxn id="48" idx="1"/>
          </p:cNvCxnSpPr>
          <p:nvPr/>
        </p:nvCxnSpPr>
        <p:spPr>
          <a:xfrm>
            <a:off x="3280978" y="4357673"/>
            <a:ext cx="1300551" cy="465890"/>
          </a:xfrm>
          <a:prstGeom prst="bentConnector3">
            <a:avLst>
              <a:gd name="adj1" fmla="val 50000"/>
            </a:avLst>
          </a:prstGeom>
          <a:ln w="57150">
            <a:solidFill>
              <a:srgbClr val="004A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Immagine 52">
            <a:extLst>
              <a:ext uri="{FF2B5EF4-FFF2-40B4-BE49-F238E27FC236}">
                <a16:creationId xmlns:a16="http://schemas.microsoft.com/office/drawing/2014/main" id="{F2324EEA-6148-9205-FD33-D31589EC4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356" y="4132256"/>
            <a:ext cx="3282858" cy="1206890"/>
          </a:xfrm>
          <a:prstGeom prst="rect">
            <a:avLst/>
          </a:prstGeom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0F5ACDC7-FE11-B023-A7FB-3226AB77B5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25" t="16676" r="15084" b="17783"/>
          <a:stretch/>
        </p:blipFill>
        <p:spPr>
          <a:xfrm>
            <a:off x="7651277" y="2515635"/>
            <a:ext cx="3221016" cy="1716248"/>
          </a:xfrm>
          <a:prstGeom prst="rect">
            <a:avLst/>
          </a:prstGeom>
        </p:spPr>
      </p:pic>
      <p:pic>
        <p:nvPicPr>
          <p:cNvPr id="55" name="Immagine 54">
            <a:extLst>
              <a:ext uri="{FF2B5EF4-FFF2-40B4-BE49-F238E27FC236}">
                <a16:creationId xmlns:a16="http://schemas.microsoft.com/office/drawing/2014/main" id="{CF4C57C3-43D0-978E-32EB-FF2F670C8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4900" y="5605298"/>
            <a:ext cx="2313914" cy="993178"/>
          </a:xfrm>
          <a:prstGeom prst="rect">
            <a:avLst/>
          </a:prstGeom>
        </p:spPr>
      </p:pic>
      <p:sp>
        <p:nvSpPr>
          <p:cNvPr id="56" name="Parentesi graffa aperta 55">
            <a:extLst>
              <a:ext uri="{FF2B5EF4-FFF2-40B4-BE49-F238E27FC236}">
                <a16:creationId xmlns:a16="http://schemas.microsoft.com/office/drawing/2014/main" id="{4080D31E-3A6D-B1ED-06C0-D63D03D9ABD0}"/>
              </a:ext>
            </a:extLst>
          </p:cNvPr>
          <p:cNvSpPr/>
          <p:nvPr/>
        </p:nvSpPr>
        <p:spPr>
          <a:xfrm>
            <a:off x="7083285" y="3341258"/>
            <a:ext cx="537071" cy="2988360"/>
          </a:xfrm>
          <a:prstGeom prst="leftBrace">
            <a:avLst/>
          </a:prstGeom>
          <a:ln w="38100">
            <a:solidFill>
              <a:srgbClr val="004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C54B94E2-1CBB-4C0D-5030-71E1595B70C7}"/>
              </a:ext>
            </a:extLst>
          </p:cNvPr>
          <p:cNvSpPr txBox="1"/>
          <p:nvPr/>
        </p:nvSpPr>
        <p:spPr>
          <a:xfrm rot="16200000">
            <a:off x="125178" y="4491829"/>
            <a:ext cx="16417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1A9239"/>
                </a:solidFill>
              </a:rPr>
              <a:t>ISSUES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E992790-219F-8930-BB1A-54DCB062D2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US" dirty="0"/>
              <a:t>JADE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7535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9B9EC-3743-46B5-9AC4-0F9E88D4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is JADE?</a:t>
            </a:r>
            <a:endParaRPr lang="en-1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3DC5B-222F-4A6E-A7AD-C85201FF4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10</a:t>
            </a:fld>
            <a:endParaRPr lang="en-US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DD92981C-577F-47C9-9713-A0777B636E01}"/>
              </a:ext>
            </a:extLst>
          </p:cNvPr>
          <p:cNvSpPr>
            <a:spLocks noChangeAspect="1"/>
          </p:cNvSpPr>
          <p:nvPr/>
        </p:nvSpPr>
        <p:spPr>
          <a:xfrm>
            <a:off x="485284" y="1447338"/>
            <a:ext cx="5729727" cy="4251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692F4AD3-1D20-40C6-89AD-4B36BC3F4A91}"/>
              </a:ext>
            </a:extLst>
          </p:cNvPr>
          <p:cNvSpPr txBox="1"/>
          <p:nvPr/>
        </p:nvSpPr>
        <p:spPr>
          <a:xfrm>
            <a:off x="6498869" y="1363868"/>
            <a:ext cx="288032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400"/>
              </a:spcBef>
            </a:pPr>
            <a:r>
              <a:rPr lang="en-US" sz="2800" b="1" dirty="0">
                <a:solidFill>
                  <a:srgbClr val="1A9239"/>
                </a:solidFill>
                <a:latin typeface="+mj-lt"/>
              </a:rPr>
              <a:t>Waterfall approach</a:t>
            </a:r>
            <a:endParaRPr sz="2800" b="1" dirty="0">
              <a:solidFill>
                <a:srgbClr val="1A9239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B5A3B5-30FD-4C57-AB3D-3541FBA482D8}"/>
              </a:ext>
            </a:extLst>
          </p:cNvPr>
          <p:cNvSpPr txBox="1"/>
          <p:nvPr/>
        </p:nvSpPr>
        <p:spPr>
          <a:xfrm>
            <a:off x="1621604" y="6210180"/>
            <a:ext cx="8948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Implemented by means of a stage approach and  &gt; 1.5 </a:t>
            </a:r>
            <a:r>
              <a:rPr lang="en-US" sz="2000" b="1" dirty="0" err="1"/>
              <a:t>ppy</a:t>
            </a:r>
            <a:r>
              <a:rPr lang="en-US" sz="2000" b="1" dirty="0"/>
              <a:t> of total effort </a:t>
            </a:r>
            <a:endParaRPr lang="en-150" sz="2000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B383080-971B-1F53-183A-D2D9E3C6E7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0"/>
          <a:stretch/>
        </p:blipFill>
        <p:spPr>
          <a:xfrm>
            <a:off x="6498869" y="1947171"/>
            <a:ext cx="4759616" cy="4124683"/>
          </a:xfrm>
          <a:prstGeom prst="rect">
            <a:avLst/>
          </a:prstGeom>
        </p:spPr>
      </p:pic>
      <p:sp>
        <p:nvSpPr>
          <p:cNvPr id="7" name="Segnaposto testo 4">
            <a:extLst>
              <a:ext uri="{FF2B5EF4-FFF2-40B4-BE49-F238E27FC236}">
                <a16:creationId xmlns:a16="http://schemas.microsoft.com/office/drawing/2014/main" id="{1A955E9B-AF52-BEDA-5D4E-3077008D08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US" dirty="0"/>
              <a:t>The organization of the project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0681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Elemento grafico 21" descr="Elenco con riempimento a tinta unita">
            <a:extLst>
              <a:ext uri="{FF2B5EF4-FFF2-40B4-BE49-F238E27FC236}">
                <a16:creationId xmlns:a16="http://schemas.microsoft.com/office/drawing/2014/main" id="{B3AEDD42-3436-4B10-E5F3-73AB912C6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7908" y="3484489"/>
            <a:ext cx="914400" cy="9144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96AA850-F0E8-2583-CA16-2BD21FF76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is JADE?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229FCC1-602B-21FC-8D7C-CF5D70893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11</a:t>
            </a:fld>
            <a:endParaRPr lang="en-US"/>
          </a:p>
        </p:txBody>
      </p:sp>
      <p:pic>
        <p:nvPicPr>
          <p:cNvPr id="3076" name="Picture 4" descr="Python (programming language) - Wikipedia">
            <a:extLst>
              <a:ext uri="{FF2B5EF4-FFF2-40B4-BE49-F238E27FC236}">
                <a16:creationId xmlns:a16="http://schemas.microsoft.com/office/drawing/2014/main" id="{4B4A2C60-70F9-6448-6066-CA615484E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841" y="852282"/>
            <a:ext cx="1848318" cy="184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Elemento grafico 7" descr="Documento con riempimento a tinta unita">
            <a:extLst>
              <a:ext uri="{FF2B5EF4-FFF2-40B4-BE49-F238E27FC236}">
                <a16:creationId xmlns:a16="http://schemas.microsoft.com/office/drawing/2014/main" id="{F0520FBB-03B4-0F05-C396-AA7C9C4DFE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0360" y="3980015"/>
            <a:ext cx="914400" cy="914400"/>
          </a:xfrm>
          <a:prstGeom prst="rect">
            <a:avLst/>
          </a:prstGeom>
        </p:spPr>
      </p:pic>
      <p:pic>
        <p:nvPicPr>
          <p:cNvPr id="10" name="Elemento grafico 9" descr="Elenco con riempimento a tinta unita">
            <a:extLst>
              <a:ext uri="{FF2B5EF4-FFF2-40B4-BE49-F238E27FC236}">
                <a16:creationId xmlns:a16="http://schemas.microsoft.com/office/drawing/2014/main" id="{84FA855D-0D2A-2B68-9816-46DACAB6B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6116" y="3688675"/>
            <a:ext cx="914400" cy="914400"/>
          </a:xfrm>
          <a:prstGeom prst="rect">
            <a:avLst/>
          </a:prstGeom>
        </p:spPr>
      </p:pic>
      <p:pic>
        <p:nvPicPr>
          <p:cNvPr id="12" name="Elemento grafico 11" descr="Ricerca contorno">
            <a:extLst>
              <a:ext uri="{FF2B5EF4-FFF2-40B4-BE49-F238E27FC236}">
                <a16:creationId xmlns:a16="http://schemas.microsoft.com/office/drawing/2014/main" id="{08898158-6F83-31E6-DBF6-1EAE04AC4F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00656" y="3039099"/>
            <a:ext cx="914400" cy="914400"/>
          </a:xfrm>
          <a:prstGeom prst="rect">
            <a:avLst/>
          </a:prstGeom>
        </p:spPr>
      </p:pic>
      <p:pic>
        <p:nvPicPr>
          <p:cNvPr id="14" name="Elemento grafico 13" descr="Statistiche con riempimento a tinta unita">
            <a:extLst>
              <a:ext uri="{FF2B5EF4-FFF2-40B4-BE49-F238E27FC236}">
                <a16:creationId xmlns:a16="http://schemas.microsoft.com/office/drawing/2014/main" id="{25BFDDC2-0DEF-4A76-6B8B-CBC72E21C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26953" y="3335503"/>
            <a:ext cx="914400" cy="914400"/>
          </a:xfrm>
          <a:prstGeom prst="rect">
            <a:avLst/>
          </a:prstGeom>
        </p:spPr>
      </p:pic>
      <p:pic>
        <p:nvPicPr>
          <p:cNvPr id="16" name="Elemento grafico 15" descr="Database con riempimento a tinta unita">
            <a:extLst>
              <a:ext uri="{FF2B5EF4-FFF2-40B4-BE49-F238E27FC236}">
                <a16:creationId xmlns:a16="http://schemas.microsoft.com/office/drawing/2014/main" id="{E778CE4A-510B-2D24-B10A-B303C6EFFC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56900" y="4164681"/>
            <a:ext cx="914400" cy="914400"/>
          </a:xfrm>
          <a:prstGeom prst="rect">
            <a:avLst/>
          </a:prstGeom>
        </p:spPr>
      </p:pic>
      <p:pic>
        <p:nvPicPr>
          <p:cNvPr id="18" name="Elemento grafico 17" descr="Appunti parzialmente selezionati contorno">
            <a:extLst>
              <a:ext uri="{FF2B5EF4-FFF2-40B4-BE49-F238E27FC236}">
                <a16:creationId xmlns:a16="http://schemas.microsoft.com/office/drawing/2014/main" id="{8DC58209-96AD-2002-5463-A5B89FDFD5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92672" y="4217822"/>
            <a:ext cx="914400" cy="914400"/>
          </a:xfrm>
          <a:prstGeom prst="rect">
            <a:avLst/>
          </a:prstGeom>
        </p:spPr>
      </p:pic>
      <p:pic>
        <p:nvPicPr>
          <p:cNvPr id="21" name="Elemento grafico 20" descr="Documento con riempimento a tinta unita">
            <a:extLst>
              <a:ext uri="{FF2B5EF4-FFF2-40B4-BE49-F238E27FC236}">
                <a16:creationId xmlns:a16="http://schemas.microsoft.com/office/drawing/2014/main" id="{3EA1CF47-87C6-1FF2-5665-02F7B19084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57927" y="4491022"/>
            <a:ext cx="914400" cy="914400"/>
          </a:xfrm>
          <a:prstGeom prst="rect">
            <a:avLst/>
          </a:prstGeom>
        </p:spPr>
      </p:pic>
      <p:pic>
        <p:nvPicPr>
          <p:cNvPr id="23" name="Elemento grafico 22" descr="Ingranaggi con riempimento a tinta unita">
            <a:extLst>
              <a:ext uri="{FF2B5EF4-FFF2-40B4-BE49-F238E27FC236}">
                <a16:creationId xmlns:a16="http://schemas.microsoft.com/office/drawing/2014/main" id="{E006DBB5-0EA6-0D38-FAC2-9CAC58CC9C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321346" y="3073815"/>
            <a:ext cx="1333953" cy="1333953"/>
          </a:xfrm>
          <a:prstGeom prst="rect">
            <a:avLst/>
          </a:prstGeom>
        </p:spPr>
      </p:pic>
      <p:pic>
        <p:nvPicPr>
          <p:cNvPr id="20" name="Elemento grafico 19" descr="CD con riempimento a tinta unita">
            <a:extLst>
              <a:ext uri="{FF2B5EF4-FFF2-40B4-BE49-F238E27FC236}">
                <a16:creationId xmlns:a16="http://schemas.microsoft.com/office/drawing/2014/main" id="{11A3CE07-011E-87C5-4E59-B54AA658C6B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876142" y="3803003"/>
            <a:ext cx="914400" cy="914400"/>
          </a:xfrm>
          <a:prstGeom prst="rect">
            <a:avLst/>
          </a:prstGeom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7121159-A505-D093-3A41-629038FF04C5}"/>
              </a:ext>
            </a:extLst>
          </p:cNvPr>
          <p:cNvSpPr txBox="1"/>
          <p:nvPr/>
        </p:nvSpPr>
        <p:spPr>
          <a:xfrm>
            <a:off x="4721785" y="4841078"/>
            <a:ext cx="1241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MCNP as transport code</a:t>
            </a:r>
          </a:p>
        </p:txBody>
      </p:sp>
      <p:pic>
        <p:nvPicPr>
          <p:cNvPr id="27" name="Elemento grafico 26" descr="Documento con riempimento a tinta unita">
            <a:extLst>
              <a:ext uri="{FF2B5EF4-FFF2-40B4-BE49-F238E27FC236}">
                <a16:creationId xmlns:a16="http://schemas.microsoft.com/office/drawing/2014/main" id="{42E45A2C-A307-D947-E4F1-BBA6ED8A12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84959" y="3803003"/>
            <a:ext cx="914400" cy="914400"/>
          </a:xfrm>
          <a:prstGeom prst="rect">
            <a:avLst/>
          </a:prstGeom>
        </p:spPr>
      </p:pic>
      <p:pic>
        <p:nvPicPr>
          <p:cNvPr id="28" name="Elemento grafico 27" descr="Documento con riempimento a tinta unita">
            <a:extLst>
              <a:ext uri="{FF2B5EF4-FFF2-40B4-BE49-F238E27FC236}">
                <a16:creationId xmlns:a16="http://schemas.microsoft.com/office/drawing/2014/main" id="{BADE23E4-790C-A12D-EFA6-48396DCA14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04192" y="4306992"/>
            <a:ext cx="914400" cy="914400"/>
          </a:xfrm>
          <a:prstGeom prst="rect">
            <a:avLst/>
          </a:prstGeom>
        </p:spPr>
      </p:pic>
      <p:pic>
        <p:nvPicPr>
          <p:cNvPr id="29" name="Elemento grafico 28" descr="Documento con riempimento a tinta unita">
            <a:extLst>
              <a:ext uri="{FF2B5EF4-FFF2-40B4-BE49-F238E27FC236}">
                <a16:creationId xmlns:a16="http://schemas.microsoft.com/office/drawing/2014/main" id="{C2B7AC9B-ACBB-B924-99CB-D2404A7951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39432" y="3345803"/>
            <a:ext cx="914400" cy="914400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05E85FBA-4211-934E-3EBE-E41A5C21EA31}"/>
              </a:ext>
            </a:extLst>
          </p:cNvPr>
          <p:cNvSpPr txBox="1"/>
          <p:nvPr/>
        </p:nvSpPr>
        <p:spPr>
          <a:xfrm>
            <a:off x="858203" y="5470406"/>
            <a:ext cx="3114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Vast amount of benchmark to be automatically generated and run</a:t>
            </a:r>
          </a:p>
        </p:txBody>
      </p:sp>
      <p:sp>
        <p:nvSpPr>
          <p:cNvPr id="31" name="Freccia a destra 30">
            <a:extLst>
              <a:ext uri="{FF2B5EF4-FFF2-40B4-BE49-F238E27FC236}">
                <a16:creationId xmlns:a16="http://schemas.microsoft.com/office/drawing/2014/main" id="{0024A405-AFF8-47EF-C8DD-2BA1944EAE83}"/>
              </a:ext>
            </a:extLst>
          </p:cNvPr>
          <p:cNvSpPr/>
          <p:nvPr/>
        </p:nvSpPr>
        <p:spPr>
          <a:xfrm>
            <a:off x="3918893" y="4010055"/>
            <a:ext cx="704675" cy="500296"/>
          </a:xfrm>
          <a:prstGeom prst="rightArrow">
            <a:avLst/>
          </a:prstGeom>
          <a:solidFill>
            <a:srgbClr val="1A9239"/>
          </a:solidFill>
          <a:ln>
            <a:solidFill>
              <a:srgbClr val="004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ccia a destra 31">
            <a:extLst>
              <a:ext uri="{FF2B5EF4-FFF2-40B4-BE49-F238E27FC236}">
                <a16:creationId xmlns:a16="http://schemas.microsoft.com/office/drawing/2014/main" id="{D6025768-B08F-993F-412C-EBA504D0852C}"/>
              </a:ext>
            </a:extLst>
          </p:cNvPr>
          <p:cNvSpPr/>
          <p:nvPr/>
        </p:nvSpPr>
        <p:spPr>
          <a:xfrm>
            <a:off x="6068529" y="3980015"/>
            <a:ext cx="704675" cy="500296"/>
          </a:xfrm>
          <a:prstGeom prst="rightArrow">
            <a:avLst/>
          </a:prstGeom>
          <a:solidFill>
            <a:srgbClr val="1A9239"/>
          </a:solidFill>
          <a:ln>
            <a:solidFill>
              <a:srgbClr val="004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Elemento grafico 33" descr="Database con riempimento a tinta unita">
            <a:extLst>
              <a:ext uri="{FF2B5EF4-FFF2-40B4-BE49-F238E27FC236}">
                <a16:creationId xmlns:a16="http://schemas.microsoft.com/office/drawing/2014/main" id="{2B76A338-585F-42D7-0061-AA954E9C4E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25108" y="4383878"/>
            <a:ext cx="914400" cy="914400"/>
          </a:xfrm>
          <a:prstGeom prst="rect">
            <a:avLst/>
          </a:prstGeom>
        </p:spPr>
      </p:pic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93F39685-64D4-DCA5-8B2C-7F0E51E9BF54}"/>
              </a:ext>
            </a:extLst>
          </p:cNvPr>
          <p:cNvSpPr txBox="1"/>
          <p:nvPr/>
        </p:nvSpPr>
        <p:spPr>
          <a:xfrm>
            <a:off x="6847815" y="5401849"/>
            <a:ext cx="1863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Vast amount of outputs</a:t>
            </a:r>
          </a:p>
        </p:txBody>
      </p:sp>
      <p:sp>
        <p:nvSpPr>
          <p:cNvPr id="36" name="Freccia a destra 35">
            <a:extLst>
              <a:ext uri="{FF2B5EF4-FFF2-40B4-BE49-F238E27FC236}">
                <a16:creationId xmlns:a16="http://schemas.microsoft.com/office/drawing/2014/main" id="{282E69F8-39E6-E834-E798-D0910552DFC5}"/>
              </a:ext>
            </a:extLst>
          </p:cNvPr>
          <p:cNvSpPr/>
          <p:nvPr/>
        </p:nvSpPr>
        <p:spPr>
          <a:xfrm>
            <a:off x="8726273" y="3999755"/>
            <a:ext cx="704675" cy="500296"/>
          </a:xfrm>
          <a:prstGeom prst="rightArrow">
            <a:avLst/>
          </a:prstGeom>
          <a:solidFill>
            <a:srgbClr val="1A9239"/>
          </a:solidFill>
          <a:ln>
            <a:solidFill>
              <a:srgbClr val="004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09BE458D-7E36-717C-731C-1354B4D5FA31}"/>
              </a:ext>
            </a:extLst>
          </p:cNvPr>
          <p:cNvSpPr txBox="1"/>
          <p:nvPr/>
        </p:nvSpPr>
        <p:spPr>
          <a:xfrm>
            <a:off x="9217878" y="5302743"/>
            <a:ext cx="1863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Meaningful automatic post-processing</a:t>
            </a:r>
          </a:p>
        </p:txBody>
      </p:sp>
      <p:cxnSp>
        <p:nvCxnSpPr>
          <p:cNvPr id="30" name="Connettore diritto 29">
            <a:extLst>
              <a:ext uri="{FF2B5EF4-FFF2-40B4-BE49-F238E27FC236}">
                <a16:creationId xmlns:a16="http://schemas.microsoft.com/office/drawing/2014/main" id="{46474805-CA5B-5624-AA63-A70B4621260C}"/>
              </a:ext>
            </a:extLst>
          </p:cNvPr>
          <p:cNvCxnSpPr>
            <a:cxnSpLocks/>
          </p:cNvCxnSpPr>
          <p:nvPr/>
        </p:nvCxnSpPr>
        <p:spPr>
          <a:xfrm flipH="1">
            <a:off x="1074198" y="1875098"/>
            <a:ext cx="3581686" cy="1115463"/>
          </a:xfrm>
          <a:prstGeom prst="line">
            <a:avLst/>
          </a:prstGeom>
          <a:ln w="76200">
            <a:solidFill>
              <a:srgbClr val="1A92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A27B7ECF-FDE5-4F39-795D-89FA5614E1C7}"/>
              </a:ext>
            </a:extLst>
          </p:cNvPr>
          <p:cNvCxnSpPr>
            <a:cxnSpLocks/>
          </p:cNvCxnSpPr>
          <p:nvPr/>
        </p:nvCxnSpPr>
        <p:spPr>
          <a:xfrm flipH="1" flipV="1">
            <a:off x="7536116" y="1886509"/>
            <a:ext cx="3581686" cy="1104052"/>
          </a:xfrm>
          <a:prstGeom prst="line">
            <a:avLst/>
          </a:prstGeom>
          <a:ln w="76200">
            <a:solidFill>
              <a:srgbClr val="1A92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BD28A6F5-FB42-DA62-EA5A-2E255B82AE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US" dirty="0"/>
              <a:t>JADE needs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35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1" grpId="0" animBg="1"/>
      <p:bldP spid="32" grpId="0" animBg="1"/>
      <p:bldP spid="35" grpId="0"/>
      <p:bldP spid="36" grpId="0" animBg="1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0B8409-C1C5-4354-9063-784177701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JADE?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83779BCB-B464-45B8-BB0E-DCDFD9DD5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339" y="3246770"/>
            <a:ext cx="1308311" cy="131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1922B7F-B3B9-4FEE-BC45-153A7890E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999" y="1970466"/>
            <a:ext cx="1873869" cy="138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505D8549-2E9B-4581-9BE9-D62B2A13D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354" y="1937045"/>
            <a:ext cx="1243763" cy="1528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393FC4C-25B2-4217-BC99-D1C6BF9A0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739" y="5336931"/>
            <a:ext cx="3565255" cy="122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Immagine 37">
            <a:extLst>
              <a:ext uri="{FF2B5EF4-FFF2-40B4-BE49-F238E27FC236}">
                <a16:creationId xmlns:a16="http://schemas.microsoft.com/office/drawing/2014/main" id="{85D3E34B-0C98-4A55-BF21-83B7D99AA522}"/>
              </a:ext>
            </a:extLst>
          </p:cNvPr>
          <p:cNvPicPr/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14" y="1994212"/>
            <a:ext cx="1308311" cy="1310426"/>
          </a:xfrm>
          <a:prstGeom prst="rect">
            <a:avLst/>
          </a:prstGeom>
          <a:noFill/>
        </p:spPr>
      </p:pic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7715FB00-CA7E-416D-BF81-A5C04199C4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GB" dirty="0"/>
              <a:t>Benchmarks suite</a:t>
            </a: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28010F9D-80A1-446E-B0AF-6977F177CB6E}"/>
              </a:ext>
            </a:extLst>
          </p:cNvPr>
          <p:cNvCxnSpPr>
            <a:cxnSpLocks/>
          </p:cNvCxnSpPr>
          <p:nvPr/>
        </p:nvCxnSpPr>
        <p:spPr>
          <a:xfrm>
            <a:off x="53085" y="4650917"/>
            <a:ext cx="11914014" cy="0"/>
          </a:xfrm>
          <a:prstGeom prst="line">
            <a:avLst/>
          </a:prstGeom>
          <a:ln w="38100">
            <a:solidFill>
              <a:srgbClr val="004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03E281E8-2D01-4C13-AB4B-A50CB3525EF5}"/>
              </a:ext>
            </a:extLst>
          </p:cNvPr>
          <p:cNvCxnSpPr>
            <a:cxnSpLocks/>
          </p:cNvCxnSpPr>
          <p:nvPr/>
        </p:nvCxnSpPr>
        <p:spPr>
          <a:xfrm>
            <a:off x="8388534" y="1154263"/>
            <a:ext cx="0" cy="5640863"/>
          </a:xfrm>
          <a:prstGeom prst="line">
            <a:avLst/>
          </a:prstGeom>
          <a:ln w="38100">
            <a:solidFill>
              <a:srgbClr val="004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775126B-0230-4175-BEF2-2DA8E08CFFFF}"/>
              </a:ext>
            </a:extLst>
          </p:cNvPr>
          <p:cNvSpPr txBox="1"/>
          <p:nvPr/>
        </p:nvSpPr>
        <p:spPr>
          <a:xfrm rot="16200000">
            <a:off x="-1065344" y="2936533"/>
            <a:ext cx="2448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COMPUTATIONAL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A090F708-005C-4877-A8AB-BB74EFA0E5E7}"/>
              </a:ext>
            </a:extLst>
          </p:cNvPr>
          <p:cNvSpPr txBox="1"/>
          <p:nvPr/>
        </p:nvSpPr>
        <p:spPr>
          <a:xfrm rot="16200000">
            <a:off x="-877927" y="5492189"/>
            <a:ext cx="2144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EXPERIMENTAL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E6A98103-23C5-4DF6-8090-F6463DB6D888}"/>
              </a:ext>
            </a:extLst>
          </p:cNvPr>
          <p:cNvSpPr txBox="1"/>
          <p:nvPr/>
        </p:nvSpPr>
        <p:spPr>
          <a:xfrm>
            <a:off x="3078377" y="1154263"/>
            <a:ext cx="1821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TRANSPORT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68B9CF2C-36E6-4AFE-97B8-52217DBB38E2}"/>
              </a:ext>
            </a:extLst>
          </p:cNvPr>
          <p:cNvSpPr txBox="1"/>
          <p:nvPr/>
        </p:nvSpPr>
        <p:spPr>
          <a:xfrm>
            <a:off x="9508183" y="1154263"/>
            <a:ext cx="17782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ACTIVATION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9A524CC3-430D-4B67-A38F-0409F145FC6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31"/>
          <a:stretch/>
        </p:blipFill>
        <p:spPr>
          <a:xfrm>
            <a:off x="8476442" y="3481593"/>
            <a:ext cx="3715558" cy="1089732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8DC4B5EA-4A96-45BC-8CB8-384E772DA65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794" y="1863999"/>
            <a:ext cx="1893220" cy="1500097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3B202E3C-D3FF-47EB-876C-5FD0C2E842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719" y="5180780"/>
            <a:ext cx="2850711" cy="1583641"/>
          </a:xfrm>
          <a:prstGeom prst="rect">
            <a:avLst/>
          </a:prstGeom>
        </p:spPr>
      </p:pic>
      <p:pic>
        <p:nvPicPr>
          <p:cNvPr id="28" name="Immagine 27" descr="Immagine che contiene testo&#10;&#10;Descrizione generata automaticamente">
            <a:extLst>
              <a:ext uri="{FF2B5EF4-FFF2-40B4-BE49-F238E27FC236}">
                <a16:creationId xmlns:a16="http://schemas.microsoft.com/office/drawing/2014/main" id="{A6A06365-2D06-476B-9C70-8C07C7BF07D1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591" y="3327280"/>
            <a:ext cx="2757291" cy="1219360"/>
          </a:xfrm>
          <a:prstGeom prst="rect">
            <a:avLst/>
          </a:prstGeom>
        </p:spPr>
      </p:pic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D765ADDB-C667-4274-A1DB-762BA05FC712}"/>
              </a:ext>
            </a:extLst>
          </p:cNvPr>
          <p:cNvCxnSpPr>
            <a:cxnSpLocks/>
          </p:cNvCxnSpPr>
          <p:nvPr/>
        </p:nvCxnSpPr>
        <p:spPr>
          <a:xfrm>
            <a:off x="425626" y="1154263"/>
            <a:ext cx="0" cy="5640863"/>
          </a:xfrm>
          <a:prstGeom prst="line">
            <a:avLst/>
          </a:prstGeom>
          <a:ln w="38100">
            <a:solidFill>
              <a:srgbClr val="004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diritto 39">
            <a:extLst>
              <a:ext uri="{FF2B5EF4-FFF2-40B4-BE49-F238E27FC236}">
                <a16:creationId xmlns:a16="http://schemas.microsoft.com/office/drawing/2014/main" id="{401B4FB9-338B-42D7-8BF5-CEF9CA41E4F5}"/>
              </a:ext>
            </a:extLst>
          </p:cNvPr>
          <p:cNvCxnSpPr>
            <a:cxnSpLocks/>
          </p:cNvCxnSpPr>
          <p:nvPr/>
        </p:nvCxnSpPr>
        <p:spPr>
          <a:xfrm>
            <a:off x="68099" y="1536335"/>
            <a:ext cx="11972979" cy="0"/>
          </a:xfrm>
          <a:prstGeom prst="line">
            <a:avLst/>
          </a:prstGeom>
          <a:ln w="38100">
            <a:solidFill>
              <a:srgbClr val="004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969CDA3-9D52-414E-8B23-5E3C8AF0A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12</a:t>
            </a:fld>
            <a:endParaRPr lang="en-US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F999321-7025-4176-9A51-8666806D0899}"/>
              </a:ext>
            </a:extLst>
          </p:cNvPr>
          <p:cNvSpPr txBox="1"/>
          <p:nvPr/>
        </p:nvSpPr>
        <p:spPr>
          <a:xfrm>
            <a:off x="507852" y="1604923"/>
            <a:ext cx="1652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Sphere Leakage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03CAAC9-DF4A-43B8-8255-A542CCD6AFC6}"/>
              </a:ext>
            </a:extLst>
          </p:cNvPr>
          <p:cNvSpPr txBox="1"/>
          <p:nvPr/>
        </p:nvSpPr>
        <p:spPr>
          <a:xfrm>
            <a:off x="2200636" y="2797846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ITER 1D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1852C748-81E8-4C29-8755-89BB3DDCBBCF}"/>
              </a:ext>
            </a:extLst>
          </p:cNvPr>
          <p:cNvSpPr txBox="1"/>
          <p:nvPr/>
        </p:nvSpPr>
        <p:spPr>
          <a:xfrm>
            <a:off x="3725761" y="1604923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C-model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06A336F8-92FA-4E55-B9CE-4F226B0C0F9A}"/>
              </a:ext>
            </a:extLst>
          </p:cNvPr>
          <p:cNvSpPr txBox="1"/>
          <p:nvPr/>
        </p:nvSpPr>
        <p:spPr>
          <a:xfrm>
            <a:off x="5373276" y="2999510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HCPB TBM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6126914D-2533-4D3A-A5D2-BC1E3466F5C7}"/>
              </a:ext>
            </a:extLst>
          </p:cNvPr>
          <p:cNvSpPr txBox="1"/>
          <p:nvPr/>
        </p:nvSpPr>
        <p:spPr>
          <a:xfrm>
            <a:off x="6753506" y="1532653"/>
            <a:ext cx="1193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WCLL TBM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DD094FB8-8BA8-4781-A7FB-D80678C0214F}"/>
              </a:ext>
            </a:extLst>
          </p:cNvPr>
          <p:cNvSpPr txBox="1"/>
          <p:nvPr/>
        </p:nvSpPr>
        <p:spPr>
          <a:xfrm>
            <a:off x="10393085" y="1524726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SPHERE SDDR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8921F1A1-C2FB-4A2B-B1C7-36C6AAC2C06A}"/>
              </a:ext>
            </a:extLst>
          </p:cNvPr>
          <p:cNvSpPr txBox="1"/>
          <p:nvPr/>
        </p:nvSpPr>
        <p:spPr>
          <a:xfrm>
            <a:off x="8498388" y="3167156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ITER CYL SDDR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31C5A058-445A-4A3B-8C9F-8870D691C86E}"/>
              </a:ext>
            </a:extLst>
          </p:cNvPr>
          <p:cNvSpPr txBox="1"/>
          <p:nvPr/>
        </p:nvSpPr>
        <p:spPr>
          <a:xfrm>
            <a:off x="3833614" y="4794263"/>
            <a:ext cx="1145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OKTAVIAN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C50EA2C8-BF9E-4139-B7EC-569EE681E09C}"/>
              </a:ext>
            </a:extLst>
          </p:cNvPr>
          <p:cNvSpPr txBox="1"/>
          <p:nvPr/>
        </p:nvSpPr>
        <p:spPr>
          <a:xfrm>
            <a:off x="9665945" y="4794263"/>
            <a:ext cx="11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FNG SDDR</a:t>
            </a:r>
          </a:p>
        </p:txBody>
      </p:sp>
    </p:spTree>
    <p:extLst>
      <p:ext uri="{BB962C8B-B14F-4D97-AF65-F5344CB8AC3E}">
        <p14:creationId xmlns:p14="http://schemas.microsoft.com/office/powerpoint/2010/main" val="3305944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C0CDC3-68E3-CDF5-E3B0-79536084C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JADE</a:t>
            </a:r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53A26A8-EF89-E534-EA84-834B70B58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13</a:t>
            </a:fld>
            <a:endParaRPr lang="en-US"/>
          </a:p>
        </p:txBody>
      </p:sp>
      <p:pic>
        <p:nvPicPr>
          <p:cNvPr id="48" name="Immagine 47">
            <a:extLst>
              <a:ext uri="{FF2B5EF4-FFF2-40B4-BE49-F238E27FC236}">
                <a16:creationId xmlns:a16="http://schemas.microsoft.com/office/drawing/2014/main" id="{2234999B-0EA4-F17C-F9F6-B0C4D6D99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19" y="961279"/>
            <a:ext cx="10493936" cy="5768781"/>
          </a:xfrm>
          <a:prstGeom prst="rect">
            <a:avLst/>
          </a:prstGeom>
        </p:spPr>
      </p:pic>
      <p:sp>
        <p:nvSpPr>
          <p:cNvPr id="49" name="Segnaposto testo 4">
            <a:extLst>
              <a:ext uri="{FF2B5EF4-FFF2-40B4-BE49-F238E27FC236}">
                <a16:creationId xmlns:a16="http://schemas.microsoft.com/office/drawing/2014/main" id="{5D62128F-BCBC-C952-2495-287B1F1692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GB" dirty="0"/>
              <a:t>Benchmarks suite</a:t>
            </a:r>
          </a:p>
        </p:txBody>
      </p:sp>
    </p:spTree>
    <p:extLst>
      <p:ext uri="{BB962C8B-B14F-4D97-AF65-F5344CB8AC3E}">
        <p14:creationId xmlns:p14="http://schemas.microsoft.com/office/powerpoint/2010/main" val="280762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F040CE-0E4D-4232-A61B-38F799608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Sphere Leakage benchmark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7FEB0AD-FE75-48E8-B064-5D9377C9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02/02/2022</a:t>
            </a:r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0D8A6C-DC7A-4924-95B4-BDD2AC05B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14</a:t>
            </a:fld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2C636F3-A0FE-4676-89EF-1F7235D592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Benchmark description</a:t>
            </a:r>
            <a:endParaRPr lang="en-GB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888966F-FB15-4C58-9828-B567D381D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493717"/>
            <a:ext cx="7013263" cy="482551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/>
              <a:t>A uniform 0-14 MeV neutron point source is inserted at the </a:t>
            </a:r>
            <a:r>
              <a:rPr lang="en-GB" dirty="0" err="1"/>
              <a:t>center</a:t>
            </a:r>
            <a:r>
              <a:rPr lang="en-GB" dirty="0"/>
              <a:t> of a sphere composed entirely by a single isotope or a typical ITER material.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All isotopes provided by the nuclear data library under assessment are singularly tested.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dirty="0"/>
              <a:t>Tallied quantities:</a:t>
            </a:r>
          </a:p>
          <a:p>
            <a:r>
              <a:rPr lang="en-GB" dirty="0"/>
              <a:t>Neutron and photon leakage flux (energy binned);</a:t>
            </a:r>
          </a:p>
          <a:p>
            <a:r>
              <a:rPr lang="en-GB" dirty="0"/>
              <a:t>Neutron and photon heating inside the sphere;</a:t>
            </a:r>
          </a:p>
          <a:p>
            <a:r>
              <a:rPr lang="en-GB" dirty="0"/>
              <a:t>Tritium and Helium production inside the sphere;</a:t>
            </a:r>
          </a:p>
          <a:p>
            <a:r>
              <a:rPr lang="en-GB" dirty="0"/>
              <a:t>DPA.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FA58667-9F84-4B92-9246-88A9E9FEB7D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98" y="1871221"/>
            <a:ext cx="3595273" cy="36990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9478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670876-A949-36B4-25AB-801E47E52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Sphere Leakage benchmark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039F3C-FCC2-4B76-81BD-92C4B16BB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15</a:t>
            </a:fld>
            <a:endParaRPr lang="en-US"/>
          </a:p>
        </p:txBody>
      </p:sp>
      <p:pic>
        <p:nvPicPr>
          <p:cNvPr id="15" name="2021-10-20 16-31-58">
            <a:hlinkClick r:id="" action="ppaction://media"/>
            <a:extLst>
              <a:ext uri="{FF2B5EF4-FFF2-40B4-BE49-F238E27FC236}">
                <a16:creationId xmlns:a16="http://schemas.microsoft.com/office/drawing/2014/main" id="{C7929E26-FE72-E632-8BAE-222768285EC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906" y="1295162"/>
            <a:ext cx="9375786" cy="5274314"/>
          </a:xfrm>
        </p:spPr>
      </p:pic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65150723-B580-EB7B-069D-97FD0512FC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US" dirty="0"/>
              <a:t>Excel formatted tables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302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1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F040CE-0E4D-4232-A61B-38F799608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The Sphere Leakage benchmark</a:t>
            </a:r>
            <a:endParaRPr lang="en-GB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7FEB0AD-FE75-48E8-B064-5D9377C9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02/02/2022</a:t>
            </a:r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0D8A6C-DC7A-4924-95B4-BDD2AC05B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16</a:t>
            </a:fld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2C636F3-A0FE-4676-89EF-1F7235D592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Plot atlas</a:t>
            </a:r>
            <a:endParaRPr lang="en-GB" dirty="0"/>
          </a:p>
        </p:txBody>
      </p:sp>
      <p:pic>
        <p:nvPicPr>
          <p:cNvPr id="9" name="2021-10-20 16-40-54">
            <a:hlinkClick r:id="" action="ppaction://media"/>
            <a:extLst>
              <a:ext uri="{FF2B5EF4-FFF2-40B4-BE49-F238E27FC236}">
                <a16:creationId xmlns:a16="http://schemas.microsoft.com/office/drawing/2014/main" id="{EE7B88D2-F551-450C-819D-4100A213B42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5575" r="21479"/>
          <a:stretch/>
        </p:blipFill>
        <p:spPr>
          <a:xfrm>
            <a:off x="380619" y="1284344"/>
            <a:ext cx="5400000" cy="4826000"/>
          </a:xfrm>
        </p:spPr>
      </p:pic>
      <p:pic>
        <p:nvPicPr>
          <p:cNvPr id="11" name="Immagine 10" descr="Immagine che contiene testo, strumento scrittorio, matita, stazionario&#10;&#10;Descrizione generata automaticamente">
            <a:extLst>
              <a:ext uri="{FF2B5EF4-FFF2-40B4-BE49-F238E27FC236}">
                <a16:creationId xmlns:a16="http://schemas.microsoft.com/office/drawing/2014/main" id="{F0D9CE9E-B284-4F9A-AEAF-6C1E3E8060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494" y="802220"/>
            <a:ext cx="4199633" cy="314132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34B8F71-1264-4819-BB88-C40AD5B4B9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072" y="4022275"/>
            <a:ext cx="4522476" cy="277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9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E6F20B-F271-B771-8EDD-B01859546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19" y="61940"/>
            <a:ext cx="10476771" cy="518291"/>
          </a:xfrm>
        </p:spPr>
        <p:txBody>
          <a:bodyPr>
            <a:normAutofit fontScale="90000"/>
          </a:bodyPr>
          <a:lstStyle/>
          <a:p>
            <a:r>
              <a:rPr lang="en-GB" dirty="0"/>
              <a:t>JADE architecture and development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16F482A-A5AE-54CB-D6C9-961FD0A4D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17</a:t>
            </a:fld>
            <a:endParaRPr lang="en-US"/>
          </a:p>
        </p:txBody>
      </p:sp>
      <p:pic>
        <p:nvPicPr>
          <p:cNvPr id="7" name="Immagine 3">
            <a:extLst>
              <a:ext uri="{FF2B5EF4-FFF2-40B4-BE49-F238E27FC236}">
                <a16:creationId xmlns:a16="http://schemas.microsoft.com/office/drawing/2014/main" id="{8B8E3D1C-56C1-BA08-6262-B763651381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402" y="1289657"/>
            <a:ext cx="8549196" cy="517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3C4C39A-AF6F-AC47-68D4-A5837027C2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GB" dirty="0"/>
              <a:t>General scheme</a:t>
            </a:r>
          </a:p>
        </p:txBody>
      </p:sp>
    </p:spTree>
    <p:extLst>
      <p:ext uri="{BB962C8B-B14F-4D97-AF65-F5344CB8AC3E}">
        <p14:creationId xmlns:p14="http://schemas.microsoft.com/office/powerpoint/2010/main" val="300578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C8B134-9407-D5C3-60DB-D6A27AAB0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JADE Architecture and development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DA0AE6C-001D-39A1-E67E-9565A3CC6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18</a:t>
            </a:fld>
            <a:endParaRPr lang="en-US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B844F1B-8401-64C9-1B8F-053B0B748852}"/>
              </a:ext>
            </a:extLst>
          </p:cNvPr>
          <p:cNvSpPr txBox="1"/>
          <p:nvPr/>
        </p:nvSpPr>
        <p:spPr>
          <a:xfrm>
            <a:off x="380619" y="5982904"/>
            <a:ext cx="5791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ReadTheDocs</a:t>
            </a:r>
            <a:r>
              <a:rPr lang="en-GB" sz="18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GB" sz="1800" dirty="0">
                <a:hlinkClick r:id="rId3"/>
              </a:rPr>
              <a:t>https://jade-a-nuclear-data-libraries-vv-tool.readthedocs.io/en/latest/</a:t>
            </a:r>
            <a:r>
              <a:rPr lang="en-GB" sz="1800" dirty="0"/>
              <a:t>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3E3DBCB-6AE9-B2E6-47D1-BEB4BE0595F9}"/>
              </a:ext>
            </a:extLst>
          </p:cNvPr>
          <p:cNvSpPr txBox="1"/>
          <p:nvPr/>
        </p:nvSpPr>
        <p:spPr>
          <a:xfrm>
            <a:off x="6288358" y="6355003"/>
            <a:ext cx="4052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err="1"/>
              <a:t>CoNDERC</a:t>
            </a:r>
            <a:r>
              <a:rPr lang="en-GB" b="1" u="sng" dirty="0"/>
              <a:t>:</a:t>
            </a:r>
            <a:r>
              <a:rPr lang="en-GB" u="sng" dirty="0"/>
              <a:t> </a:t>
            </a:r>
            <a:r>
              <a:rPr lang="en-GB" dirty="0">
                <a:hlinkClick r:id="rId4"/>
              </a:rPr>
              <a:t>https://nds.iaea.org/conderc/</a:t>
            </a:r>
            <a:r>
              <a:rPr lang="en-GB" dirty="0"/>
              <a:t>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86BB969-D54C-CFE3-90D9-8DDED9C082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358" y="3384979"/>
            <a:ext cx="4702712" cy="2961708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0BEFF944-BECA-530F-32F9-BE751E1F6B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8358" y="873171"/>
            <a:ext cx="5243552" cy="2116067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83C9241-6FD1-E041-24DA-D6D24CA3F942}"/>
              </a:ext>
            </a:extLst>
          </p:cNvPr>
          <p:cNvSpPr txBox="1"/>
          <p:nvPr/>
        </p:nvSpPr>
        <p:spPr>
          <a:xfrm>
            <a:off x="6288358" y="2997554"/>
            <a:ext cx="4702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GitHub: </a:t>
            </a:r>
            <a:r>
              <a:rPr lang="en-GB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https://github.com/dodu94/JADE</a:t>
            </a:r>
          </a:p>
        </p:txBody>
      </p:sp>
      <p:sp>
        <p:nvSpPr>
          <p:cNvPr id="3" name="Segnaposto testo 4">
            <a:extLst>
              <a:ext uri="{FF2B5EF4-FFF2-40B4-BE49-F238E27FC236}">
                <a16:creationId xmlns:a16="http://schemas.microsoft.com/office/drawing/2014/main" id="{069E2239-FE67-73B7-E98E-C1C6F65B24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9498" y="647820"/>
            <a:ext cx="10104438" cy="450703"/>
          </a:xfrm>
        </p:spPr>
        <p:txBody>
          <a:bodyPr/>
          <a:lstStyle/>
          <a:p>
            <a:r>
              <a:rPr lang="en-GB" dirty="0"/>
              <a:t>Open source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117A99D-CD39-C1A4-013E-F5808FA29F4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5893"/>
          <a:stretch/>
        </p:blipFill>
        <p:spPr>
          <a:xfrm>
            <a:off x="467347" y="1259993"/>
            <a:ext cx="4974370" cy="456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79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411401-2462-438F-94AC-E6FFC0C25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JADE architecture </a:t>
            </a:r>
            <a:r>
              <a:rPr lang="en-US" dirty="0"/>
              <a:t>and development</a:t>
            </a:r>
            <a:endParaRPr lang="en-GB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90966DC-2468-458F-9596-5B4556E202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Automatic testing with </a:t>
            </a:r>
            <a:r>
              <a:rPr lang="en-GB" dirty="0" err="1"/>
              <a:t>pytest</a:t>
            </a:r>
            <a:r>
              <a:rPr lang="en-GB" dirty="0"/>
              <a:t> and coverage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93F06C3-639C-44A8-BDE2-FD83A2D6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73" y="1166112"/>
            <a:ext cx="8725486" cy="5264697"/>
          </a:xfrm>
          <a:prstGeom prst="rect">
            <a:avLst/>
          </a:prstGeom>
        </p:spPr>
      </p:pic>
      <p:sp>
        <p:nvSpPr>
          <p:cNvPr id="13" name="Segnaposto contenuto 5">
            <a:extLst>
              <a:ext uri="{FF2B5EF4-FFF2-40B4-BE49-F238E27FC236}">
                <a16:creationId xmlns:a16="http://schemas.microsoft.com/office/drawing/2014/main" id="{2CF9CE55-0B99-402A-9C6F-83A17D4E7E04}"/>
              </a:ext>
            </a:extLst>
          </p:cNvPr>
          <p:cNvSpPr txBox="1">
            <a:spLocks/>
          </p:cNvSpPr>
          <p:nvPr/>
        </p:nvSpPr>
        <p:spPr>
          <a:xfrm>
            <a:off x="9298437" y="1166112"/>
            <a:ext cx="2823485" cy="49830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Help the stability of the code</a:t>
            </a:r>
          </a:p>
          <a:p>
            <a:r>
              <a:rPr lang="en-US" sz="2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Increase trust on JADE results</a:t>
            </a:r>
          </a:p>
          <a:p>
            <a:r>
              <a:rPr lang="en-US" sz="2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Sets a minimum quality standard for future contributors to the code</a:t>
            </a:r>
          </a:p>
          <a:p>
            <a:r>
              <a:rPr lang="en-US" sz="2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Speed up introduction of new features (faster verification)</a:t>
            </a:r>
            <a:endParaRPr lang="it-IT" sz="24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883721-D544-4495-8C23-41CF187EE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19</a:t>
            </a:fld>
            <a:endParaRPr lang="en-US"/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0CF6F0A2-94F1-4FD3-8BF8-C610D0264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11/10/2022</a:t>
            </a:r>
          </a:p>
        </p:txBody>
      </p:sp>
    </p:spTree>
    <p:extLst>
      <p:ext uri="{BB962C8B-B14F-4D97-AF65-F5344CB8AC3E}">
        <p14:creationId xmlns:p14="http://schemas.microsoft.com/office/powerpoint/2010/main" val="3393853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CFDB31-8429-4A4C-9E9A-647647127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JADE architecture </a:t>
            </a:r>
            <a:r>
              <a:rPr lang="en-US" dirty="0"/>
              <a:t>and development</a:t>
            </a:r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60411BE-3357-4EEF-898B-3FDF288F0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20</a:t>
            </a:fld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315430D-CC7E-45E8-9990-D962484412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Continuous Integration (CI)</a:t>
            </a:r>
          </a:p>
          <a:p>
            <a:endParaRPr lang="en-GB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2068144-121F-4843-8708-FD97E1F0F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72" y="1273102"/>
            <a:ext cx="8073006" cy="3596586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7B4B253-F843-4124-AA90-05A57DD19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753" y="2567031"/>
            <a:ext cx="5686948" cy="3900571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B3526CA-B9D1-48F1-AC6B-959B01C7D161}"/>
              </a:ext>
            </a:extLst>
          </p:cNvPr>
          <p:cNvSpPr txBox="1"/>
          <p:nvPr/>
        </p:nvSpPr>
        <p:spPr>
          <a:xfrm>
            <a:off x="434361" y="4990274"/>
            <a:ext cx="50520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At each push on the main JADE branch: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JADE is installed in a cloud Windows environment and the automatic testing is run (handled by GitHub)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documentation is rebuilt by ReadTheDocs and adjourned  </a:t>
            </a:r>
          </a:p>
        </p:txBody>
      </p:sp>
    </p:spTree>
    <p:extLst>
      <p:ext uri="{BB962C8B-B14F-4D97-AF65-F5344CB8AC3E}">
        <p14:creationId xmlns:p14="http://schemas.microsoft.com/office/powerpoint/2010/main" val="751897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e 23">
            <a:extLst>
              <a:ext uri="{FF2B5EF4-FFF2-40B4-BE49-F238E27FC236}">
                <a16:creationId xmlns:a16="http://schemas.microsoft.com/office/drawing/2014/main" id="{1F71FAEF-96AB-E76B-9622-5F5128D43FF5}"/>
              </a:ext>
            </a:extLst>
          </p:cNvPr>
          <p:cNvSpPr/>
          <p:nvPr/>
        </p:nvSpPr>
        <p:spPr>
          <a:xfrm>
            <a:off x="7181603" y="5846607"/>
            <a:ext cx="780685" cy="778251"/>
          </a:xfrm>
          <a:prstGeom prst="ellipse">
            <a:avLst/>
          </a:prstGeom>
          <a:solidFill>
            <a:srgbClr val="72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200" b="1" dirty="0">
              <a:solidFill>
                <a:schemeClr val="bg1"/>
              </a:solidFill>
            </a:endParaRPr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592621AB-84E0-02F7-8CAD-7ED1B5338A28}"/>
              </a:ext>
            </a:extLst>
          </p:cNvPr>
          <p:cNvSpPr/>
          <p:nvPr/>
        </p:nvSpPr>
        <p:spPr>
          <a:xfrm>
            <a:off x="226442" y="1259102"/>
            <a:ext cx="760589" cy="712598"/>
          </a:xfrm>
          <a:prstGeom prst="ellipse">
            <a:avLst/>
          </a:prstGeom>
          <a:solidFill>
            <a:srgbClr val="72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200" b="1" dirty="0">
              <a:solidFill>
                <a:schemeClr val="bg1"/>
              </a:solidFill>
            </a:endParaRP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6B96C9D3-7053-EE93-C5A6-D007FFE79CB0}"/>
              </a:ext>
            </a:extLst>
          </p:cNvPr>
          <p:cNvSpPr/>
          <p:nvPr/>
        </p:nvSpPr>
        <p:spPr>
          <a:xfrm>
            <a:off x="280732" y="3900741"/>
            <a:ext cx="677070" cy="660468"/>
          </a:xfrm>
          <a:prstGeom prst="ellipse">
            <a:avLst/>
          </a:prstGeom>
          <a:solidFill>
            <a:srgbClr val="00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200" b="1" dirty="0">
              <a:solidFill>
                <a:schemeClr val="bg1"/>
              </a:solidFill>
            </a:endParaRP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A1ECB61E-675C-0DDE-A5D4-94706E2308E9}"/>
              </a:ext>
            </a:extLst>
          </p:cNvPr>
          <p:cNvSpPr/>
          <p:nvPr/>
        </p:nvSpPr>
        <p:spPr>
          <a:xfrm>
            <a:off x="6096000" y="1272742"/>
            <a:ext cx="1836347" cy="1870306"/>
          </a:xfrm>
          <a:prstGeom prst="ellipse">
            <a:avLst/>
          </a:prstGeom>
          <a:solidFill>
            <a:srgbClr val="00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200" b="1" dirty="0">
              <a:solidFill>
                <a:schemeClr val="bg1"/>
              </a:solidFill>
            </a:endParaRP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54D93E03-5F38-DEE4-49C9-C7F5F53C7487}"/>
              </a:ext>
            </a:extLst>
          </p:cNvPr>
          <p:cNvSpPr/>
          <p:nvPr/>
        </p:nvSpPr>
        <p:spPr>
          <a:xfrm>
            <a:off x="5447303" y="3785445"/>
            <a:ext cx="1147871" cy="1152645"/>
          </a:xfrm>
          <a:prstGeom prst="ellipse">
            <a:avLst/>
          </a:prstGeom>
          <a:solidFill>
            <a:srgbClr val="72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200" b="1" dirty="0">
              <a:solidFill>
                <a:schemeClr val="bg1"/>
              </a:solidFill>
            </a:endParaRP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AFBDC9EE-A112-563F-2D05-E58216FDEE55}"/>
              </a:ext>
            </a:extLst>
          </p:cNvPr>
          <p:cNvSpPr/>
          <p:nvPr/>
        </p:nvSpPr>
        <p:spPr>
          <a:xfrm>
            <a:off x="1709149" y="2076609"/>
            <a:ext cx="1147871" cy="1152645"/>
          </a:xfrm>
          <a:prstGeom prst="ellipse">
            <a:avLst/>
          </a:prstGeom>
          <a:solidFill>
            <a:srgbClr val="72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200" b="1" dirty="0">
              <a:solidFill>
                <a:schemeClr val="bg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85AEB64-6304-ED68-5251-AC60D626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JADE in numbers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133E8F-B9CD-DB4B-B8E9-99E4E54DA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21</a:t>
            </a:fld>
            <a:endParaRPr lang="en-US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37A7C3E3-6D7D-20DD-53FB-1A417300C9EF}"/>
              </a:ext>
            </a:extLst>
          </p:cNvPr>
          <p:cNvSpPr/>
          <p:nvPr/>
        </p:nvSpPr>
        <p:spPr>
          <a:xfrm>
            <a:off x="450112" y="862726"/>
            <a:ext cx="2219416" cy="2084033"/>
          </a:xfrm>
          <a:prstGeom prst="ellipse">
            <a:avLst/>
          </a:prstGeom>
          <a:solidFill>
            <a:srgbClr val="00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chemeClr val="bg1"/>
                </a:solidFill>
              </a:rPr>
              <a:t>12k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EEF22663-630D-D423-FC3E-29D6141B985D}"/>
              </a:ext>
            </a:extLst>
          </p:cNvPr>
          <p:cNvSpPr/>
          <p:nvPr/>
        </p:nvSpPr>
        <p:spPr>
          <a:xfrm>
            <a:off x="442237" y="3936441"/>
            <a:ext cx="1066333" cy="1018567"/>
          </a:xfrm>
          <a:prstGeom prst="ellipse">
            <a:avLst/>
          </a:prstGeom>
          <a:solidFill>
            <a:srgbClr val="72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CD5FB2B7-17EE-E032-1C4D-C470DADBB410}"/>
              </a:ext>
            </a:extLst>
          </p:cNvPr>
          <p:cNvSpPr/>
          <p:nvPr/>
        </p:nvSpPr>
        <p:spPr>
          <a:xfrm>
            <a:off x="5338618" y="4119419"/>
            <a:ext cx="2690337" cy="2521992"/>
          </a:xfrm>
          <a:prstGeom prst="ellipse">
            <a:avLst/>
          </a:prstGeom>
          <a:solidFill>
            <a:srgbClr val="009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chemeClr val="bg1"/>
                </a:solidFill>
              </a:rPr>
              <a:t>&gt;10</a:t>
            </a:r>
            <a:r>
              <a:rPr lang="en-GB" sz="7200" b="1" baseline="300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B5AE8255-BF04-40BA-F71A-AD2B16027301}"/>
              </a:ext>
            </a:extLst>
          </p:cNvPr>
          <p:cNvSpPr/>
          <p:nvPr/>
        </p:nvSpPr>
        <p:spPr>
          <a:xfrm>
            <a:off x="6792895" y="1764159"/>
            <a:ext cx="1623259" cy="1529034"/>
          </a:xfrm>
          <a:prstGeom prst="ellipse">
            <a:avLst/>
          </a:prstGeom>
          <a:solidFill>
            <a:srgbClr val="72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E5495A1-1FB9-CFA2-6428-2716EEEBD781}"/>
              </a:ext>
            </a:extLst>
          </p:cNvPr>
          <p:cNvSpPr txBox="1"/>
          <p:nvPr/>
        </p:nvSpPr>
        <p:spPr>
          <a:xfrm>
            <a:off x="2790880" y="1592298"/>
            <a:ext cx="2402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004A00"/>
                </a:solidFill>
              </a:rPr>
              <a:t>Lines of code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2B1F0B6-19C6-2774-BD00-2F459FC5050C}"/>
              </a:ext>
            </a:extLst>
          </p:cNvPr>
          <p:cNvSpPr txBox="1"/>
          <p:nvPr/>
        </p:nvSpPr>
        <p:spPr>
          <a:xfrm>
            <a:off x="1600974" y="3862708"/>
            <a:ext cx="1989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4A00"/>
                </a:solidFill>
              </a:rPr>
              <a:t>Published papers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1CEDCA8-E178-AE1A-33E9-12D9F0FD2BF0}"/>
              </a:ext>
            </a:extLst>
          </p:cNvPr>
          <p:cNvSpPr txBox="1"/>
          <p:nvPr/>
        </p:nvSpPr>
        <p:spPr>
          <a:xfrm>
            <a:off x="8537506" y="1990067"/>
            <a:ext cx="30477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4A00"/>
                </a:solidFill>
              </a:rPr>
              <a:t>Implemented benchmarks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914C3C6-CB9E-47AB-46CB-16D628403303}"/>
              </a:ext>
            </a:extLst>
          </p:cNvPr>
          <p:cNvSpPr txBox="1"/>
          <p:nvPr/>
        </p:nvSpPr>
        <p:spPr>
          <a:xfrm>
            <a:off x="8138018" y="4246359"/>
            <a:ext cx="36697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4A00"/>
                </a:solidFill>
              </a:rPr>
              <a:t>CPU simulation hours worth of data that has been post-processed</a:t>
            </a: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5E5D9B52-219E-EB7E-642C-6C0C9441778E}"/>
              </a:ext>
            </a:extLst>
          </p:cNvPr>
          <p:cNvSpPr/>
          <p:nvPr/>
        </p:nvSpPr>
        <p:spPr>
          <a:xfrm>
            <a:off x="1939677" y="804997"/>
            <a:ext cx="760589" cy="712598"/>
          </a:xfrm>
          <a:prstGeom prst="ellipse">
            <a:avLst/>
          </a:prstGeom>
          <a:solidFill>
            <a:srgbClr val="72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200" b="1" dirty="0">
              <a:solidFill>
                <a:schemeClr val="bg1"/>
              </a:solidFill>
            </a:endParaRPr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32F4476C-17DB-0910-B7BB-3325510E3844}"/>
              </a:ext>
            </a:extLst>
          </p:cNvPr>
          <p:cNvSpPr/>
          <p:nvPr/>
        </p:nvSpPr>
        <p:spPr>
          <a:xfrm>
            <a:off x="5229555" y="5864009"/>
            <a:ext cx="1077190" cy="993991"/>
          </a:xfrm>
          <a:prstGeom prst="ellipse">
            <a:avLst/>
          </a:prstGeom>
          <a:solidFill>
            <a:srgbClr val="72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7200" b="1" dirty="0">
              <a:solidFill>
                <a:schemeClr val="bg1"/>
              </a:solidFill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FFED876-ACB0-8F55-6C26-F39B56B6576E}"/>
              </a:ext>
            </a:extLst>
          </p:cNvPr>
          <p:cNvSpPr txBox="1"/>
          <p:nvPr/>
        </p:nvSpPr>
        <p:spPr>
          <a:xfrm>
            <a:off x="215584" y="4966423"/>
            <a:ext cx="45435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D. Laghi et al, 2020, “JADE, a new software tool for nuclear fusion data libraries Verification &amp; Validation”, </a:t>
            </a:r>
            <a:r>
              <a:rPr lang="en-GB" sz="1400" i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Fusion Engineering and Design,</a:t>
            </a:r>
            <a:r>
              <a:rPr lang="en-GB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14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161</a:t>
            </a:r>
            <a:r>
              <a:rPr lang="en-GB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112075. DOI: </a:t>
            </a:r>
            <a:r>
              <a:rPr lang="it-IT" sz="1400" u="sng" dirty="0">
                <a:solidFill>
                  <a:srgbClr val="0C7DBB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  <a:hlinkClick r:id="rId2" tooltip="Persistent link using digital object identifier"/>
              </a:rPr>
              <a:t>https://doi.org/10.1016/j.fusengdes.2020.112075</a:t>
            </a:r>
            <a:endParaRPr lang="it-IT" sz="14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3C79C6B4-E03E-491C-85E6-79E2391A4181}"/>
              </a:ext>
            </a:extLst>
          </p:cNvPr>
          <p:cNvSpPr txBox="1"/>
          <p:nvPr/>
        </p:nvSpPr>
        <p:spPr>
          <a:xfrm>
            <a:off x="215584" y="5991672"/>
            <a:ext cx="46450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D. Laghi et al, “Application of JADE V&amp;V capabilities to the new FENDL v3.2 Beta release”, </a:t>
            </a:r>
            <a:r>
              <a:rPr lang="en-GB" sz="1400" i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Nuclear Fusion</a:t>
            </a:r>
            <a:r>
              <a:rPr lang="en-GB" sz="1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GB" sz="14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61</a:t>
            </a:r>
            <a:r>
              <a:rPr lang="en-GB" sz="1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11.</a:t>
            </a:r>
            <a:r>
              <a:rPr lang="en-GB" sz="1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DOI</a:t>
            </a:r>
            <a:r>
              <a:rPr lang="en-GB" sz="14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GB" sz="14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hlinkClick r:id="rId3"/>
              </a:rPr>
              <a:t>http://iopscience.iop.org/article/10.1088/1741-4326/ac121a</a:t>
            </a:r>
            <a:endParaRPr lang="it-IT" sz="14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53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CBA9CF-10D4-4D91-B796-D93C0386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Looking ahead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B733F7-5B81-496C-8BF2-F4A3F012FE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16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7D0D09-07A3-3A9F-0D6C-ED982E85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Next foreseeable steps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0FA0D3F-8269-E434-5F51-2725DD3C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23</a:t>
            </a:fld>
            <a:endParaRPr lang="en-US"/>
          </a:p>
        </p:txBody>
      </p:sp>
      <p:pic>
        <p:nvPicPr>
          <p:cNvPr id="1026" name="Picture 2" descr="The OpenMC Monte Carlo Code — OpenMC Documentation">
            <a:extLst>
              <a:ext uri="{FF2B5EF4-FFF2-40B4-BE49-F238E27FC236}">
                <a16:creationId xmlns:a16="http://schemas.microsoft.com/office/drawing/2014/main" id="{77FF0E27-18E7-D158-6833-655BE6965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35" y="3121601"/>
            <a:ext cx="449580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CNP6">
            <a:extLst>
              <a:ext uri="{FF2B5EF4-FFF2-40B4-BE49-F238E27FC236}">
                <a16:creationId xmlns:a16="http://schemas.microsoft.com/office/drawing/2014/main" id="{41DC0F8E-4CDD-1090-27AE-5C82D83AF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98" y="3024053"/>
            <a:ext cx="3880663" cy="121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C5B4BF38-06C3-686C-7837-B876A63AC311}"/>
              </a:ext>
            </a:extLst>
          </p:cNvPr>
          <p:cNvSpPr/>
          <p:nvPr/>
        </p:nvSpPr>
        <p:spPr>
          <a:xfrm>
            <a:off x="5302582" y="3390726"/>
            <a:ext cx="704675" cy="500296"/>
          </a:xfrm>
          <a:prstGeom prst="rightArrow">
            <a:avLst/>
          </a:prstGeom>
          <a:solidFill>
            <a:srgbClr val="72CD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30" name="Picture 6" descr="Windows logo | Storia, valore, PNG">
            <a:extLst>
              <a:ext uri="{FF2B5EF4-FFF2-40B4-BE49-F238E27FC236}">
                <a16:creationId xmlns:a16="http://schemas.microsoft.com/office/drawing/2014/main" id="{D410F245-6569-77FB-EB43-989D79F4D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878" y="4733306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inux: le cose da sapere su questo software “libero” | HardwareItalia">
            <a:extLst>
              <a:ext uri="{FF2B5EF4-FFF2-40B4-BE49-F238E27FC236}">
                <a16:creationId xmlns:a16="http://schemas.microsoft.com/office/drawing/2014/main" id="{4785BFBD-6849-AFD2-D464-9AD9AE1E0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35" y="4742831"/>
            <a:ext cx="28765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ccia a destra 15">
            <a:extLst>
              <a:ext uri="{FF2B5EF4-FFF2-40B4-BE49-F238E27FC236}">
                <a16:creationId xmlns:a16="http://schemas.microsoft.com/office/drawing/2014/main" id="{382DC075-E39C-5AB7-92BF-11EFA109DEAC}"/>
              </a:ext>
            </a:extLst>
          </p:cNvPr>
          <p:cNvSpPr/>
          <p:nvPr/>
        </p:nvSpPr>
        <p:spPr>
          <a:xfrm>
            <a:off x="5306471" y="5283258"/>
            <a:ext cx="704675" cy="500296"/>
          </a:xfrm>
          <a:prstGeom prst="rightArrow">
            <a:avLst/>
          </a:prstGeom>
          <a:solidFill>
            <a:srgbClr val="72CD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ccia a destra 11">
            <a:extLst>
              <a:ext uri="{FF2B5EF4-FFF2-40B4-BE49-F238E27FC236}">
                <a16:creationId xmlns:a16="http://schemas.microsoft.com/office/drawing/2014/main" id="{D1572D6C-6959-426D-9BA0-1931DE5D989A}"/>
              </a:ext>
            </a:extLst>
          </p:cNvPr>
          <p:cNvSpPr/>
          <p:nvPr/>
        </p:nvSpPr>
        <p:spPr>
          <a:xfrm>
            <a:off x="5312857" y="1723766"/>
            <a:ext cx="704675" cy="500296"/>
          </a:xfrm>
          <a:prstGeom prst="rightArrow">
            <a:avLst/>
          </a:prstGeom>
          <a:solidFill>
            <a:srgbClr val="72CD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CasellaDiTesto 12">
            <a:extLst>
              <a:ext uri="{FF2B5EF4-FFF2-40B4-BE49-F238E27FC236}">
                <a16:creationId xmlns:a16="http://schemas.microsoft.com/office/drawing/2014/main" id="{A1244EF7-978A-4533-B1BA-D7B9497FEA09}"/>
              </a:ext>
            </a:extLst>
          </p:cNvPr>
          <p:cNvSpPr txBox="1"/>
          <p:nvPr/>
        </p:nvSpPr>
        <p:spPr>
          <a:xfrm>
            <a:off x="6963534" y="908399"/>
            <a:ext cx="48414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200" b="1" dirty="0" err="1">
                <a:solidFill>
                  <a:schemeClr val="accent1"/>
                </a:solidFill>
              </a:rPr>
              <a:t>CoNDERC</a:t>
            </a:r>
            <a:r>
              <a:rPr lang="en-GB" sz="7200" b="1" dirty="0">
                <a:solidFill>
                  <a:srgbClr val="004A00"/>
                </a:solidFill>
              </a:rPr>
              <a:t> &amp;</a:t>
            </a:r>
            <a:endParaRPr lang="en-GB" sz="7200" dirty="0"/>
          </a:p>
        </p:txBody>
      </p:sp>
      <p:sp>
        <p:nvSpPr>
          <p:cNvPr id="21" name="CasellaDiTesto 14">
            <a:extLst>
              <a:ext uri="{FF2B5EF4-FFF2-40B4-BE49-F238E27FC236}">
                <a16:creationId xmlns:a16="http://schemas.microsoft.com/office/drawing/2014/main" id="{07BACA5A-4EEE-4C45-AF8D-0BF981802BB7}"/>
              </a:ext>
            </a:extLst>
          </p:cNvPr>
          <p:cNvSpPr txBox="1"/>
          <p:nvPr/>
        </p:nvSpPr>
        <p:spPr>
          <a:xfrm>
            <a:off x="1273966" y="1420045"/>
            <a:ext cx="34653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4A00"/>
                </a:solidFill>
              </a:rPr>
              <a:t>Expansion of the benchmarks suite</a:t>
            </a:r>
          </a:p>
        </p:txBody>
      </p:sp>
      <p:sp>
        <p:nvSpPr>
          <p:cNvPr id="22" name="CasellaDiTesto 12">
            <a:extLst>
              <a:ext uri="{FF2B5EF4-FFF2-40B4-BE49-F238E27FC236}">
                <a16:creationId xmlns:a16="http://schemas.microsoft.com/office/drawing/2014/main" id="{5891F2DC-DE3D-4F7D-8B95-1243EBB57E73}"/>
              </a:ext>
            </a:extLst>
          </p:cNvPr>
          <p:cNvSpPr txBox="1"/>
          <p:nvPr/>
        </p:nvSpPr>
        <p:spPr>
          <a:xfrm>
            <a:off x="7773481" y="1508563"/>
            <a:ext cx="3902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rgbClr val="004A00"/>
                </a:solidFill>
              </a:rPr>
              <a:t>SINBAD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4159685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A629A9-93FB-BF2C-4371-655C68D4D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Machine learning: a possible mid-term future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A708A35-F833-F5CE-8D7E-C3E8FCBFF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24</a:t>
            </a:fld>
            <a:endParaRPr lang="en-US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8B2A0652-911F-574E-73AB-5768DE964BDD}"/>
              </a:ext>
            </a:extLst>
          </p:cNvPr>
          <p:cNvSpPr txBox="1"/>
          <p:nvPr/>
        </p:nvSpPr>
        <p:spPr>
          <a:xfrm>
            <a:off x="380619" y="1135130"/>
            <a:ext cx="2408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/>
              <a:t>Monte Carlo codes like </a:t>
            </a:r>
            <a:r>
              <a:rPr lang="en-GB" dirty="0" err="1"/>
              <a:t>OpenMC</a:t>
            </a:r>
            <a:r>
              <a:rPr lang="en-GB" dirty="0"/>
              <a:t> are currently porting their code to GPU solvers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7DD221C5-11F4-E507-45D5-FFC7321D19B8}"/>
              </a:ext>
            </a:extLst>
          </p:cNvPr>
          <p:cNvSpPr txBox="1"/>
          <p:nvPr/>
        </p:nvSpPr>
        <p:spPr>
          <a:xfrm>
            <a:off x="4291267" y="1218286"/>
            <a:ext cx="2408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/>
              <a:t>Simulation time could decrease by a few order of magnitudes!</a:t>
            </a:r>
          </a:p>
        </p:txBody>
      </p:sp>
      <p:sp>
        <p:nvSpPr>
          <p:cNvPr id="33" name="Freccia a destra 32">
            <a:extLst>
              <a:ext uri="{FF2B5EF4-FFF2-40B4-BE49-F238E27FC236}">
                <a16:creationId xmlns:a16="http://schemas.microsoft.com/office/drawing/2014/main" id="{4B0400AA-2A92-E601-9C0F-D44D3BE24CAF}"/>
              </a:ext>
            </a:extLst>
          </p:cNvPr>
          <p:cNvSpPr/>
          <p:nvPr/>
        </p:nvSpPr>
        <p:spPr>
          <a:xfrm>
            <a:off x="3187987" y="1429803"/>
            <a:ext cx="704675" cy="500296"/>
          </a:xfrm>
          <a:prstGeom prst="rightArrow">
            <a:avLst/>
          </a:prstGeom>
          <a:solidFill>
            <a:srgbClr val="72CD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Freccia a destra 33">
            <a:extLst>
              <a:ext uri="{FF2B5EF4-FFF2-40B4-BE49-F238E27FC236}">
                <a16:creationId xmlns:a16="http://schemas.microsoft.com/office/drawing/2014/main" id="{15149CD5-4F9B-93AC-DE11-FB8EE3C81210}"/>
              </a:ext>
            </a:extLst>
          </p:cNvPr>
          <p:cNvSpPr/>
          <p:nvPr/>
        </p:nvSpPr>
        <p:spPr>
          <a:xfrm>
            <a:off x="7090750" y="1485146"/>
            <a:ext cx="704675" cy="500296"/>
          </a:xfrm>
          <a:prstGeom prst="rightArrow">
            <a:avLst/>
          </a:prstGeom>
          <a:solidFill>
            <a:srgbClr val="72CD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9A66FE7F-6C6A-36AD-0E11-3EDC3D2735D4}"/>
              </a:ext>
            </a:extLst>
          </p:cNvPr>
          <p:cNvSpPr txBox="1"/>
          <p:nvPr/>
        </p:nvSpPr>
        <p:spPr>
          <a:xfrm>
            <a:off x="8109526" y="950434"/>
            <a:ext cx="31680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Leveraging the open source automation of benchmarks running and definition of acceptance test, ML algorithm could be introduced to support the libraries evaluation process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CC8A3D46-54FD-BED1-27DE-3224AFF7F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867" y="3098717"/>
            <a:ext cx="10469732" cy="2808849"/>
          </a:xfrm>
          <a:prstGeom prst="rect">
            <a:avLst/>
          </a:prstGeom>
        </p:spPr>
      </p:pic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605C685A-8FFD-A594-DD77-A93D718F410A}"/>
              </a:ext>
            </a:extLst>
          </p:cNvPr>
          <p:cNvSpPr txBox="1"/>
          <p:nvPr/>
        </p:nvSpPr>
        <p:spPr>
          <a:xfrm>
            <a:off x="807867" y="6175214"/>
            <a:ext cx="9862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An example of application is </a:t>
            </a:r>
            <a:r>
              <a:rPr lang="en-GB" sz="1800" b="1" dirty="0" err="1"/>
              <a:t>NucML</a:t>
            </a:r>
            <a:r>
              <a:rPr lang="it-IT" sz="1800" b="0" i="0" baseline="30000" dirty="0">
                <a:effectLst/>
                <a:latin typeface="Lato" panose="020F0502020204030203" pitchFamily="34" charset="0"/>
              </a:rPr>
              <a:t>1</a:t>
            </a:r>
            <a:r>
              <a:rPr lang="en-GB" sz="1800" dirty="0"/>
              <a:t>: </a:t>
            </a:r>
            <a:r>
              <a:rPr lang="en-GB" sz="1800" dirty="0">
                <a:hlinkClick r:id="rId3"/>
              </a:rPr>
              <a:t>https://pedrojrv.github.io/nucml/index.html</a:t>
            </a:r>
            <a:endParaRPr lang="en-GB" sz="1800" dirty="0"/>
          </a:p>
          <a:p>
            <a:r>
              <a:rPr lang="it-IT" sz="1400" b="0" i="0" baseline="30000" dirty="0">
                <a:solidFill>
                  <a:srgbClr val="808080"/>
                </a:solidFill>
                <a:effectLst/>
                <a:latin typeface="Lato" panose="020F0502020204030203" pitchFamily="34" charset="0"/>
              </a:rPr>
              <a:t>1</a:t>
            </a:r>
            <a:r>
              <a:rPr lang="it-IT" sz="1400" b="0" i="0" dirty="0">
                <a:solidFill>
                  <a:srgbClr val="808080"/>
                </a:solidFill>
                <a:effectLst/>
                <a:latin typeface="Lato" panose="020F0502020204030203" pitchFamily="34" charset="0"/>
              </a:rPr>
              <a:t>Pedro Jr. Vicente-Valdez, Massimiliano Fratoni (UC </a:t>
            </a:r>
            <a:r>
              <a:rPr lang="it-IT" sz="1400" b="0" i="0" dirty="0" err="1">
                <a:solidFill>
                  <a:srgbClr val="808080"/>
                </a:solidFill>
                <a:effectLst/>
                <a:latin typeface="Lato" panose="020F0502020204030203" pitchFamily="34" charset="0"/>
              </a:rPr>
              <a:t>Berkely</a:t>
            </a:r>
            <a:r>
              <a:rPr lang="it-IT" sz="1400" b="0" i="0" dirty="0">
                <a:solidFill>
                  <a:srgbClr val="808080"/>
                </a:solidFill>
                <a:effectLst/>
                <a:latin typeface="Lato" panose="020F0502020204030203" pitchFamily="34" charset="0"/>
              </a:rPr>
              <a:t>, USA)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859403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2D392-DF9A-473A-9337-C36A5B38E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it will be great to have</a:t>
            </a:r>
            <a:endParaRPr lang="en-1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DA2AF-D766-4F13-9F65-26328F1C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25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A504C1-FBCB-4B21-969F-30B555895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98" y="1130158"/>
            <a:ext cx="11195869" cy="508002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 comprehensive, unified, user-friendly, open-source, ready to be used database of experiment (e.g., </a:t>
            </a:r>
            <a:r>
              <a:rPr lang="en-GB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Conderc+SINBAD</a:t>
            </a:r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GitHub).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 platform to provide feedback and record exchanges (e.g., GitHub).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 collection of computational benchmark to use (e.g., 1D ITER).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 standardized way to share and collect the different executed benchmarks in a common database (e.g., CONDERC) trying to avoid duplication.</a:t>
            </a:r>
          </a:p>
          <a:p>
            <a:pPr marL="285750" indent="-285750"/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 closer collaboration with the different parties with periodic exchange (i.e., CCFE).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Guidelines for the V&amp;V of (fusion) libraries with clear acceptance criteria (e.g., C/E TBR : [0.95, 1.05]).</a:t>
            </a:r>
          </a:p>
        </p:txBody>
      </p:sp>
    </p:spTree>
    <p:extLst>
      <p:ext uri="{BB962C8B-B14F-4D97-AF65-F5344CB8AC3E}">
        <p14:creationId xmlns:p14="http://schemas.microsoft.com/office/powerpoint/2010/main" val="1505134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2D392-DF9A-473A-9337-C36A5B38E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</a:t>
            </a:r>
            <a:endParaRPr lang="en-1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DA2AF-D766-4F13-9F65-26328F1C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26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A504C1-FBCB-4B21-969F-30B555895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98" y="1130158"/>
            <a:ext cx="11195869" cy="5080022"/>
          </a:xfrm>
        </p:spPr>
        <p:txBody>
          <a:bodyPr>
            <a:normAutofit/>
          </a:bodyPr>
          <a:lstStyle/>
          <a:p>
            <a:pPr marL="285750" indent="-285750"/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JADE improves the standardization and the automation level in the field of nuclear data V&amp;V (especially regarding fusion application).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JADE is a consolidated open-source tool built for the community by the community. If you are interested on collaborating do not hesitate to contact us. Let’s join forces.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V&amp;V on many libraries has been already performed by JADE(i</a:t>
            </a:r>
            <a:r>
              <a:rPr lang="en-US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.e., FENDL3.1d, FENDL3.2, JEFF-3.3., </a:t>
            </a:r>
            <a:r>
              <a:rPr lang="en-US" sz="28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JEFF-4.0T1). Few inconsistencies and discrepancies were spotted and reported. More work is planned.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We sincerely appreciate the effort put in place by NEA, IAEA, SINBAD to modernize the experimental database and the collaboration with the different parties to continue the development of JADE.</a:t>
            </a:r>
          </a:p>
          <a:p>
            <a:pPr marL="0" indent="0">
              <a:buNone/>
            </a:pPr>
            <a:endParaRPr lang="en-GB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4907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EB9BEB0-A52C-82D4-507E-C32D49157A95}"/>
              </a:ext>
            </a:extLst>
          </p:cNvPr>
          <p:cNvSpPr txBox="1"/>
          <p:nvPr/>
        </p:nvSpPr>
        <p:spPr>
          <a:xfrm>
            <a:off x="268949" y="378286"/>
            <a:ext cx="106276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GitHub: </a:t>
            </a:r>
            <a:r>
              <a:rPr lang="en-GB" sz="40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https://github.com/dodu94/JADE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B043F04-92A9-86DE-0C8B-F48B8A2D215C}"/>
              </a:ext>
            </a:extLst>
          </p:cNvPr>
          <p:cNvSpPr txBox="1"/>
          <p:nvPr/>
        </p:nvSpPr>
        <p:spPr>
          <a:xfrm>
            <a:off x="268949" y="1086172"/>
            <a:ext cx="102173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THE DOCS: </a:t>
            </a:r>
            <a:r>
              <a:rPr lang="en-GB" sz="4000" dirty="0">
                <a:hlinkClick r:id="rId2"/>
              </a:rPr>
              <a:t>https://readthedocs.org/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6749914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8525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CBA9CF-10D4-4D91-B796-D93C0386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92" y="2766218"/>
            <a:ext cx="2915714" cy="1325563"/>
          </a:xfrm>
        </p:spPr>
        <p:txBody>
          <a:bodyPr>
            <a:normAutofit/>
          </a:bodyPr>
          <a:lstStyle/>
          <a:p>
            <a:r>
              <a:rPr lang="en-US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4416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73C049-77A0-4123-80DA-B91477C1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JADE application to production cases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3685563-CF02-4CAC-9B57-AB4954D352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Proof of concept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158CC36-7FBE-4095-B189-E0EC3FAF0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08" y="1447307"/>
            <a:ext cx="2969748" cy="2950728"/>
          </a:xfrm>
          <a:prstGeom prst="rect">
            <a:avLst/>
          </a:prstGeom>
          <a:noFill/>
        </p:spPr>
      </p:pic>
      <p:sp>
        <p:nvSpPr>
          <p:cNvPr id="8" name="Segnaposto contenuto 5">
            <a:extLst>
              <a:ext uri="{FF2B5EF4-FFF2-40B4-BE49-F238E27FC236}">
                <a16:creationId xmlns:a16="http://schemas.microsoft.com/office/drawing/2014/main" id="{6FAA502E-5FA4-4A89-A57A-9F093599EE69}"/>
              </a:ext>
            </a:extLst>
          </p:cNvPr>
          <p:cNvSpPr txBox="1">
            <a:spLocks/>
          </p:cNvSpPr>
          <p:nvPr/>
        </p:nvSpPr>
        <p:spPr>
          <a:xfrm>
            <a:off x="3570056" y="1852105"/>
            <a:ext cx="1614341" cy="17916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Tested libraries</a:t>
            </a:r>
            <a:r>
              <a:rPr lang="en-US" sz="18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r>
              <a:rPr lang="en-GB" sz="18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FENDL v2.1</a:t>
            </a:r>
          </a:p>
          <a:p>
            <a:r>
              <a:rPr lang="en-GB" sz="18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FENDL v3.0</a:t>
            </a:r>
          </a:p>
          <a:p>
            <a:r>
              <a:rPr lang="en-GB" sz="18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FENDL v3.1d</a:t>
            </a:r>
          </a:p>
          <a:p>
            <a:r>
              <a:rPr lang="en-GB" sz="18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ENDF VII.1 </a:t>
            </a:r>
            <a:endParaRPr lang="it-IT" sz="1800" b="1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BBF26311-10A8-4475-BE48-022FEFF95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725" y="1319938"/>
            <a:ext cx="7026275" cy="3469020"/>
          </a:xfrm>
          <a:prstGeom prst="rect">
            <a:avLst/>
          </a:prstGeom>
        </p:spPr>
      </p:pic>
      <p:sp>
        <p:nvSpPr>
          <p:cNvPr id="15" name="Segnaposto contenuto 5">
            <a:extLst>
              <a:ext uri="{FF2B5EF4-FFF2-40B4-BE49-F238E27FC236}">
                <a16:creationId xmlns:a16="http://schemas.microsoft.com/office/drawing/2014/main" id="{7A6BC09A-9581-4502-87C6-A0668582D403}"/>
              </a:ext>
            </a:extLst>
          </p:cNvPr>
          <p:cNvSpPr txBox="1">
            <a:spLocks/>
          </p:cNvSpPr>
          <p:nvPr/>
        </p:nvSpPr>
        <p:spPr>
          <a:xfrm>
            <a:off x="636535" y="4788958"/>
            <a:ext cx="11739030" cy="518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Known errors in the FENDL v3.1d were re-spotted by JADE consistency checks</a:t>
            </a:r>
            <a:endParaRPr lang="it-IT" sz="24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Segnaposto contenuto 5">
            <a:extLst>
              <a:ext uri="{FF2B5EF4-FFF2-40B4-BE49-F238E27FC236}">
                <a16:creationId xmlns:a16="http://schemas.microsoft.com/office/drawing/2014/main" id="{EDDAB0E2-984B-4017-9F2B-C0E8FE3524FE}"/>
              </a:ext>
            </a:extLst>
          </p:cNvPr>
          <p:cNvSpPr txBox="1">
            <a:spLocks/>
          </p:cNvSpPr>
          <p:nvPr/>
        </p:nvSpPr>
        <p:spPr>
          <a:xfrm>
            <a:off x="636535" y="5233708"/>
            <a:ext cx="10798944" cy="8353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Paper: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D. Laghi, M. Fabbri, L. Isolan, R. Pampin, M. Sumini, A. Portone and A. Trkov, 2020, “JADE, a new software tool for nuclear fusion data libraries Verification &amp; Validation”, </a:t>
            </a:r>
            <a:r>
              <a:rPr lang="en-GB" sz="2000" i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Fusion Engineering and Design,</a:t>
            </a:r>
            <a:r>
              <a:rPr lang="en-GB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sz="20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161</a:t>
            </a:r>
            <a:r>
              <a:rPr lang="en-GB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112075. DOI: </a:t>
            </a:r>
            <a:r>
              <a:rPr lang="it-IT" sz="2000" u="sng" dirty="0">
                <a:solidFill>
                  <a:srgbClr val="0C7DBB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  <a:hlinkClick r:id="rId4" tooltip="Persistent link using digital object identifier"/>
              </a:rPr>
              <a:t>https://doi.org/10.1016/j.fusengdes.2020.112075</a:t>
            </a:r>
            <a:endParaRPr lang="it-IT" sz="20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90D21A-11E7-4A30-B0CF-AEB79C5EC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30</a:t>
            </a:fld>
            <a:endParaRPr lang="en-US"/>
          </a:p>
        </p:txBody>
      </p:sp>
      <p:sp>
        <p:nvSpPr>
          <p:cNvPr id="9" name="Segnaposto data 8">
            <a:extLst>
              <a:ext uri="{FF2B5EF4-FFF2-40B4-BE49-F238E27FC236}">
                <a16:creationId xmlns:a16="http://schemas.microsoft.com/office/drawing/2014/main" id="{02926DC2-502C-493F-A5D2-D835BAF1C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02/02/2022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0352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73C049-77A0-4123-80DA-B91477C1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JADE application to production cases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3685563-CF02-4CAC-9B57-AB4954D352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Proof of concept</a:t>
            </a:r>
          </a:p>
        </p:txBody>
      </p:sp>
      <p:pic>
        <p:nvPicPr>
          <p:cNvPr id="12" name="Picture 43">
            <a:extLst>
              <a:ext uri="{FF2B5EF4-FFF2-40B4-BE49-F238E27FC236}">
                <a16:creationId xmlns:a16="http://schemas.microsoft.com/office/drawing/2014/main" id="{7E9A605A-26F1-4687-A3AA-B370191035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55" r="8078"/>
          <a:stretch/>
        </p:blipFill>
        <p:spPr bwMode="auto">
          <a:xfrm>
            <a:off x="389498" y="1604358"/>
            <a:ext cx="3853916" cy="29268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71">
            <a:extLst>
              <a:ext uri="{FF2B5EF4-FFF2-40B4-BE49-F238E27FC236}">
                <a16:creationId xmlns:a16="http://schemas.microsoft.com/office/drawing/2014/main" id="{590F0F7E-05F2-4E91-A184-167393720C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58" r="6769"/>
          <a:stretch/>
        </p:blipFill>
        <p:spPr bwMode="auto">
          <a:xfrm>
            <a:off x="8016534" y="1586501"/>
            <a:ext cx="3815980" cy="28507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36">
            <a:extLst>
              <a:ext uri="{FF2B5EF4-FFF2-40B4-BE49-F238E27FC236}">
                <a16:creationId xmlns:a16="http://schemas.microsoft.com/office/drawing/2014/main" id="{6D606519-0EA9-4377-975B-285900F973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15" t="5562" r="6500" b="2643"/>
          <a:stretch/>
        </p:blipFill>
        <p:spPr bwMode="auto">
          <a:xfrm>
            <a:off x="4291432" y="1586501"/>
            <a:ext cx="3767047" cy="28428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Segnaposto contenuto 5">
            <a:extLst>
              <a:ext uri="{FF2B5EF4-FFF2-40B4-BE49-F238E27FC236}">
                <a16:creationId xmlns:a16="http://schemas.microsoft.com/office/drawing/2014/main" id="{543278B0-95D5-45C3-BD67-6AA5FE774848}"/>
              </a:ext>
            </a:extLst>
          </p:cNvPr>
          <p:cNvSpPr txBox="1">
            <a:spLocks/>
          </p:cNvSpPr>
          <p:nvPr/>
        </p:nvSpPr>
        <p:spPr>
          <a:xfrm>
            <a:off x="379724" y="4531229"/>
            <a:ext cx="11432551" cy="764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Some examples where the leakage neutron flux results differed significantly among the tested libraries.</a:t>
            </a:r>
            <a:endParaRPr lang="it-IT" sz="24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E601E21B-2F90-401E-8AC2-01444CE74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31</a:t>
            </a:fld>
            <a:endParaRPr lang="en-US"/>
          </a:p>
        </p:txBody>
      </p:sp>
      <p:sp>
        <p:nvSpPr>
          <p:cNvPr id="9" name="Segnaposto data 8">
            <a:extLst>
              <a:ext uri="{FF2B5EF4-FFF2-40B4-BE49-F238E27FC236}">
                <a16:creationId xmlns:a16="http://schemas.microsoft.com/office/drawing/2014/main" id="{4816161A-3106-4D8A-A905-F48D78E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02/02/2022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3809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73C049-77A0-4123-80DA-B91477C1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JADE application to production cases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3685563-CF02-4CAC-9B57-AB4954D352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FENDL v3.2 release (BETA)</a:t>
            </a:r>
          </a:p>
        </p:txBody>
      </p:sp>
      <p:sp>
        <p:nvSpPr>
          <p:cNvPr id="15" name="Segnaposto contenuto 5">
            <a:extLst>
              <a:ext uri="{FF2B5EF4-FFF2-40B4-BE49-F238E27FC236}">
                <a16:creationId xmlns:a16="http://schemas.microsoft.com/office/drawing/2014/main" id="{543278B0-95D5-45C3-BD67-6AA5FE774848}"/>
              </a:ext>
            </a:extLst>
          </p:cNvPr>
          <p:cNvSpPr txBox="1">
            <a:spLocks/>
          </p:cNvSpPr>
          <p:nvPr/>
        </p:nvSpPr>
        <p:spPr>
          <a:xfrm>
            <a:off x="494220" y="4302967"/>
            <a:ext cx="11546858" cy="17249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Important differences in key neutron related quantities were spotted for typical ITER materials when comparing the old and new release of FENDL libraries</a:t>
            </a:r>
            <a:endParaRPr lang="it-IT" sz="24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8EF3FA77-7925-4C41-8B60-0CF96CBAC2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806" y="1492489"/>
            <a:ext cx="1948994" cy="1936511"/>
          </a:xfrm>
          <a:prstGeom prst="rect">
            <a:avLst/>
          </a:prstGeom>
          <a:noFill/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4CABD02-5E20-435A-A180-E061FFAEB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20" y="1166111"/>
            <a:ext cx="7986006" cy="2868373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A799C5-D69C-4865-B097-FBFEA8AA7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32</a:t>
            </a:fld>
            <a:endParaRPr 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EE0F164-0B13-47B6-A50A-4C3989F18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02/02/2022</a:t>
            </a:r>
            <a:endParaRPr lang="en-US" dirty="0"/>
          </a:p>
        </p:txBody>
      </p:sp>
      <p:sp>
        <p:nvSpPr>
          <p:cNvPr id="12" name="Segnaposto contenuto 8">
            <a:extLst>
              <a:ext uri="{FF2B5EF4-FFF2-40B4-BE49-F238E27FC236}">
                <a16:creationId xmlns:a16="http://schemas.microsoft.com/office/drawing/2014/main" id="{41153075-D685-4B9F-BA40-29095DE46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98" y="5330083"/>
            <a:ext cx="11195765" cy="12405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0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Paper:</a:t>
            </a:r>
          </a:p>
          <a:p>
            <a:pPr marL="0" indent="0">
              <a:buNone/>
            </a:pPr>
            <a:r>
              <a:rPr lang="en-GB" sz="20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D. Laghi, M. Fabbri, L. Isolan, M. Sumini, G. Schnabel and A. Trkov, 2021, “Application of JADE V&amp;V capabilities to the new FENDL v3.2 Beta release”, </a:t>
            </a:r>
            <a:r>
              <a:rPr lang="en-GB" sz="2000" i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Nuclear Fusion</a:t>
            </a:r>
            <a:r>
              <a:rPr lang="en-GB" sz="20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GB" sz="20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61</a:t>
            </a:r>
            <a:r>
              <a:rPr lang="en-GB" sz="20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11.</a:t>
            </a:r>
            <a:r>
              <a:rPr lang="en-GB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DOI</a:t>
            </a:r>
            <a:r>
              <a:rPr lang="en-GB" sz="20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GB" sz="20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  <a:hlinkClick r:id="rId4"/>
              </a:rPr>
              <a:t>http://iopscience.iop.org/article/10.1088/1741-4326/ac121a</a:t>
            </a:r>
            <a:endParaRPr lang="it-IT" sz="2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021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C66BFE-46B9-4050-8CA8-74FB91923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JADE application to production cases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4D11227-F68F-47A6-AF91-8C3882E0B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02/02/2022</a:t>
            </a:r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F7230DF-29CC-4212-89FC-183098E8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33</a:t>
            </a:fld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7F88E36-9DCF-4A87-B3E4-A08A00CDD1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FENDL v3.2 release (BETA)</a:t>
            </a:r>
          </a:p>
          <a:p>
            <a:endParaRPr lang="en-GB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A9BCC98C-7FF5-4E95-9A5E-1474474DC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545" y="1623689"/>
            <a:ext cx="2554156" cy="255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97">
            <a:extLst>
              <a:ext uri="{FF2B5EF4-FFF2-40B4-BE49-F238E27FC236}">
                <a16:creationId xmlns:a16="http://schemas.microsoft.com/office/drawing/2014/main" id="{A15D67F6-4A1A-4C22-951F-3E9F73F05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98" y="1291947"/>
            <a:ext cx="6502325" cy="3657558"/>
          </a:xfrm>
          <a:prstGeom prst="rect">
            <a:avLst/>
          </a:prstGeom>
        </p:spPr>
      </p:pic>
      <p:sp>
        <p:nvSpPr>
          <p:cNvPr id="9" name="Segnaposto contenuto 5">
            <a:extLst>
              <a:ext uri="{FF2B5EF4-FFF2-40B4-BE49-F238E27FC236}">
                <a16:creationId xmlns:a16="http://schemas.microsoft.com/office/drawing/2014/main" id="{0C2584EF-CE7C-4BF7-97E3-1B9F06E2E74D}"/>
              </a:ext>
            </a:extLst>
          </p:cNvPr>
          <p:cNvSpPr txBox="1">
            <a:spLocks/>
          </p:cNvSpPr>
          <p:nvPr/>
        </p:nvSpPr>
        <p:spPr>
          <a:xfrm>
            <a:off x="9691563" y="2211673"/>
            <a:ext cx="2121607" cy="1106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Effect of the higher neutron heating in the steel layers of the ITER 1D model</a:t>
            </a:r>
            <a:endParaRPr lang="it-IT" sz="18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A6E57D3-3019-4F83-8D1B-EBB693FF3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35" y="4949505"/>
            <a:ext cx="6255688" cy="1417304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C0C3A70-C102-4F2D-8F0E-A48F4307C5BA}"/>
              </a:ext>
            </a:extLst>
          </p:cNvPr>
          <p:cNvSpPr txBox="1"/>
          <p:nvPr/>
        </p:nvSpPr>
        <p:spPr>
          <a:xfrm>
            <a:off x="7093303" y="4949505"/>
            <a:ext cx="45977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sz="1800" b="1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B-10 accounts only for 0.00036 % (in mass) of SS316L(N)-IG </a:t>
            </a:r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GB" sz="18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nd at the same time SS316L(N)-IG is composed by 45 different isotopes. Without systematic and automated testing it would have been more difficult to track the origin of the issue.</a:t>
            </a:r>
          </a:p>
        </p:txBody>
      </p:sp>
    </p:spTree>
    <p:extLst>
      <p:ext uri="{BB962C8B-B14F-4D97-AF65-F5344CB8AC3E}">
        <p14:creationId xmlns:p14="http://schemas.microsoft.com/office/powerpoint/2010/main" val="1602255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39FECD-79D3-49EB-8C22-99328DF3E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JADE application to production cases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14D3A74-1A69-4F73-89C5-7F9B270AE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02/02/2022</a:t>
            </a:r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06E32DC-6212-4FE0-AAB0-C93DDBCD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34</a:t>
            </a:fld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7B096E4-8B4A-4193-809A-2D48D685CC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FENDL v3.2 official release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0846736-BF4A-4735-AC43-A5A3CDA64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19" y="1221472"/>
            <a:ext cx="7365124" cy="2001135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F1667990-4A4D-47A9-9571-71F1439EE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98" y="3588391"/>
            <a:ext cx="7365124" cy="2822808"/>
          </a:xfrm>
          <a:prstGeom prst="rect">
            <a:avLst/>
          </a:prstGeom>
        </p:spPr>
      </p:pic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DE428C9E-7156-48C4-AB57-B9B1F9443A37}"/>
              </a:ext>
            </a:extLst>
          </p:cNvPr>
          <p:cNvSpPr/>
          <p:nvPr/>
        </p:nvSpPr>
        <p:spPr>
          <a:xfrm>
            <a:off x="318147" y="4906373"/>
            <a:ext cx="7461641" cy="26124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5EA40B76-C302-470D-A337-A13F40248E8D}"/>
              </a:ext>
            </a:extLst>
          </p:cNvPr>
          <p:cNvSpPr/>
          <p:nvPr/>
        </p:nvSpPr>
        <p:spPr>
          <a:xfrm>
            <a:off x="339313" y="5787132"/>
            <a:ext cx="7461641" cy="26124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11">
            <a:extLst>
              <a:ext uri="{FF2B5EF4-FFF2-40B4-BE49-F238E27FC236}">
                <a16:creationId xmlns:a16="http://schemas.microsoft.com/office/drawing/2014/main" id="{76C295FD-DA1C-4AB1-9F35-9B4AC13D6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8311" y="946440"/>
            <a:ext cx="3708633" cy="2806199"/>
          </a:xfrm>
          <a:prstGeom prst="rect">
            <a:avLst/>
          </a:prstGeom>
        </p:spPr>
      </p:pic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A632EE61-D9DB-4BA6-85EA-3ECCAA25DF85}"/>
              </a:ext>
            </a:extLst>
          </p:cNvPr>
          <p:cNvCxnSpPr>
            <a:stCxn id="20" idx="3"/>
            <a:endCxn id="22" idx="1"/>
          </p:cNvCxnSpPr>
          <p:nvPr/>
        </p:nvCxnSpPr>
        <p:spPr>
          <a:xfrm flipV="1">
            <a:off x="7779788" y="2349540"/>
            <a:ext cx="308523" cy="268745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6840BD9F-A30D-4B54-8619-94F8E50E65BF}"/>
              </a:ext>
            </a:extLst>
          </p:cNvPr>
          <p:cNvCxnSpPr>
            <a:cxnSpLocks/>
            <a:stCxn id="21" idx="3"/>
            <a:endCxn id="32" idx="1"/>
          </p:cNvCxnSpPr>
          <p:nvPr/>
        </p:nvCxnSpPr>
        <p:spPr>
          <a:xfrm flipV="1">
            <a:off x="7800954" y="5199744"/>
            <a:ext cx="333689" cy="71801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4B2B2021-B2F9-4073-8635-95E9A91B7E6D}"/>
              </a:ext>
            </a:extLst>
          </p:cNvPr>
          <p:cNvSpPr/>
          <p:nvPr/>
        </p:nvSpPr>
        <p:spPr>
          <a:xfrm>
            <a:off x="2540741" y="2374707"/>
            <a:ext cx="932301" cy="18955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58DDC3EB-05D6-494A-ABC2-F85203CA086C}"/>
              </a:ext>
            </a:extLst>
          </p:cNvPr>
          <p:cNvSpPr/>
          <p:nvPr/>
        </p:nvSpPr>
        <p:spPr>
          <a:xfrm>
            <a:off x="5704789" y="2564259"/>
            <a:ext cx="932301" cy="18955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" name="Picture 16">
            <a:extLst>
              <a:ext uri="{FF2B5EF4-FFF2-40B4-BE49-F238E27FC236}">
                <a16:creationId xmlns:a16="http://schemas.microsoft.com/office/drawing/2014/main" id="{7129E165-EDC1-4AF1-80FA-9BDFE4BB9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4643" y="3815231"/>
            <a:ext cx="3659505" cy="276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891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E24760-82B3-4272-9C80-76D58CC14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JADE application to production cases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1B2FF9B-3215-4CDB-B550-FDC14F092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02/02/2022</a:t>
            </a:r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F29FDA-0BFF-46C9-A87D-80D015F90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605A-C4C2-4373-960A-58801DA85F2F}" type="slidenum">
              <a:rPr lang="en-US" smtClean="0"/>
              <a:t>35</a:t>
            </a:fld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9032293-C484-4C6B-A2D5-65313AB34D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FENDL v3.2 official release (Water/O-16)</a:t>
            </a:r>
          </a:p>
          <a:p>
            <a:endParaRPr lang="en-GB" dirty="0"/>
          </a:p>
        </p:txBody>
      </p:sp>
      <p:pic>
        <p:nvPicPr>
          <p:cNvPr id="7" name="Picture 196">
            <a:extLst>
              <a:ext uri="{FF2B5EF4-FFF2-40B4-BE49-F238E27FC236}">
                <a16:creationId xmlns:a16="http://schemas.microsoft.com/office/drawing/2014/main" id="{50E50A1A-2C2E-4F61-A959-B8218AB198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498" y="1166112"/>
            <a:ext cx="5778389" cy="3238724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F70945B-36B6-4A3C-9826-E573BFC32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499" y="3639616"/>
            <a:ext cx="6817764" cy="301054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250162B-8A85-4CEB-AD52-8B1B1B497003}"/>
              </a:ext>
            </a:extLst>
          </p:cNvPr>
          <p:cNvSpPr txBox="1"/>
          <p:nvPr/>
        </p:nvSpPr>
        <p:spPr>
          <a:xfrm>
            <a:off x="6331788" y="1331292"/>
            <a:ext cx="49256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Difference in neutron heating are clearly visible in water both in ITER1D and HCPB TBM benchmarks.</a:t>
            </a:r>
          </a:p>
          <a:p>
            <a:endParaRPr lang="en-GB" dirty="0"/>
          </a:p>
          <a:p>
            <a:r>
              <a:rPr lang="en-GB" dirty="0"/>
              <a:t>IAEA nuclear data section is considering for the O-16 cross section to either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Switch to ENDFVIII.0 evaluation;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Correct NJOY processing routine for KERMA data</a:t>
            </a:r>
          </a:p>
        </p:txBody>
      </p:sp>
    </p:spTree>
    <p:extLst>
      <p:ext uri="{BB962C8B-B14F-4D97-AF65-F5344CB8AC3E}">
        <p14:creationId xmlns:p14="http://schemas.microsoft.com/office/powerpoint/2010/main" val="29418782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6" id="{1C51FA33-5A63-43EF-BFFA-73A5FD90E7EF}" vid="{8A57FC46-981C-47B6-9EC0-B4B4A58CD802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Jade3</Template>
  <TotalTime>0</TotalTime>
  <Words>1540</Words>
  <Application>Microsoft Office PowerPoint</Application>
  <PresentationFormat>Widescreen</PresentationFormat>
  <Paragraphs>224</Paragraphs>
  <Slides>35</Slides>
  <Notes>1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47" baseType="lpstr">
      <vt:lpstr>Arial</vt:lpstr>
      <vt:lpstr>Arial</vt:lpstr>
      <vt:lpstr>Calibri</vt:lpstr>
      <vt:lpstr>Calibri Light</vt:lpstr>
      <vt:lpstr>Century Gothic</vt:lpstr>
      <vt:lpstr>Dante</vt:lpstr>
      <vt:lpstr>Eras Demi ITC</vt:lpstr>
      <vt:lpstr>Lato</vt:lpstr>
      <vt:lpstr>ScriptC</vt:lpstr>
      <vt:lpstr>Times New Roman</vt:lpstr>
      <vt:lpstr>Verdana</vt:lpstr>
      <vt:lpstr>Tema di Office</vt:lpstr>
      <vt:lpstr>A new V&amp;V philosophy for fusion nuclear data libraries</vt:lpstr>
      <vt:lpstr>Presentazione standard di PowerPoint</vt:lpstr>
      <vt:lpstr>Index</vt:lpstr>
      <vt:lpstr>JADE</vt:lpstr>
      <vt:lpstr>Nuclear data libraries and their V&amp;V</vt:lpstr>
      <vt:lpstr>Nuclear data libraries and their V&amp;V</vt:lpstr>
      <vt:lpstr>Nuclear data libraries and their V&amp;V</vt:lpstr>
      <vt:lpstr>Nuclear data libraries and their V&amp;V</vt:lpstr>
      <vt:lpstr>What is JADE?</vt:lpstr>
      <vt:lpstr>What is JADE?</vt:lpstr>
      <vt:lpstr>What is JADE?</vt:lpstr>
      <vt:lpstr>What is JADE?</vt:lpstr>
      <vt:lpstr>What is JADE</vt:lpstr>
      <vt:lpstr>The Sphere Leakage benchmark</vt:lpstr>
      <vt:lpstr>The Sphere Leakage benchmark</vt:lpstr>
      <vt:lpstr>The Sphere Leakage benchmark</vt:lpstr>
      <vt:lpstr>JADE architecture and development</vt:lpstr>
      <vt:lpstr>JADE Architecture and development</vt:lpstr>
      <vt:lpstr>JADE architecture and development</vt:lpstr>
      <vt:lpstr>JADE architecture and development</vt:lpstr>
      <vt:lpstr>JADE in numbers</vt:lpstr>
      <vt:lpstr>Looking ahead</vt:lpstr>
      <vt:lpstr>Next foreseeable steps</vt:lpstr>
      <vt:lpstr>Machine learning: a possible mid-term future</vt:lpstr>
      <vt:lpstr>What it will be great to have</vt:lpstr>
      <vt:lpstr>Summary</vt:lpstr>
      <vt:lpstr>Presentazione standard di PowerPoint</vt:lpstr>
      <vt:lpstr>Presentazione standard di PowerPoint</vt:lpstr>
      <vt:lpstr>Backup slides</vt:lpstr>
      <vt:lpstr>JADE application to production cases</vt:lpstr>
      <vt:lpstr>JADE application to production cases</vt:lpstr>
      <vt:lpstr>JADE application to production cases</vt:lpstr>
      <vt:lpstr>JADE application to production cases</vt:lpstr>
      <vt:lpstr>JADE application to production cases</vt:lpstr>
      <vt:lpstr>JADE application to production cases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Davide Laghi</dc:creator>
  <cp:lastModifiedBy>Davide Laghi</cp:lastModifiedBy>
  <cp:revision>31</cp:revision>
  <dcterms:created xsi:type="dcterms:W3CDTF">2022-07-01T06:49:32Z</dcterms:created>
  <dcterms:modified xsi:type="dcterms:W3CDTF">2022-10-10T09:35:18Z</dcterms:modified>
</cp:coreProperties>
</file>