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19"/>
  </p:notesMasterIdLst>
  <p:sldIdLst>
    <p:sldId id="256" r:id="rId2"/>
    <p:sldId id="272" r:id="rId3"/>
    <p:sldId id="273" r:id="rId4"/>
    <p:sldId id="257" r:id="rId5"/>
    <p:sldId id="258" r:id="rId6"/>
    <p:sldId id="262" r:id="rId7"/>
    <p:sldId id="269" r:id="rId8"/>
    <p:sldId id="271" r:id="rId9"/>
    <p:sldId id="259" r:id="rId10"/>
    <p:sldId id="261" r:id="rId11"/>
    <p:sldId id="260" r:id="rId12"/>
    <p:sldId id="263" r:id="rId13"/>
    <p:sldId id="264" r:id="rId14"/>
    <p:sldId id="267" r:id="rId15"/>
    <p:sldId id="265" r:id="rId16"/>
    <p:sldId id="266" r:id="rId17"/>
    <p:sldId id="268" r:id="rId1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843DB84-4F03-49F2-9764-CF416C690AF9}" v="3" dt="2023-12-19T12:20:31.37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60"/>
  </p:normalViewPr>
  <p:slideViewPr>
    <p:cSldViewPr snapToGrid="0">
      <p:cViewPr varScale="1">
        <p:scale>
          <a:sx n="85" d="100"/>
          <a:sy n="85" d="100"/>
        </p:scale>
        <p:origin x="360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D7A6D40-6955-4739-A4A6-4D5C507AD8E3}" type="datetimeFigureOut">
              <a:rPr lang="en-US" smtClean="0"/>
              <a:t>12/19/2023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82A292F-3126-4121-96AD-5D716A66F8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28163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85000"/>
                  <a:lumOff val="1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  <a:lumOff val="1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E7D3FA-D9C4-4771-8835-42001D263034}" type="datetime1">
              <a:rPr lang="en-US" smtClean="0"/>
              <a:t>12/19/2023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INDEN Structural Materials, Vienna, 18-23 Dec.2023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A59ABA-5B14-4716-8B20-7F6F0C7EB566}" type="datetime1">
              <a:rPr lang="en-US" smtClean="0"/>
              <a:t>12/19/2023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INDEN Structural Materials, Vienna, 18-23 Dec.2023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5DF786-2DFA-4F2A-9F6D-091E29CDD273}" type="datetime1">
              <a:rPr lang="en-US" smtClean="0"/>
              <a:t>12/19/2023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INDEN Structural Materials, Vienna, 18-23 Dec.2023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F34CFB-B557-4E91-9517-90E94D6D295C}" type="datetime1">
              <a:rPr lang="en-US" smtClean="0"/>
              <a:t>12/19/2023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INDEN Structural Materials, Vienna, 18-23 Dec.2023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9F0C5-380F-41C2-899A-BAC0F0927E16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66F375-53A8-4860-9D45-DB7A6189E5F0}" type="datetime1">
              <a:rPr lang="en-US" smtClean="0"/>
              <a:t>12/19/2023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INDEN Structural Materials, Vienna, 18-23 Dec.2023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BF862C-9DCD-4840-B4CD-13E4D8A9C1A3}" type="datetime1">
              <a:rPr lang="en-US" smtClean="0"/>
              <a:t>12/19/2023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INDEN Structural Materials, Vienna, 18-23 Dec.2023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614C11-DB83-42BE-A12B-F4A01447B8C9}" type="datetime1">
              <a:rPr lang="en-US" smtClean="0"/>
              <a:t>12/19/2023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INDEN Structural Materials, Vienna, 18-23 Dec.2023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9E933E-01BC-483A-BF1D-3571C7738C8C}" type="datetime1">
              <a:rPr lang="en-US" smtClean="0"/>
              <a:t>12/19/2023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INDEN Structural Materials, Vienna, 18-23 Dec.2023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36F951-E582-43EF-AB7D-9CCF52E2D8CB}" type="datetime1">
              <a:rPr lang="en-US" smtClean="0"/>
              <a:t>12/19/2023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INDEN Structural Materials, Vienna, 18-23 Dec.2023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8E0631-0074-4C66-B3BD-243D4D1551E7}" type="datetime1">
              <a:rPr lang="en-US" smtClean="0"/>
              <a:t>12/19/2023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INDEN Structural Materials, Vienna, 18-23 Dec.2023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47A0DB-B576-4288-9BA0-F560F792F3AA}" type="datetime1">
              <a:rPr lang="en-US" smtClean="0"/>
              <a:t>12/19/2023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INDEN Structural Materials, Vienna, 18-23 Dec.2023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5ABD27-7C79-4E68-9177-12F8EA31F8D1}" type="datetime1">
              <a:rPr lang="en-US" smtClean="0"/>
              <a:t>12/19/2023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INDEN Structural Materials, Vienna, 18-23 Dec.2023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E088BD-565E-4B82-894C-B6192710D970}" type="datetime1">
              <a:rPr lang="en-US" smtClean="0"/>
              <a:t>12/19/2023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INDEN Structural Materials, Vienna, 18-23 Dec.2023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6AAF96-3242-4144-9603-BB70F223400D}" type="datetime1">
              <a:rPr lang="en-US" smtClean="0"/>
              <a:t>12/19/2023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INDEN Structural Materials, Vienna, 18-23 Dec.2023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D05AF3-5F5E-48EE-B59B-C7ECA9018F24}" type="datetime1">
              <a:rPr lang="en-US" smtClean="0"/>
              <a:t>12/19/2023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INDEN Structural Materials, Vienna, 18-23 Dec.2023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0B517E-8E8A-4121-860C-4DC1F9E22659}" type="datetime1">
              <a:rPr lang="en-US" smtClean="0"/>
              <a:t>12/19/2023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INDEN Structural Materials, Vienna, 18-23 Dec.2023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85000"/>
                  <a:lumOff val="1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  <a:lumOff val="1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62DCD5-A045-4A28-9FFA-F633051020DE}" type="datetime1">
              <a:rPr lang="en-US" smtClean="0"/>
              <a:t>12/19/2023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INDEN Structural Materials, Vienna, 18-23 Dec.2023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65" r:id="rId4"/>
    <p:sldLayoutId id="2147483653" r:id="rId5"/>
    <p:sldLayoutId id="2147483654" r:id="rId6"/>
    <p:sldLayoutId id="2147483655" r:id="rId7"/>
    <p:sldLayoutId id="214748366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67" r:id="rId15"/>
    <p:sldLayoutId id="2147483659" r:id="rId16"/>
  </p:sldLayoutIdLst>
  <p:hf sldNum="0" hdr="0" dt="0"/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079200-A580-45B6-89E1-665E22416EB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z="4000" dirty="0"/>
              <a:t>Some issues with the INDEN structural material evaluations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57A9264-6077-4261-B299-A8D37CDF7E6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A. Trkov, R. </a:t>
            </a:r>
            <a:r>
              <a:rPr lang="en-US"/>
              <a:t>Capote </a:t>
            </a:r>
            <a:r>
              <a:rPr lang="en-US" dirty="0"/>
              <a:t>on behalf of the INDEN Collaboration</a:t>
            </a:r>
          </a:p>
          <a:p>
            <a:r>
              <a:rPr lang="en-US" dirty="0" err="1"/>
              <a:t>Jozef</a:t>
            </a:r>
            <a:r>
              <a:rPr lang="en-US" dirty="0"/>
              <a:t> Stefan Institute, Ljubljana, Slovenia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AC38005-64BC-43F9-8231-F150F34FF7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INDEN Structural Materials, Vienna, 18-23 Dec.2023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27500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AE1193-0B12-4B8B-B5BB-841444226A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9392" y="582966"/>
            <a:ext cx="12038120" cy="1320800"/>
          </a:xfrm>
        </p:spPr>
        <p:txBody>
          <a:bodyPr/>
          <a:lstStyle/>
          <a:p>
            <a:r>
              <a:rPr lang="en-US" dirty="0"/>
              <a:t>Fe-56 INDEN version “r67” (JEFF-4T2) </a:t>
            </a:r>
            <a:r>
              <a:rPr lang="en-US" dirty="0" err="1"/>
              <a:t>v.s</a:t>
            </a:r>
            <a:r>
              <a:rPr lang="en-US" dirty="0"/>
              <a:t>. “r61”(B81b2)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47CE3DF-2225-448A-B4EB-C6EE4373CB2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270000"/>
            <a:ext cx="11360786" cy="4771362"/>
          </a:xfrm>
        </p:spPr>
        <p:txBody>
          <a:bodyPr>
            <a:normAutofit fontScale="85000" lnSpcReduction="10000"/>
          </a:bodyPr>
          <a:lstStyle/>
          <a:p>
            <a:pPr lvl="1"/>
            <a:r>
              <a:rPr lang="en-US" sz="2200" dirty="0"/>
              <a:t>Version “r61” is currently included in “Beta-2”. Since then:</a:t>
            </a:r>
          </a:p>
          <a:p>
            <a:pPr lvl="1"/>
            <a:r>
              <a:rPr lang="en-US" sz="2200" dirty="0"/>
              <a:t>Resolved resonance parameters were taken from JEFF-3.3 (fixing typos  B8)  the 27.77 keV resonance </a:t>
            </a:r>
            <a:r>
              <a:rPr lang="en-US" sz="2200" dirty="0">
                <a:sym typeface="Symbol" panose="05050102010706020507" pitchFamily="18" charset="2"/>
              </a:rPr>
              <a:t> reduced from </a:t>
            </a:r>
            <a:r>
              <a:rPr lang="en-US" sz="2200" b="1" dirty="0">
                <a:solidFill>
                  <a:srgbClr val="FF0000"/>
                </a:solidFill>
                <a:sym typeface="Symbol" panose="05050102010706020507" pitchFamily="18" charset="2"/>
              </a:rPr>
              <a:t>1.2887</a:t>
            </a:r>
            <a:r>
              <a:rPr lang="en-US" sz="2200" dirty="0">
                <a:sym typeface="Symbol" panose="05050102010706020507" pitchFamily="18" charset="2"/>
              </a:rPr>
              <a:t> (CIELO-B8) to 1.0005 (JEFF-3.3), B71-0.86,JENDL-5:0.988</a:t>
            </a:r>
          </a:p>
          <a:p>
            <a:pPr lvl="1"/>
            <a:endParaRPr lang="en-US" sz="2200" dirty="0">
              <a:sym typeface="Symbol" panose="05050102010706020507" pitchFamily="18" charset="2"/>
            </a:endParaRPr>
          </a:p>
          <a:p>
            <a:pPr lvl="1"/>
            <a:endParaRPr lang="en-US" sz="2200" dirty="0">
              <a:sym typeface="Symbol" panose="05050102010706020507" pitchFamily="18" charset="2"/>
            </a:endParaRPr>
          </a:p>
          <a:p>
            <a:pPr lvl="1"/>
            <a:endParaRPr lang="en-US" sz="2200" dirty="0"/>
          </a:p>
          <a:p>
            <a:pPr lvl="1"/>
            <a:endParaRPr lang="en-US" sz="2200" dirty="0"/>
          </a:p>
          <a:p>
            <a:pPr lvl="1"/>
            <a:endParaRPr lang="en-US" sz="2200" dirty="0"/>
          </a:p>
          <a:p>
            <a:pPr lvl="1"/>
            <a:endParaRPr lang="en-US" sz="2200" dirty="0"/>
          </a:p>
          <a:p>
            <a:pPr lvl="1"/>
            <a:r>
              <a:rPr lang="en-US" sz="2200" dirty="0"/>
              <a:t>Recommended/validated thermal cross section (E81b2=2.587 b)  </a:t>
            </a:r>
          </a:p>
          <a:p>
            <a:pPr lvl="1"/>
            <a:r>
              <a:rPr lang="en-US" sz="2200" dirty="0"/>
              <a:t>Background capture was adjusted to improve HMI001 was added also to the total to preserve unitarity</a:t>
            </a:r>
          </a:p>
          <a:p>
            <a:pPr lvl="1"/>
            <a:r>
              <a:rPr lang="en-US" sz="2200" dirty="0"/>
              <a:t>Spurious (almost negligible) background in elastic was removed</a:t>
            </a:r>
          </a:p>
          <a:p>
            <a:pPr marL="457200" lvl="1" indent="0">
              <a:buNone/>
            </a:pPr>
            <a:endParaRPr lang="en-US" sz="2200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23CF722-E9BA-40CC-A348-075F4BD032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INDEN Structural Materials, Vienna, 18-23 Dec.2023</a:t>
            </a:r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869AD9C-EC26-9A15-47B0-2A7DAA2CCDF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89913" y="2406682"/>
            <a:ext cx="3246268" cy="2069392"/>
          </a:xfrm>
          <a:prstGeom prst="rect">
            <a:avLst/>
          </a:prstGeom>
        </p:spPr>
      </p:pic>
      <p:sp>
        <p:nvSpPr>
          <p:cNvPr id="7" name="Rectangle 1">
            <a:extLst>
              <a:ext uri="{FF2B5EF4-FFF2-40B4-BE49-F238E27FC236}">
                <a16:creationId xmlns:a16="http://schemas.microsoft.com/office/drawing/2014/main" id="{0D70FBA0-6945-8D44-AD49-29068FBB5282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0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 Unicode MS"/>
              </a:rPr>
              <a:t>2.58577</a:t>
            </a:r>
            <a:r>
              <a:rPr kumimoji="0" lang="en-US" altLang="en-US" sz="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1AF6C914-F1FA-60CB-60FB-35BE3C9E0A7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11029" y="2406682"/>
            <a:ext cx="5182323" cy="2069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087561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0321D52B-D269-4912-9D93-C68F1051B0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INDEN Structural Materials, Vienna, 18-23 Dec.2023</a:t>
            </a:r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5D4D0AE-C76E-42D0-9CD6-E515DCEA9BA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131709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CF5883-D3FD-4264-9A15-09B28A7739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Fe-56 INDEN version “r67” </a:t>
            </a:r>
            <a:r>
              <a:rPr lang="en-US" dirty="0" err="1"/>
              <a:t>v.s</a:t>
            </a:r>
            <a:r>
              <a:rPr lang="en-US" dirty="0"/>
              <a:t>. “r67b”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E32CC1E-7FB7-427D-8001-9E6A01E5424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Overall, Fe-56 and Fe-57 show good performance, no changes to the cross sections are needed.</a:t>
            </a:r>
          </a:p>
          <a:p>
            <a:r>
              <a:rPr lang="en-US" sz="2400" dirty="0"/>
              <a:t>Redundant MT=103 was added by summing MT 600-649 to be consistent with the covariances in MF=33/MT=103.</a:t>
            </a:r>
          </a:p>
          <a:p>
            <a:r>
              <a:rPr lang="en-US" sz="2400" dirty="0"/>
              <a:t>Cr-53 production cross section was added to MF=10/MT=5 for the convenience of the users, since the cross section is not trivial to reconstruct (requires the summation of discrete levels and the contribution from the continuum).</a:t>
            </a:r>
          </a:p>
          <a:p>
            <a:r>
              <a:rPr lang="en-US" sz="2400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None of the changes has any impact on benchmarking.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8C58EA0-EA12-49B9-992F-EF90B9ACED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INDEN Structural Materials, Vienna, 18-23 Dec.2023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461158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394658-09AA-4877-A5DC-7F42E14DBD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Cu-63, Cu-65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3A21A09-B32C-435B-8317-62215284C5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2374" y="1388429"/>
            <a:ext cx="6297612" cy="4652933"/>
          </a:xfrm>
        </p:spPr>
        <p:txBody>
          <a:bodyPr>
            <a:normAutofit lnSpcReduction="10000"/>
          </a:bodyPr>
          <a:lstStyle/>
          <a:p>
            <a:r>
              <a:rPr lang="en-US" sz="2400" dirty="0"/>
              <a:t>Considerable improvement in benchmark performance was achieved, but the situation is not completely satisfactory.</a:t>
            </a:r>
          </a:p>
          <a:p>
            <a:r>
              <a:rPr lang="en-US" sz="2400" dirty="0"/>
              <a:t>There is a mismatch in the angular distributions; average cosine of scattering (mu-bar) does not agree with the measured values by Popov.</a:t>
            </a:r>
          </a:p>
          <a:p>
            <a:r>
              <a:rPr lang="en-US" sz="2400" dirty="0"/>
              <a:t>Angular distributions in the file are based on the resonance parameters.</a:t>
            </a:r>
          </a:p>
          <a:p>
            <a:r>
              <a:rPr lang="en-US" sz="2400" dirty="0"/>
              <a:t>Forcing agreement with Popov data would destroy the performance in the FR0 benchmarks (IMF020, IMF022)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52D8230-C24B-4B7E-8993-925D5842F8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INDEN Structural Materials, Vienna, 18-23 Dec.2023</a:t>
            </a: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8C54C9A-AD05-8BA4-E343-99CC8092A3C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39000" contras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702030" y="1483360"/>
            <a:ext cx="5418833" cy="4354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583968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9E6275-4CF6-44D9-AD8A-D622E3B6C6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ICSBEP Benchmarks sensitive to copper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B8EC18A-F0E6-4AF8-86F1-2B4D40FA592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82 benchmark cases from ICSBEP were identified, with additional focus on:</a:t>
            </a:r>
          </a:p>
          <a:p>
            <a:pPr lvl="1"/>
            <a:r>
              <a:rPr lang="en-US" sz="2200" dirty="0"/>
              <a:t>Swedish intermediate-enriched, copper-reflected FR0 cases (IMF020,022) and</a:t>
            </a:r>
          </a:p>
          <a:p>
            <a:pPr lvl="1"/>
            <a:r>
              <a:rPr lang="en-US" sz="2200" dirty="0"/>
              <a:t>ZEUS benchmarks (HMF072, HMI006, IMF025/Pb)</a:t>
            </a:r>
          </a:p>
          <a:p>
            <a:pPr lvl="1"/>
            <a:r>
              <a:rPr lang="en-US" sz="2200" dirty="0"/>
              <a:t>The full list of cases is available on request</a:t>
            </a:r>
          </a:p>
          <a:p>
            <a:r>
              <a:rPr lang="en-US" sz="2400" dirty="0"/>
              <a:t>ENDF/B-VIII.1b2 library is taken as reference since the INDEN evaluations for copper were adopted in this library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A90B0AE-991B-467A-9176-738C34E37B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INDEN Structural Materials, Vienna, 18-23 Dec.2023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7008546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8350FA9-4E77-FEC5-3221-A533084166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INDEN Structural Materials, Vienna, 18-23 Dec.2023</a:t>
            </a:r>
            <a:endParaRPr lang="en-US" dirty="0"/>
          </a:p>
        </p:txBody>
      </p:sp>
      <p:pic>
        <p:nvPicPr>
          <p:cNvPr id="1026" name="Picture 1">
            <a:extLst>
              <a:ext uri="{FF2B5EF4-FFF2-40B4-BE49-F238E27FC236}">
                <a16:creationId xmlns:a16="http://schemas.microsoft.com/office/drawing/2014/main" id="{40757273-9364-A21A-138A-4826D888BAE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43" r="-1776"/>
          <a:stretch/>
        </p:blipFill>
        <p:spPr bwMode="auto">
          <a:xfrm>
            <a:off x="1268355" y="1347461"/>
            <a:ext cx="6109403" cy="4567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8986AC47-BE20-E221-7B80-14B7B37D11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9053" y="156238"/>
            <a:ext cx="8596668" cy="1320800"/>
          </a:xfrm>
        </p:spPr>
        <p:txBody>
          <a:bodyPr>
            <a:normAutofit fontScale="90000"/>
          </a:bodyPr>
          <a:lstStyle/>
          <a:p>
            <a:r>
              <a:rPr lang="en-US" dirty="0">
                <a:sym typeface="Symbol" panose="05050102010706020507" pitchFamily="18" charset="2"/>
              </a:rPr>
              <a:t>-</a:t>
            </a:r>
            <a:r>
              <a:rPr lang="en-US" dirty="0"/>
              <a:t>bar (P1) from JENDL-3.2 is in good agreement with data (Popov, Smith, Schmidt)</a:t>
            </a:r>
          </a:p>
        </p:txBody>
      </p:sp>
    </p:spTree>
    <p:extLst>
      <p:ext uri="{BB962C8B-B14F-4D97-AF65-F5344CB8AC3E}">
        <p14:creationId xmlns:p14="http://schemas.microsoft.com/office/powerpoint/2010/main" val="234429222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8350FA9-4E77-FEC5-3221-A533084166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INDEN Structural Materials, Vienna, 18-23 Dec.2023</a:t>
            </a:r>
            <a:endParaRPr lang="en-US" dirty="0"/>
          </a:p>
        </p:txBody>
      </p:sp>
      <p:pic>
        <p:nvPicPr>
          <p:cNvPr id="1027" name="Picture 3">
            <a:extLst>
              <a:ext uri="{FF2B5EF4-FFF2-40B4-BE49-F238E27FC236}">
                <a16:creationId xmlns:a16="http://schemas.microsoft.com/office/drawing/2014/main" id="{2D382EB5-50CB-6AA9-B21D-D103A850D74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2920" y="1108952"/>
            <a:ext cx="10525327" cy="49931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D169378-B215-74AD-FC67-ECF19B1698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2920" y="0"/>
            <a:ext cx="11410027" cy="1320800"/>
          </a:xfrm>
        </p:spPr>
        <p:txBody>
          <a:bodyPr>
            <a:normAutofit/>
          </a:bodyPr>
          <a:lstStyle/>
          <a:p>
            <a:r>
              <a:rPr lang="en-US" dirty="0">
                <a:sym typeface="Symbol" panose="05050102010706020507" pitchFamily="18" charset="2"/>
              </a:rPr>
              <a:t>-</a:t>
            </a:r>
            <a:r>
              <a:rPr lang="en-US" dirty="0"/>
              <a:t>bar (P1) from JENDL-5, B8, B81b2 disagree with Popov (B71 = JENDL-3 is OK); B81b2 better than B8</a:t>
            </a:r>
          </a:p>
        </p:txBody>
      </p:sp>
    </p:spTree>
    <p:extLst>
      <p:ext uri="{BB962C8B-B14F-4D97-AF65-F5344CB8AC3E}">
        <p14:creationId xmlns:p14="http://schemas.microsoft.com/office/powerpoint/2010/main" val="231226273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42A93E1-7563-4D19-B52E-1D28E6A82DF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43408" y="0"/>
            <a:ext cx="9705184" cy="6858000"/>
          </a:xfrm>
          <a:prstGeom prst="rect">
            <a:avLst/>
          </a:prstGeom>
          <a:solidFill>
            <a:schemeClr val="accent2"/>
          </a:solidFill>
        </p:spPr>
      </p:pic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4CC981B9-CE8C-4B33-8336-6AA0E5C41E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INDEN Structural Materials, Vienna, 18-23 Dec.2023</a:t>
            </a:r>
            <a:endParaRPr lang="en-US" dirty="0"/>
          </a:p>
        </p:txBody>
      </p:sp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4B11AA87-1ACE-4485-8538-F54178DC781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53014471"/>
              </p:ext>
            </p:extLst>
          </p:nvPr>
        </p:nvGraphicFramePr>
        <p:xfrm>
          <a:off x="4849906" y="1416424"/>
          <a:ext cx="1398494" cy="365760"/>
        </p:xfrm>
        <a:graphic>
          <a:graphicData uri="http://schemas.openxmlformats.org/drawingml/2006/table">
            <a:tbl>
              <a:tblPr/>
              <a:tblGrid>
                <a:gridCol w="1398494">
                  <a:extLst>
                    <a:ext uri="{9D8B030D-6E8A-4147-A177-3AD203B41FA5}">
                      <a16:colId xmlns:a16="http://schemas.microsoft.com/office/drawing/2014/main" val="3281501749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51412105"/>
                  </a:ext>
                </a:extLst>
              </a:tr>
            </a:tbl>
          </a:graphicData>
        </a:graphic>
      </p:graphicFrame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8B7C19D5-7ACC-4BEA-8B16-6A6A2C948762}"/>
              </a:ext>
            </a:extLst>
          </p:cNvPr>
          <p:cNvCxnSpPr/>
          <p:nvPr/>
        </p:nvCxnSpPr>
        <p:spPr>
          <a:xfrm>
            <a:off x="4849906" y="1416424"/>
            <a:ext cx="1398494" cy="0"/>
          </a:xfrm>
          <a:prstGeom prst="straightConnector1">
            <a:avLst/>
          </a:prstGeom>
          <a:ln w="25400">
            <a:solidFill>
              <a:schemeClr val="accent5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420E867A-5C0A-489C-B9C1-461AE3C4B930}"/>
              </a:ext>
            </a:extLst>
          </p:cNvPr>
          <p:cNvSpPr txBox="1"/>
          <p:nvPr/>
        </p:nvSpPr>
        <p:spPr>
          <a:xfrm>
            <a:off x="4849906" y="1056640"/>
            <a:ext cx="13984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IMF020,022</a:t>
            </a:r>
          </a:p>
        </p:txBody>
      </p:sp>
    </p:spTree>
    <p:extLst>
      <p:ext uri="{BB962C8B-B14F-4D97-AF65-F5344CB8AC3E}">
        <p14:creationId xmlns:p14="http://schemas.microsoft.com/office/powerpoint/2010/main" val="86060051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A2087A-FBE7-4FE9-8AE1-A0CCA403E7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9259146" cy="1320800"/>
          </a:xfrm>
        </p:spPr>
        <p:txBody>
          <a:bodyPr/>
          <a:lstStyle/>
          <a:p>
            <a:r>
              <a:rPr lang="en-US" dirty="0"/>
              <a:t>Comments on the FR0 (IMF020,022) cases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1F27C7B-8AEB-41C7-9AEB-E04B7A1B0DE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Intermediate-enriched fuel benchmarks, copper-reflected, highly sensitive to the angular distributions.</a:t>
            </a:r>
          </a:p>
          <a:p>
            <a:r>
              <a:rPr lang="en-US" sz="2400" dirty="0"/>
              <a:t>Apparently good performance is achieved, but the anisotropy of elastic angular distributions in the low energy region is much higher than supported by the data of Popov -&gt; COMPENSATING EFFECTS??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9AEEFC7-9D9B-4212-840F-E6A4FCC16B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INDEN Structural Materials, Vienna, 18-23 Dec.2023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282808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B4568C40-770E-4744-8C03-626F5D67B8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INDEN Structural Materials, Vienna, 18-23 Dec.2023</a:t>
            </a:r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634CBF1-8A8E-411D-B53D-0B4D7A1D15F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40412" y="0"/>
            <a:ext cx="9711176" cy="6857999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610F2D73-F9B7-53C7-27C8-31B852032FBF}"/>
              </a:ext>
            </a:extLst>
          </p:cNvPr>
          <p:cNvSpPr txBox="1"/>
          <p:nvPr/>
        </p:nvSpPr>
        <p:spPr>
          <a:xfrm>
            <a:off x="6760937" y="5128185"/>
            <a:ext cx="226966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rgbClr val="00B050"/>
                </a:solidFill>
              </a:rPr>
              <a:t>Lead improv.? </a:t>
            </a:r>
            <a:endParaRPr lang="en-GB" sz="2400" b="1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8244308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15AF6D-0706-4D3A-9F04-F985F485DB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Comments on the ZEUS benchmarks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12C09C-BA91-4716-B0D8-431123A8129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3" y="2160589"/>
            <a:ext cx="9575619" cy="3880773"/>
          </a:xfrm>
        </p:spPr>
        <p:txBody>
          <a:bodyPr>
            <a:normAutofit/>
          </a:bodyPr>
          <a:lstStyle/>
          <a:p>
            <a:r>
              <a:rPr lang="en-US" sz="2400" dirty="0"/>
              <a:t>Benchmark cases involve:</a:t>
            </a:r>
          </a:p>
          <a:p>
            <a:pPr lvl="1"/>
            <a:r>
              <a:rPr lang="en-US" sz="2200" dirty="0"/>
              <a:t>Highly-enriched and intermediate-enriched fuel</a:t>
            </a:r>
          </a:p>
          <a:p>
            <a:pPr lvl="1"/>
            <a:r>
              <a:rPr lang="en-US" sz="2200" dirty="0"/>
              <a:t>Fast and intermediate spectrum</a:t>
            </a:r>
          </a:p>
          <a:p>
            <a:pPr lvl="1"/>
            <a:r>
              <a:rPr lang="en-US" sz="2200" dirty="0"/>
              <a:t>Iron/copper, graphite/copper, lead/copper</a:t>
            </a:r>
          </a:p>
          <a:p>
            <a:r>
              <a:rPr lang="en-US" sz="2400" dirty="0"/>
              <a:t>The benchmarks are less sensitive to the angular distributions at low energies</a:t>
            </a:r>
          </a:p>
          <a:p>
            <a:r>
              <a:rPr lang="en-US" sz="2400" dirty="0"/>
              <a:t>The performance of the INDEN+B81b2 (lead) files seems good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DB8B037-7700-4D88-B125-90B1F779FC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INDEN Structural Materials, Vienna, 18-23 Dec.2023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429577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25EC97-15F6-40F3-890D-2F62BE39C4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Angular distributions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2553DB-3481-4708-86DF-D982799191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2160589"/>
            <a:ext cx="10837332" cy="3880773"/>
          </a:xfrm>
        </p:spPr>
        <p:txBody>
          <a:bodyPr>
            <a:normAutofit/>
          </a:bodyPr>
          <a:lstStyle/>
          <a:p>
            <a:r>
              <a:rPr lang="en-US" sz="2400" dirty="0"/>
              <a:t>The average cosine of scattering for natural copper is compared to measurements</a:t>
            </a:r>
          </a:p>
          <a:p>
            <a:r>
              <a:rPr lang="en-US" sz="2400" dirty="0"/>
              <a:t>At energies above 2 MeV the evaluations are reasonably consistent with measured data</a:t>
            </a:r>
          </a:p>
          <a:p>
            <a:r>
              <a:rPr lang="en-US" sz="2400" dirty="0"/>
              <a:t>Below 2 MeV there are huge differences: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A2A1918-847C-4B36-B7AC-432BA2AE0D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INDEN Structural Materials, Vienna, 18-23 Dec.2023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784539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43868E-F8C7-446F-9EDD-4B4D96582F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Angular distributions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8129BE5-34D7-403E-8CEF-DD9AA3995AF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2160589"/>
            <a:ext cx="10945706" cy="3880773"/>
          </a:xfrm>
        </p:spPr>
        <p:txBody>
          <a:bodyPr>
            <a:normAutofit/>
          </a:bodyPr>
          <a:lstStyle/>
          <a:p>
            <a:pPr lvl="1"/>
            <a:r>
              <a:rPr lang="en-US" sz="2200" dirty="0"/>
              <a:t>ENDF/B-V (elemental) is consistent with Popov data above 0.15 MeV; above 0.7 MeV the evaluation follows Cox data, which tend to be low, compared to other measured data</a:t>
            </a:r>
          </a:p>
          <a:p>
            <a:pPr lvl="1"/>
            <a:r>
              <a:rPr lang="en-US" sz="2200" dirty="0"/>
              <a:t>In ENDF/B-VIII.0 the angular distributions were derived from resonance parameters (with some smoothing)</a:t>
            </a:r>
          </a:p>
          <a:p>
            <a:pPr lvl="1"/>
            <a:r>
              <a:rPr lang="en-US" sz="2200" dirty="0"/>
              <a:t>In ENDF/B-VIII.1b2 the measured data were used above 0.3 MeV; the data were not changed below this energy</a:t>
            </a:r>
          </a:p>
          <a:p>
            <a:pPr lvl="1"/>
            <a:r>
              <a:rPr lang="en-US" sz="2200" dirty="0"/>
              <a:t>JEFF-3.3 = JENDL-5.0</a:t>
            </a:r>
          </a:p>
          <a:p>
            <a:endParaRPr lang="en-US" sz="2400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4BCB6A7-265D-42D0-BB3A-7C6CCCA250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INDEN Structural Materials, Vienna, 18-23 Dec.2023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051379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6C409407-BB82-4F6A-83B7-40B8044C10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INDEN Structural Materials, Vienna, 18-23 Dec.2023</a:t>
            </a:r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656165D-49F9-4A3B-B4F6-A0707E179AD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325169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5BD46805-3E4C-4907-88C6-8E4C82A6E7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INDEN Structural Materials, Vienna, 18-23 Dec.2023</a:t>
            </a:r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AA7B126-321D-4518-A036-8A02502758C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390247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A3CC1B-8439-45E6-9C23-7545993CA3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Conclusions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4E29CE9-3383-4549-874E-42F577B45B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371601"/>
            <a:ext cx="10837332" cy="4669762"/>
          </a:xfrm>
        </p:spPr>
        <p:txBody>
          <a:bodyPr>
            <a:normAutofit fontScale="92500"/>
          </a:bodyPr>
          <a:lstStyle/>
          <a:p>
            <a:r>
              <a:rPr lang="en-US" sz="2400" dirty="0"/>
              <a:t>The performance of the INDEN evaluations for Cu-63,65 is generally good</a:t>
            </a:r>
          </a:p>
          <a:p>
            <a:r>
              <a:rPr lang="en-US" sz="2400" dirty="0"/>
              <a:t>However, the angular distributions below 0.3 MeV are in contradiction with the measured data by Popov</a:t>
            </a:r>
          </a:p>
          <a:p>
            <a:r>
              <a:rPr lang="en-US" sz="2400" dirty="0"/>
              <a:t>The angular distribution data in the file were derived from resonance parameters (with some smoothing applied). There is a possibility that a factor (2l+1) is erroneously included in the Legendre coefficients, but this is yet to be confirmed</a:t>
            </a:r>
          </a:p>
          <a:p>
            <a:r>
              <a:rPr lang="en-US" sz="2400" dirty="0"/>
              <a:t>Unfortunately, substituting Popov data below 0.3 MeV significantly degrades the performance on benchmarks, particularly the IMF020,022 cases. </a:t>
            </a:r>
            <a:r>
              <a:rPr lang="en-US" sz="2400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Likely there exist unidentified compensating effects, or the IMF020,022 benchmarks are wrong.</a:t>
            </a:r>
          </a:p>
          <a:p>
            <a:endParaRPr lang="en-US" sz="2400" dirty="0"/>
          </a:p>
          <a:p>
            <a:r>
              <a:rPr lang="en-US" sz="2400" dirty="0"/>
              <a:t>At present, no adequate solution is available </a:t>
            </a:r>
            <a:r>
              <a:rPr lang="en-US" sz="2400" dirty="0">
                <a:sym typeface="Wingdings" panose="05000000000000000000" pitchFamily="2" charset="2"/>
              </a:rPr>
              <a:t></a:t>
            </a:r>
            <a:endParaRPr lang="en-US" sz="2400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D08D84A-0598-4279-96D7-720C734253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INDEN Structural Materials, Vienna, 18-23 Dec.2023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384855"/>
      </p:ext>
    </p:extLst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8C59B386-999D-4CB6-B907-9F3997C027CC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0</TotalTime>
  <Words>946</Words>
  <Application>Microsoft Office PowerPoint</Application>
  <PresentationFormat>Widescreen</PresentationFormat>
  <Paragraphs>79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5" baseType="lpstr">
      <vt:lpstr>Arial</vt:lpstr>
      <vt:lpstr>Arial Unicode MS</vt:lpstr>
      <vt:lpstr>Calibri</vt:lpstr>
      <vt:lpstr>Symbol</vt:lpstr>
      <vt:lpstr>Trebuchet MS</vt:lpstr>
      <vt:lpstr>Wingdings</vt:lpstr>
      <vt:lpstr>Wingdings 3</vt:lpstr>
      <vt:lpstr>Facet</vt:lpstr>
      <vt:lpstr>Some issues with the INDEN structural material evaluations</vt:lpstr>
      <vt:lpstr>Fe-56 INDEN version “r67” (JEFF-4T2) v.s. “r61”(B81b2)</vt:lpstr>
      <vt:lpstr>PowerPoint Presentation</vt:lpstr>
      <vt:lpstr>Fe-56 INDEN version “r67” v.s. “r67b”</vt:lpstr>
      <vt:lpstr>Cu-63, Cu-65</vt:lpstr>
      <vt:lpstr>ICSBEP Benchmarks sensitive to copper</vt:lpstr>
      <vt:lpstr>-bar (P1) from JENDL-3.2 is in good agreement with data (Popov, Smith, Schmidt)</vt:lpstr>
      <vt:lpstr>-bar (P1) from JENDL-5, B8, B81b2 disagree with Popov (B71 = JENDL-3 is OK); B81b2 better than B8</vt:lpstr>
      <vt:lpstr>PowerPoint Presentation</vt:lpstr>
      <vt:lpstr>Comments on the FR0 (IMF020,022) cases</vt:lpstr>
      <vt:lpstr>PowerPoint Presentation</vt:lpstr>
      <vt:lpstr>Comments on the ZEUS benchmarks</vt:lpstr>
      <vt:lpstr>Angular distributions</vt:lpstr>
      <vt:lpstr>Angular distributions (cont.)</vt:lpstr>
      <vt:lpstr>PowerPoint Presentation</vt:lpstr>
      <vt:lpstr>PowerPoint Presentation</vt:lpstr>
      <vt:lpstr>Conclusions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Some issues with the INDEN structural material evaluations</dc:title>
  <dc:creator>Andrej Trkov</dc:creator>
  <cp:lastModifiedBy>Andrej Trkov</cp:lastModifiedBy>
  <cp:revision>22</cp:revision>
  <dcterms:created xsi:type="dcterms:W3CDTF">2023-12-16T22:18:00Z</dcterms:created>
  <dcterms:modified xsi:type="dcterms:W3CDTF">2023-12-19T12:33:00Z</dcterms:modified>
</cp:coreProperties>
</file>