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493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496" r:id="rId15"/>
    <p:sldId id="268" r:id="rId16"/>
    <p:sldId id="269" r:id="rId17"/>
    <p:sldId id="271" r:id="rId18"/>
    <p:sldId id="272" r:id="rId19"/>
    <p:sldId id="270" r:id="rId20"/>
    <p:sldId id="273" r:id="rId21"/>
    <p:sldId id="276" r:id="rId22"/>
    <p:sldId id="277" r:id="rId23"/>
    <p:sldId id="278" r:id="rId24"/>
    <p:sldId id="274" r:id="rId25"/>
    <p:sldId id="495" r:id="rId26"/>
    <p:sldId id="49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4"/>
    <p:restoredTop sz="95897"/>
  </p:normalViewPr>
  <p:slideViewPr>
    <p:cSldViewPr snapToGrid="0">
      <p:cViewPr>
        <p:scale>
          <a:sx n="160" d="100"/>
          <a:sy n="160" d="100"/>
        </p:scale>
        <p:origin x="0" y="-1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F61EE-0FCE-854A-9533-647EDE5E03A8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CAAA2-A2A8-E140-BFDD-C7327BE725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129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800-FE0E-A944-8AC1-D57C07B352F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6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A41F-A07E-402B-3BE7-B152E02FE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164F1-3480-3F36-3859-B0BCB26D7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2B30D-7CB5-3E66-91B8-FD5F30B97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B22AB-C2C2-2342-6DD5-C0B3768A4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0E677-3A55-EF54-BC8A-2E8CE195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0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4F94-B66E-5A90-303F-71D1F837A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C2450-06DB-7E7E-BDC9-ABEF6F00C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FDFF9-0F33-E04B-9C56-10B25F2BE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5E92-D80D-CE78-F7EC-E3AB30E6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237C0-A4C4-C6A7-587E-E0447DF2E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47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520B6-0ED6-B1B9-2688-94F13E0B0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B5649-DDBC-4F4C-ABCA-602BFB86D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AC36A-3890-7A5C-7472-24EDD0F02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0ABC6-63A0-C9E4-F8F3-B312F3515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87708-C408-19AB-E3CB-795000F0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5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BFB08-9BD4-7787-E475-C216D4CC1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B50D1-30AC-97AA-4DF6-6946F067E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965CB-BCB4-8EEF-BFE5-3AA355953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F8FE7-20AD-C4D5-4115-2A1D6EC70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6AF06-B34B-62E6-4D0E-B1929E295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DC5E5-8C2D-1DD2-D856-F1B1629C9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1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91AE-D840-C485-82A3-6B9C1BF2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69C06-C01E-3ABE-F361-0436A6258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E0827-9CD3-14F0-4E8A-5B1D186C1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59FC0A-194D-18AE-9F7E-A7625EE79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FE42B2-560B-3089-A8A9-2EBC44CFA0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695FCF-7682-D698-42B5-BC7E767A1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E36DC-7020-3D50-B00B-1276A9C49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E1341A-25D7-EC36-C580-27C75014B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8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D7722-AEC5-3AF0-84E2-3586EBD6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8E0F1B-9886-CE83-8ACD-D398659F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311980-EC29-B1A7-FDC2-85CB1420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98ABA-7916-FA3B-9D99-61EA76F6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1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79017A-DEAE-5119-FBF7-F4E94AE7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EB1269-2589-482A-B339-5CFBC7305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69E4C-A8A0-4F6B-9B7D-CC274A261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5EBA5-D0A4-4B32-1205-E764E22D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6D222-16EE-84A6-971E-10B959A86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232C8-F550-0BB2-804A-8FF9D9581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38A05-4AB5-29C7-F0B2-4A773124D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3A61C-7461-158D-A32A-54F1E41F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F43F5-DBA8-0B08-9514-F7171A58F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6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A3C8-6366-4E3C-3932-A8C4B372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ED864-A2E9-C86B-2F13-24DC44120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E66C9-F56A-88DA-9A0F-E1E5D6C5B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84D325-AAD0-6732-D0BE-21883D7D3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1774D-9AD8-091F-5A72-720862E3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3021F-9020-CEE3-D1B6-38E1D3B1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64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7C1E-E0B5-A3C3-A1FC-543EA0245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7E55F5-73FD-887D-BE20-B8A0703C6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A0087-4D1C-8547-6E67-6EED7F2C3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02D75-D749-78DA-62A7-BE6246BC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96E44-AFEA-2697-66E2-21094EA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55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D3DD72-93AD-9C18-8F29-9E7E817DD1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5BA7C-FECC-BEEE-044F-FB3C63E0EE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58EA2-DC64-5FEF-5E46-DFE80EC9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0526A-ED9D-97B0-5548-8291BEE9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0BFFE-7185-1C70-C999-7FB14AA3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26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A3D2A3-E316-5B4D-B559-0EBDF6B137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575304"/>
            <a:ext cx="12192000" cy="2743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D9C9D9-72EC-6D46-9AAD-E59A139F1299}"/>
              </a:ext>
            </a:extLst>
          </p:cNvPr>
          <p:cNvSpPr/>
          <p:nvPr userDrawn="1"/>
        </p:nvSpPr>
        <p:spPr bwMode="auto">
          <a:xfrm>
            <a:off x="-504" y="3193257"/>
            <a:ext cx="12192504" cy="102842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  <a:lumMod val="0"/>
                  <a:lumOff val="100000"/>
                </a:schemeClr>
              </a:gs>
              <a:gs pos="51000">
                <a:schemeClr val="bg1"/>
              </a:gs>
            </a:gsLst>
            <a:lin ang="16200000" scaled="1"/>
            <a:tileRect/>
          </a:gra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-504" y="6316956"/>
            <a:ext cx="12192000" cy="544880"/>
          </a:xfrm>
          <a:prstGeom prst="rect">
            <a:avLst/>
          </a:prstGeom>
          <a:gradFill flip="none" rotWithShape="1">
            <a:gsLst>
              <a:gs pos="0">
                <a:srgbClr val="294861"/>
              </a:gs>
              <a:gs pos="46000">
                <a:schemeClr val="accent1">
                  <a:lumMod val="50000"/>
                </a:schemeClr>
              </a:gs>
              <a:gs pos="100000">
                <a:srgbClr val="4388B8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800" dirty="0">
              <a:latin typeface="Arial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609600" y="565126"/>
            <a:ext cx="10972800" cy="1447576"/>
          </a:xfrm>
        </p:spPr>
        <p:txBody>
          <a:bodyPr anchor="b" anchorCtr="0"/>
          <a:lstStyle>
            <a:lvl1pPr>
              <a:lnSpc>
                <a:spcPts val="3800"/>
              </a:lnSpc>
              <a:defRPr sz="3600" b="1" i="0">
                <a:solidFill>
                  <a:schemeClr val="accent1">
                    <a:lumMod val="7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09601" y="2024863"/>
            <a:ext cx="7505699" cy="369888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buNone/>
              <a:defRPr sz="2000" b="0">
                <a:latin typeface="Arial"/>
                <a:cs typeface="Arial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91181" y="6416000"/>
            <a:ext cx="6004819" cy="43550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ct val="90000"/>
              </a:lnSpc>
              <a:spcAft>
                <a:spcPts val="300"/>
              </a:spcAft>
            </a:pPr>
            <a:r>
              <a:rPr lang="en-US" sz="8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LLNL-PRES-840877</a:t>
            </a:r>
          </a:p>
          <a:p>
            <a:pPr marL="0" algn="l" defTabSz="457200" rtl="0" eaLnBrk="1" latinLnBrk="0" hangingPunct="1">
              <a:lnSpc>
                <a:spcPct val="90000"/>
              </a:lnSpc>
              <a:spcAft>
                <a:spcPts val="600"/>
              </a:spcAft>
            </a:pPr>
            <a:r>
              <a:rPr lang="en-US" sz="7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This work was performed under the auspices of the</a:t>
            </a:r>
            <a:r>
              <a:rPr lang="en-US" sz="700" kern="1200" baseline="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7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U.S. Department of Energy by Lawrence Livermore National Laboratory under contract DE-AC52-07NA27344.</a:t>
            </a:r>
            <a:r>
              <a:rPr lang="en-US" sz="700" kern="1200" baseline="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7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Lawrence Livermore National Security, LLC</a:t>
            </a:r>
          </a:p>
        </p:txBody>
      </p:sp>
      <p:pic>
        <p:nvPicPr>
          <p:cNvPr id="18" name="Picture 17" descr="LLNL_Logo_WHT-LRG.png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5018" y="6446832"/>
            <a:ext cx="1865376" cy="314676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0"/>
            <a:ext cx="12192000" cy="11288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800" dirty="0"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1" y="3096715"/>
            <a:ext cx="6096000" cy="477838"/>
          </a:xfrm>
        </p:spPr>
        <p:txBody>
          <a:bodyPr rIns="182880" anchor="b" anchorCtr="0">
            <a:noAutofit/>
          </a:bodyPr>
          <a:lstStyle>
            <a:lvl1pPr marL="57150" indent="0" algn="r">
              <a:spcBef>
                <a:spcPts val="0"/>
              </a:spcBef>
              <a:buNone/>
              <a:defRPr sz="1600" b="0"/>
            </a:lvl1pPr>
            <a:lvl2pPr marL="342900" indent="0" algn="r">
              <a:buNone/>
              <a:defRPr sz="1600" b="0"/>
            </a:lvl2pPr>
            <a:lvl3pPr marL="628650" indent="0" algn="r">
              <a:buNone/>
              <a:defRPr sz="1600" b="0"/>
            </a:lvl3pPr>
            <a:lvl4pPr marL="857250" indent="0" algn="r">
              <a:buNone/>
              <a:defRPr sz="1600" b="0"/>
            </a:lvl4pPr>
            <a:lvl5pPr marL="1085850" indent="0" algn="r">
              <a:buNone/>
              <a:defRPr sz="1600" b="0"/>
            </a:lvl5pPr>
          </a:lstStyle>
          <a:p>
            <a:pPr lvl="0"/>
            <a:r>
              <a:rPr lang="en-US" dirty="0"/>
              <a:t>Authors 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3768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ED868-AA39-C3E1-8390-ED4E8953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27849-AD3C-B50F-77A5-05C6D9740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BE12F-7105-3791-68C6-39D5CDA40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573CC-D7FF-404B-B27B-8087E80FE003}" type="datetimeFigureOut">
              <a:rPr lang="en-US" smtClean="0"/>
              <a:t>10/7/22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DD37C-BB92-5D36-AE48-D6B2337BD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7502C-D7EE-AEDB-71EB-BB30F5B43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7A272-49F9-1242-A3A6-86561EEB08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3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30695" y="574369"/>
            <a:ext cx="10972800" cy="1447576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we’ve been up to beyond k-eff at LLNL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1077" y="2026193"/>
            <a:ext cx="11800923" cy="1070522"/>
          </a:xfrm>
        </p:spPr>
        <p:txBody>
          <a:bodyPr/>
          <a:lstStyle/>
          <a:p>
            <a:pPr marL="58738" indent="-1588"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Presented at the Technical Meeting on the Compilation of Nuclear Data Experiments for Radiation Characterization (CoNDERC)</a:t>
            </a:r>
          </a:p>
          <a:p>
            <a:pPr marL="58738" indent="-1588"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10-14 October 2022 at IAEA, Vienna, Austria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486400" y="2605638"/>
            <a:ext cx="6096000" cy="1432430"/>
          </a:xfrm>
        </p:spPr>
        <p:txBody>
          <a:bodyPr/>
          <a:lstStyle/>
          <a:p>
            <a:pPr lvl="0"/>
            <a:r>
              <a:rPr lang="en-US" dirty="0"/>
              <a:t>Dave Heinrichs</a:t>
            </a:r>
          </a:p>
          <a:p>
            <a:pPr lvl="0"/>
            <a:r>
              <a:rPr lang="en-US" dirty="0"/>
              <a:t>Tim Classen</a:t>
            </a:r>
          </a:p>
          <a:p>
            <a:pPr lvl="0"/>
            <a:r>
              <a:rPr lang="en-US" dirty="0"/>
              <a:t>Soon Kim</a:t>
            </a:r>
          </a:p>
          <a:p>
            <a:pPr lvl="0"/>
            <a:r>
              <a:rPr lang="en-US" dirty="0"/>
              <a:t>Ed Lent</a:t>
            </a:r>
          </a:p>
          <a:p>
            <a:pPr lvl="0"/>
            <a:r>
              <a:rPr lang="en-US" u="sng" dirty="0"/>
              <a:t>Daniel Siefman</a:t>
            </a:r>
          </a:p>
          <a:p>
            <a:pPr lvl="0"/>
            <a:r>
              <a:rPr lang="en-US" dirty="0"/>
              <a:t>Lucas Snyder</a:t>
            </a:r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609600" y="3640568"/>
            <a:ext cx="3278508" cy="397500"/>
          </a:xfrm>
          <a:prstGeom prst="rect">
            <a:avLst/>
          </a:prstGeom>
        </p:spPr>
        <p:txBody>
          <a:bodyPr vert="horz" lIns="0" tIns="91440" rIns="0" rtlCol="0" anchor="ctr" anchorCtr="0">
            <a:noAutofit/>
          </a:bodyPr>
          <a:lstStyle/>
          <a:p>
            <a:pPr lvl="0">
              <a:lnSpc>
                <a:spcPct val="80000"/>
              </a:lnSpc>
            </a:pPr>
            <a:r>
              <a:rPr lang="en-US" sz="1600" dirty="0">
                <a:cs typeface="Lucida Handwriting"/>
              </a:rPr>
              <a:t>October 1,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7EABB5-BB81-FFC6-D628-DFC6A5F90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92043"/>
            <a:ext cx="7637300" cy="57793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69FDEF-8C64-BB80-A8E5-9611B8B9AF44}"/>
              </a:ext>
            </a:extLst>
          </p:cNvPr>
          <p:cNvSpPr txBox="1"/>
          <p:nvPr/>
        </p:nvSpPr>
        <p:spPr>
          <a:xfrm>
            <a:off x="8818158" y="1308613"/>
            <a:ext cx="28833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A significant effort is on-going at LLNL to document COG benchmark results with reports available at: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IAEA NDS is welcome to incorporate this work into CoNDERC.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449839-E051-D8A8-3D23-732D767C0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43779"/>
            <a:ext cx="10360799" cy="62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65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34A6C1-62C5-91C9-00EB-569368DC7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38" y="378168"/>
            <a:ext cx="6330346" cy="61016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860133" y="1315726"/>
            <a:ext cx="36595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Three new 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</a:rPr>
              <a:t>b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-eff estimators in COG are available in </a:t>
            </a:r>
            <a:r>
              <a:rPr lang="en-US" sz="2400" u="sng" dirty="0">
                <a:ln>
                  <a:solidFill>
                    <a:sysClr val="windowText" lastClr="000000"/>
                  </a:solidFill>
                </a:ln>
              </a:rPr>
              <a:t>one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run as prompt and delayed neutrons and gammas are treated as separate particles until the end.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Results using JEFF-3.3 are in progress.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</p:spTree>
    <p:extLst>
      <p:ext uri="{BB962C8B-B14F-4D97-AF65-F5344CB8AC3E}">
        <p14:creationId xmlns:p14="http://schemas.microsoft.com/office/powerpoint/2010/main" val="124170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6867030" y="1311823"/>
            <a:ext cx="42330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We are expanding our suite of SINBAD benchmarks beyond OKTAVIAN (M.-A. Descalle </a:t>
            </a:r>
            <a:r>
              <a:rPr lang="en-US" sz="2400" i="1" dirty="0">
                <a:ln>
                  <a:solidFill>
                    <a:sysClr val="windowText" lastClr="000000"/>
                  </a:solidFill>
                </a:ln>
              </a:rPr>
              <a:t>et al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.)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F2BC28-9D97-C4E2-1A3F-CC8C73590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80" y="4091975"/>
            <a:ext cx="5049414" cy="2667923"/>
          </a:xfrm>
          <a:prstGeom prst="rect">
            <a:avLst/>
          </a:prstGeom>
        </p:spPr>
      </p:pic>
      <p:pic>
        <p:nvPicPr>
          <p:cNvPr id="8" name="Picture 7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BB3C834A-EA86-7320-DBE6-F54BEC2F3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77" y="362307"/>
            <a:ext cx="5448421" cy="39958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62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167972" y="1317313"/>
            <a:ext cx="39437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Many benchmarks are useful for specific applications rather than nuclear data evaluation.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KSU skyshine benchmark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7868E2-A0F7-7FED-309E-200B9E253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58" y="294572"/>
            <a:ext cx="5197870" cy="36871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EBA055-8669-C593-E923-471FEC518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18" y="3928322"/>
            <a:ext cx="5878412" cy="290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3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309F18-C0C6-2BD8-501A-58CD71122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254" y="257086"/>
            <a:ext cx="4401780" cy="4812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7D610-0B19-79C5-2230-C9F20BC37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558" y="1146331"/>
            <a:ext cx="7042442" cy="37002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4ED600-08CF-8FDA-2237-A4CBC72C49AB}"/>
              </a:ext>
            </a:extLst>
          </p:cNvPr>
          <p:cNvSpPr txBox="1"/>
          <p:nvPr/>
        </p:nvSpPr>
        <p:spPr>
          <a:xfrm>
            <a:off x="1684527" y="4481362"/>
            <a:ext cx="30518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KSU Cs-137 detector calibration tests.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</p:spTree>
    <p:extLst>
      <p:ext uri="{BB962C8B-B14F-4D97-AF65-F5344CB8AC3E}">
        <p14:creationId xmlns:p14="http://schemas.microsoft.com/office/powerpoint/2010/main" val="2115727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601188" y="1844308"/>
            <a:ext cx="41652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This SILENE neutron activation foil and photon TLD benchmark revealed no radiative capture gamma production in ENDF/B-VIII.0 for Cd isotopes.  #&amp;@!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6724B0-A9A1-C749-7D10-75A3F4CEC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01" y="3827500"/>
            <a:ext cx="6449499" cy="28279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CE120B-6BCF-66B2-D645-EFB727662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65" y="202557"/>
            <a:ext cx="5444273" cy="36814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62E747-9EE8-53E4-5211-AB9E2A0CC036}"/>
              </a:ext>
            </a:extLst>
          </p:cNvPr>
          <p:cNvSpPr txBox="1"/>
          <p:nvPr/>
        </p:nvSpPr>
        <p:spPr>
          <a:xfrm>
            <a:off x="4274966" y="1844308"/>
            <a:ext cx="1121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Cd-lined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8E852B-16E7-1EA5-037B-719837CCD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338" y="565517"/>
            <a:ext cx="6140202" cy="48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1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6096000" y="1629829"/>
            <a:ext cx="36190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Barber and George (SLAC) photoneutron benchmarks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(coupled e-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</a:rPr>
              <a:t>g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-n problems)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Plan to redo now that COG has EGS5 inside and in-line PEGS library creation.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20E2E9-B66A-B803-397D-977C69DF2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59" y="162045"/>
            <a:ext cx="4639785" cy="65744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4769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677139" y="2095529"/>
            <a:ext cx="3649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Cf-252 spectrum averaged cross sections.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Some problems observed with all libraries.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732B2-0D8E-FA0B-AD0B-2A71BEA09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86" y="462986"/>
            <a:ext cx="6043271" cy="61384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6B9DD7-A86B-A551-78B5-4C4A5B14A58F}"/>
              </a:ext>
            </a:extLst>
          </p:cNvPr>
          <p:cNvSpPr txBox="1"/>
          <p:nvPr/>
        </p:nvSpPr>
        <p:spPr>
          <a:xfrm>
            <a:off x="6927448" y="944262"/>
            <a:ext cx="5149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A. Trkov et al., “IRDFF-II: A New Neutron Metrology Library,” Nuclear Data Sheets: 163 (2020) 1-108.</a:t>
            </a:r>
          </a:p>
        </p:txBody>
      </p:sp>
    </p:spTree>
    <p:extLst>
      <p:ext uri="{BB962C8B-B14F-4D97-AF65-F5344CB8AC3E}">
        <p14:creationId xmlns:p14="http://schemas.microsoft.com/office/powerpoint/2010/main" val="45327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797639" y="2046518"/>
            <a:ext cx="35225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BR-1 reactor spectral indices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6B9DD7-A86B-A551-78B5-4C4A5B14A58F}"/>
              </a:ext>
            </a:extLst>
          </p:cNvPr>
          <p:cNvSpPr txBox="1"/>
          <p:nvPr/>
        </p:nvSpPr>
        <p:spPr>
          <a:xfrm>
            <a:off x="7797639" y="1256779"/>
            <a:ext cx="3408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FUND-IPPE-FR-MULT-RRR-001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089032-86FC-23B0-0F1F-FC35C68DD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97" y="326985"/>
            <a:ext cx="5329103" cy="62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25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797639" y="2046518"/>
            <a:ext cx="3024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BR-1 reactor spectral indices are useful for nuclear data selection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6B9DD7-A86B-A551-78B5-4C4A5B14A58F}"/>
              </a:ext>
            </a:extLst>
          </p:cNvPr>
          <p:cNvSpPr txBox="1"/>
          <p:nvPr/>
        </p:nvSpPr>
        <p:spPr>
          <a:xfrm>
            <a:off x="7797639" y="1256779"/>
            <a:ext cx="3408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FUND-IPPE-FR-MULT-RRR-001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4BB5C-0807-58C0-C547-28B9F50A3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56" y="272005"/>
            <a:ext cx="5825678" cy="631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8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7577720" y="612844"/>
            <a:ext cx="35225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Spectral indices for 9 LANL fast critical assemblies: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Godiva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Flattop-25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Big-Ten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Jezebel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Flattop-Pu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Thor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Jezebel-23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Flattop-23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Dirty Jezebel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2613FE-C73C-FCB9-F4EC-7CE0EEBA7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46" y="346517"/>
            <a:ext cx="6131340" cy="65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65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8068139" y="982176"/>
            <a:ext cx="35225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Spreadsheet with 3,395 ICSBEP benchmark k-eff’s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ENDF/B-VII.1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ENDF/B-VIII.0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 - JEFF-3.3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Code intercomparison with COG, MCNP, MORET, SCALE (and MERCURY)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https://cog.llnl.gov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FA6E7D-F82C-0296-FB71-F70734EEF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96" y="1490883"/>
            <a:ext cx="6993567" cy="38762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0C5866-43EE-C47E-0B02-0966470CFA6B}"/>
              </a:ext>
            </a:extLst>
          </p:cNvPr>
          <p:cNvSpPr txBox="1"/>
          <p:nvPr/>
        </p:nvSpPr>
        <p:spPr>
          <a:xfrm>
            <a:off x="457199" y="589555"/>
            <a:ext cx="10226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ICSBEP k-eff benchmark intercomparison project in progress</a:t>
            </a:r>
          </a:p>
        </p:txBody>
      </p:sp>
    </p:spTree>
    <p:extLst>
      <p:ext uri="{BB962C8B-B14F-4D97-AF65-F5344CB8AC3E}">
        <p14:creationId xmlns:p14="http://schemas.microsoft.com/office/powerpoint/2010/main" val="321656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2DA339-4DD9-3039-8078-5856C0493544}"/>
              </a:ext>
            </a:extLst>
          </p:cNvPr>
          <p:cNvSpPr/>
          <p:nvPr/>
        </p:nvSpPr>
        <p:spPr>
          <a:xfrm>
            <a:off x="457198" y="1391643"/>
            <a:ext cx="11277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0" lvl="1">
              <a:spcBef>
                <a:spcPts val="300"/>
              </a:spcBef>
              <a:spcAft>
                <a:spcPts val="0"/>
              </a:spcAft>
            </a:pPr>
            <a:r>
              <a:rPr lang="en-US" sz="1600" b="1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Implemented FREYA in COG to improve R2F simulation of the ISSA.  Much higher additional subcritical multiplication experiments by IRSN, LANL and LLNL are in progress at SNL using 7uPCX.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467A54-8FD5-0E37-5AE6-40B304FA1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976418"/>
            <a:ext cx="6280827" cy="36038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03B9D8-594F-6A4E-A2F5-D072FDAE82E2}"/>
              </a:ext>
            </a:extLst>
          </p:cNvPr>
          <p:cNvSpPr/>
          <p:nvPr/>
        </p:nvSpPr>
        <p:spPr>
          <a:xfrm>
            <a:off x="335664" y="6074217"/>
            <a:ext cx="1170200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0" lvl="1" algn="ctr">
              <a:spcBef>
                <a:spcPts val="300"/>
              </a:spcBef>
              <a:spcAft>
                <a:spcPts val="0"/>
              </a:spcAft>
            </a:pPr>
            <a:r>
              <a:rPr lang="en-US" sz="1350" dirty="0"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A. Nelson et al., “Fundamental Physics Subcritical Neutron Multiplicity Benchmark Experiments Using Water Moderated Highly Enriched Uranium Fuel” – ICNC 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662A0A-D4F6-7214-74B4-E48C01DDF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169" y="2051137"/>
            <a:ext cx="5009632" cy="30231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8EC3D2-2235-BBBE-9595-977E1745555E}"/>
              </a:ext>
            </a:extLst>
          </p:cNvPr>
          <p:cNvSpPr txBox="1"/>
          <p:nvPr/>
        </p:nvSpPr>
        <p:spPr>
          <a:xfrm>
            <a:off x="457199" y="589555"/>
            <a:ext cx="918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Subcritical benchmarks too!</a:t>
            </a:r>
          </a:p>
        </p:txBody>
      </p:sp>
    </p:spTree>
    <p:extLst>
      <p:ext uri="{BB962C8B-B14F-4D97-AF65-F5344CB8AC3E}">
        <p14:creationId xmlns:p14="http://schemas.microsoft.com/office/powerpoint/2010/main" val="3644750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918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Ueki single slab and multi-slab shield benchmarks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C62855-DBC8-4621-4941-99736B9FC883}"/>
              </a:ext>
            </a:extLst>
          </p:cNvPr>
          <p:cNvSpPr txBox="1"/>
          <p:nvPr/>
        </p:nvSpPr>
        <p:spPr>
          <a:xfrm>
            <a:off x="698276" y="1179576"/>
            <a:ext cx="85306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excellent benchmarks have yet to be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evaluated and published in international compendia like ICSBEP and SINBAD.  One much used example is: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NSE: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124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455-464 (1996), Systematic Evaluation of Neutron Shielding Effects for Materials, K. Ueki et 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40EBC-4873-F675-3FE0-A05AF6E67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41" y="2900362"/>
            <a:ext cx="5311278" cy="2778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6EAC36-F66F-91D8-4550-5D3738C09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619" y="2376869"/>
            <a:ext cx="5926040" cy="43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34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918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SINBAD Winfrith Water Benchmark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5ECA812E-13BE-B16C-FC47-77C21189DD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14" y="1888429"/>
            <a:ext cx="4549532" cy="34696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F86F3E-160F-457A-B789-764989E8B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946" y="1051220"/>
            <a:ext cx="7158607" cy="554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46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ALARM-CF-AIR-LAB-001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83560-079A-BEBB-5D0A-8832E76FC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66" y="1215342"/>
            <a:ext cx="4213281" cy="55442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D53176-26E3-A616-6A8B-E8FB6DA42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400" y="1120671"/>
            <a:ext cx="4314032" cy="5002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71078B-8BF7-1BB1-04BA-F83CE5104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647" y="1758954"/>
            <a:ext cx="3797300" cy="2336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EF2650-5E40-EE2A-FB70-FF48773BF292}"/>
              </a:ext>
            </a:extLst>
          </p:cNvPr>
          <p:cNvSpPr txBox="1"/>
          <p:nvPr/>
        </p:nvSpPr>
        <p:spPr>
          <a:xfrm>
            <a:off x="8409821" y="382977"/>
            <a:ext cx="35225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Lo-Fi results using evaluators’ detector response function: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2DB171-D3EC-7229-15FE-ACB708F0B94B}"/>
              </a:ext>
            </a:extLst>
          </p:cNvPr>
          <p:cNvSpPr txBox="1"/>
          <p:nvPr/>
        </p:nvSpPr>
        <p:spPr>
          <a:xfrm>
            <a:off x="8384320" y="4419975"/>
            <a:ext cx="36911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Hi-Fi calculation with Bonner sphere explicitly modeled in progress.  The far field will require 1E+12 neutron histories (or more)</a:t>
            </a:r>
          </a:p>
        </p:txBody>
      </p:sp>
    </p:spTree>
    <p:extLst>
      <p:ext uri="{BB962C8B-B14F-4D97-AF65-F5344CB8AC3E}">
        <p14:creationId xmlns:p14="http://schemas.microsoft.com/office/powerpoint/2010/main" val="4241940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ALARM-REAC-AIR-SKY-001 – Baikal-1 Skyshine Benchmark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C7B2B-501D-EF9D-B5F4-189467065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71" y="1051220"/>
            <a:ext cx="6489700" cy="1854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4C3EB1-1E73-B362-04A2-88E9AAC57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3" y="2848267"/>
            <a:ext cx="6007145" cy="38239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7F7AB1-7EF0-E9ED-43E0-ED3CCD345EA4}"/>
              </a:ext>
            </a:extLst>
          </p:cNvPr>
          <p:cNvSpPr txBox="1"/>
          <p:nvPr/>
        </p:nvSpPr>
        <p:spPr>
          <a:xfrm>
            <a:off x="7909367" y="1828382"/>
            <a:ext cx="35225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Lo-Fi </a:t>
            </a:r>
            <a:r>
              <a:rPr lang="en-US" sz="2400" u="sng" dirty="0">
                <a:ln>
                  <a:solidFill>
                    <a:sysClr val="windowText" lastClr="000000"/>
                  </a:solidFill>
                </a:ln>
              </a:rPr>
              <a:t>neutron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 dose results shown.  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Delayed fission gamma problem in COG 11.3 (waiting for bug fix)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F60753-9175-2FD9-467C-485FF22AA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586" y="2754467"/>
            <a:ext cx="2686693" cy="178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22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LLNL Pulsed Spheres – External review in progress by SINBAD TRG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02F0A-8C01-5656-4459-9FCE0567A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09" y="1642266"/>
            <a:ext cx="5477431" cy="37339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C8D6E0-6535-4F7D-3EA0-24BED9294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786" y="1469985"/>
            <a:ext cx="5833913" cy="400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10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427C7DF-D95F-CE39-B786-37040AC89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280" y="1459423"/>
            <a:ext cx="5153070" cy="48090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55A113-3E00-E37C-FF0C-1E0129AFD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212" y="589555"/>
            <a:ext cx="4919241" cy="30802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7C9E4B-BE4B-0578-F01F-8F9FB93F2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212" y="3891875"/>
            <a:ext cx="4904589" cy="28330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C62751-81B6-6C51-F888-4872B3697990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Godiva-IV PDV dynamic benchmark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E6994E-F772-B5F7-8575-C4186F34E065}"/>
              </a:ext>
            </a:extLst>
          </p:cNvPr>
          <p:cNvSpPr txBox="1"/>
          <p:nvPr/>
        </p:nvSpPr>
        <p:spPr>
          <a:xfrm>
            <a:off x="2963117" y="6126131"/>
            <a:ext cx="2025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(LA-UR-21-21533)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FCAAAB-89AA-DD59-DB1C-81AA9676E7F5}"/>
              </a:ext>
            </a:extLst>
          </p:cNvPr>
          <p:cNvSpPr txBox="1"/>
          <p:nvPr/>
        </p:nvSpPr>
        <p:spPr>
          <a:xfrm>
            <a:off x="8648221" y="375437"/>
            <a:ext cx="2025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(LLNL-TR-826595)</a:t>
            </a:r>
          </a:p>
        </p:txBody>
      </p:sp>
    </p:spTree>
    <p:extLst>
      <p:ext uri="{BB962C8B-B14F-4D97-AF65-F5344CB8AC3E}">
        <p14:creationId xmlns:p14="http://schemas.microsoft.com/office/powerpoint/2010/main" val="2503438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CC62751-81B6-6C51-F888-4872B3697990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Neutron spectra measurements with a portable instrument</a:t>
            </a:r>
          </a:p>
        </p:txBody>
      </p:sp>
      <p:pic>
        <p:nvPicPr>
          <p:cNvPr id="2" name="Picture 1" descr="P5100053.JPG">
            <a:extLst>
              <a:ext uri="{FF2B5EF4-FFF2-40B4-BE49-F238E27FC236}">
                <a16:creationId xmlns:a16="http://schemas.microsoft.com/office/drawing/2014/main" id="{0D749810-9EFA-AD43-AA15-1414F87BC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4186" y="1373719"/>
            <a:ext cx="6285856" cy="4593822"/>
          </a:xfrm>
          <a:prstGeom prst="rect">
            <a:avLst/>
          </a:prstGeom>
        </p:spPr>
      </p:pic>
      <p:pic>
        <p:nvPicPr>
          <p:cNvPr id="3" name="Picture 2" descr="P5100048_reduced.jpg">
            <a:extLst>
              <a:ext uri="{FF2B5EF4-FFF2-40B4-BE49-F238E27FC236}">
                <a16:creationId xmlns:a16="http://schemas.microsoft.com/office/drawing/2014/main" id="{2C58E2B2-6B54-79E2-D0DC-B98595EB24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4185" y="3612616"/>
            <a:ext cx="1904409" cy="235492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02B2FA-6ED5-DA52-8393-BFA76DFDCECE}"/>
              </a:ext>
            </a:extLst>
          </p:cNvPr>
          <p:cNvSpPr txBox="1"/>
          <p:nvPr/>
        </p:nvSpPr>
        <p:spPr>
          <a:xfrm>
            <a:off x="457199" y="1339005"/>
            <a:ext cx="48508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Initially developed in 2013.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Used for a test measurement of the GODIVA sub-critical assembly.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Un-reduceable correlated backgrounds resulted in inaccuracies in the result.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1A7343-0EFC-F72F-6D24-1AD7151B7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349" y="3277599"/>
            <a:ext cx="2847809" cy="26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86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CC62751-81B6-6C51-F888-4872B3697990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Neutron spectra measurement calibration at Ohio University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C65177-764C-78D8-7714-389F4B841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17" y="1365162"/>
            <a:ext cx="3480871" cy="4373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BA9D4E-7D3B-90D6-9540-025AE2130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4" y="1927226"/>
            <a:ext cx="7772400" cy="324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64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CC62751-81B6-6C51-F888-4872B3697990}"/>
              </a:ext>
            </a:extLst>
          </p:cNvPr>
          <p:cNvSpPr txBox="1"/>
          <p:nvPr/>
        </p:nvSpPr>
        <p:spPr>
          <a:xfrm>
            <a:off x="457198" y="589555"/>
            <a:ext cx="1115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Neutron spectra measurements of AmBe in a low scatter LLNL facility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1E8E42-CE6B-B251-2C8A-811520D72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87" y="1243013"/>
            <a:ext cx="4039384" cy="53858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A0C6F2-C190-3ADC-5E9D-18FB84AE8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100" y="1243013"/>
            <a:ext cx="4589463" cy="4092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D7B356-D1A4-0C37-1A58-45B2D6A24EF6}"/>
              </a:ext>
            </a:extLst>
          </p:cNvPr>
          <p:cNvSpPr txBox="1"/>
          <p:nvPr/>
        </p:nvSpPr>
        <p:spPr>
          <a:xfrm>
            <a:off x="5376844" y="5430321"/>
            <a:ext cx="61007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n>
                  <a:solidFill>
                    <a:sysClr val="windowText" lastClr="000000"/>
                  </a:solidFill>
                </a:ln>
              </a:rPr>
              <a:t>Simulation improvements to include source capsule construction and room details.</a:t>
            </a:r>
          </a:p>
          <a:p>
            <a:endParaRPr lang="en-US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en-US" dirty="0">
                <a:ln>
                  <a:solidFill>
                    <a:sysClr val="windowText" lastClr="000000"/>
                  </a:solidFill>
                </a:ln>
              </a:rPr>
              <a:t>Doubling the number of detectors to quadruple efficiency.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92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Delayed critical 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</a:rPr>
              <a:t>a</a:t>
            </a:r>
            <a:r>
              <a:rPr lang="en-US" sz="2400" baseline="-25000" dirty="0">
                <a:ln>
                  <a:solidFill>
                    <a:sysClr val="windowText" lastClr="000000"/>
                  </a:solidFill>
                </a:ln>
              </a:rPr>
              <a:t>DC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</a:rPr>
              <a:t> = 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cs typeface="Cochocib Script Latin Pro" panose="020F0502020204030204" pitchFamily="34" charset="0"/>
              </a:rPr>
              <a:t>–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</a:rPr>
              <a:t>b/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Cochocib Script Latin Pro" panose="020F0502020204030204" pitchFamily="34" charset="0"/>
                <a:cs typeface="Cochocib Script Latin Pro" panose="020F0502020204030204" pitchFamily="34" charset="0"/>
              </a:rPr>
              <a:t>l 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cs typeface="Cochocib Script Latin Pro" panose="020F0502020204030204" pitchFamily="34" charset="0"/>
              </a:rPr>
              <a:t>= 1/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  <a:cs typeface="Cochocib Script Latin Pro" panose="020F0502020204030204" pitchFamily="34" charset="0"/>
              </a:rPr>
              <a:t>L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cs typeface="Cochocib Script Latin Pro" panose="020F0502020204030204" pitchFamily="34" charset="0"/>
              </a:rPr>
              <a:t> – 1/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Cochocib Script Latin Pro" panose="020F0502020204030204" pitchFamily="34" charset="0"/>
                <a:cs typeface="Cochocib Script Latin Pro" panose="020F0502020204030204" pitchFamily="34" charset="0"/>
              </a:rPr>
              <a:t> l</a:t>
            </a:r>
            <a:endParaRPr lang="en-US" sz="2400" dirty="0">
              <a:ln>
                <a:solidFill>
                  <a:sysClr val="windowText" lastClr="000000"/>
                </a:solidFill>
              </a:ln>
              <a:cs typeface="Cochocib Script Latin Pro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0F34507-0815-0790-1ADC-CDB954331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648" y="1195344"/>
            <a:ext cx="7772400" cy="49445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AE09AA6-A845-A867-578A-06E61D3B1D64}"/>
              </a:ext>
            </a:extLst>
          </p:cNvPr>
          <p:cNvSpPr txBox="1"/>
          <p:nvPr/>
        </p:nvSpPr>
        <p:spPr>
          <a:xfrm>
            <a:off x="1350168" y="6099316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>
                  <a:solidFill>
                    <a:sysClr val="windowText" lastClr="000000"/>
                  </a:solidFill>
                </a:ln>
              </a:rPr>
              <a:t>… a</a:t>
            </a:r>
            <a:r>
              <a:rPr lang="en-US" sz="1800" dirty="0">
                <a:ln>
                  <a:solidFill>
                    <a:sysClr val="windowText" lastClr="000000"/>
                  </a:solidFill>
                </a:ln>
              </a:rPr>
              <a:t>nd many more (FCA, TCA, SHE)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21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Work in progress – Pulse Neutron Die-Away (–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Symbol" pitchFamily="2" charset="2"/>
              </a:rPr>
              <a:t>a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) in Moderators w/w/o Absorbers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1DB41B-741C-AEA2-D521-919D262C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58" y="1096655"/>
            <a:ext cx="4303455" cy="2416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862A44-16A4-602E-DB12-04C224A30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58" y="5029200"/>
            <a:ext cx="4522775" cy="16960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C2DFFC-3E98-10D5-6582-CF6A15DBF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95" y="3668415"/>
            <a:ext cx="5290638" cy="13607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F8983E-5A4D-AC9B-5A52-E39ED0194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9414" y="2095420"/>
            <a:ext cx="3860800" cy="3556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23732C-A5D9-0A2C-8F3D-9556BA7486F5}"/>
              </a:ext>
            </a:extLst>
          </p:cNvPr>
          <p:cNvSpPr txBox="1"/>
          <p:nvPr/>
        </p:nvSpPr>
        <p:spPr>
          <a:xfrm>
            <a:off x="9031028" y="1574987"/>
            <a:ext cx="2789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Subject of a later presentation by Dr. Daniel Siefman.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F61529-D9CD-BA58-B8B6-C1E7CF1EE8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0395" y="2926407"/>
            <a:ext cx="2102793" cy="210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98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BAB7B2-FC0D-6EC4-DBE3-21C45D85E176}"/>
              </a:ext>
            </a:extLst>
          </p:cNvPr>
          <p:cNvSpPr txBox="1"/>
          <p:nvPr/>
        </p:nvSpPr>
        <p:spPr>
          <a:xfrm>
            <a:off x="457199" y="589555"/>
            <a:ext cx="1086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</a:rPr>
              <a:t>Questions?  Comments?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D93FB-3413-85E3-B4B1-B734D6ABD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49" y="1695450"/>
            <a:ext cx="53086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98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807</Words>
  <Application>Microsoft Macintosh PowerPoint</Application>
  <PresentationFormat>Widescreen</PresentationFormat>
  <Paragraphs>128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Cochocib Script Latin Pro</vt:lpstr>
      <vt:lpstr>Symbol</vt:lpstr>
      <vt:lpstr>Office Theme</vt:lpstr>
      <vt:lpstr>What we’ve been up to beyond k-eff at LLNL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Heinrichs, David P.</dc:creator>
  <cp:lastModifiedBy>Heinrichs, David P.</cp:lastModifiedBy>
  <cp:revision>6</cp:revision>
  <dcterms:created xsi:type="dcterms:W3CDTF">2022-09-30T03:19:14Z</dcterms:created>
  <dcterms:modified xsi:type="dcterms:W3CDTF">2022-10-07T16:39:20Z</dcterms:modified>
</cp:coreProperties>
</file>