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71" r:id="rId3"/>
    <p:sldId id="376" r:id="rId4"/>
    <p:sldId id="262" r:id="rId5"/>
    <p:sldId id="388" r:id="rId6"/>
    <p:sldId id="389" r:id="rId7"/>
    <p:sldId id="258" r:id="rId8"/>
    <p:sldId id="384" r:id="rId9"/>
    <p:sldId id="380" r:id="rId10"/>
    <p:sldId id="379" r:id="rId11"/>
    <p:sldId id="383" r:id="rId12"/>
    <p:sldId id="267" r:id="rId13"/>
    <p:sldId id="290" r:id="rId14"/>
    <p:sldId id="391" r:id="rId15"/>
    <p:sldId id="375" r:id="rId16"/>
  </p:sldIdLst>
  <p:sldSz cx="9144000" cy="6858000" type="screen4x3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napVertSplitter="1" vertBarState="minimized">
    <p:restoredLeft sz="7564" autoAdjust="0"/>
    <p:restoredTop sz="94660"/>
  </p:normalViewPr>
  <p:slideViewPr>
    <p:cSldViewPr>
      <p:cViewPr varScale="1">
        <p:scale>
          <a:sx n="61" d="100"/>
          <a:sy n="61" d="100"/>
        </p:scale>
        <p:origin x="1227" y="55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70747-82A8-48E9-9C5A-7A4A6CD14A82}" type="datetimeFigureOut">
              <a:rPr lang="en-US" smtClean="0"/>
              <a:t>11/20/2022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6B2C2-D72C-449D-A72B-68A735A025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906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70747-82A8-48E9-9C5A-7A4A6CD14A82}" type="datetimeFigureOut">
              <a:rPr lang="en-US" smtClean="0"/>
              <a:t>11/20/2022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6B2C2-D72C-449D-A72B-68A735A025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45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70747-82A8-48E9-9C5A-7A4A6CD14A82}" type="datetimeFigureOut">
              <a:rPr lang="en-US" smtClean="0"/>
              <a:t>11/20/2022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6B2C2-D72C-449D-A72B-68A735A025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4725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70747-82A8-48E9-9C5A-7A4A6CD14A82}" type="datetimeFigureOut">
              <a:rPr lang="en-US" smtClean="0"/>
              <a:t>11/20/2022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6B2C2-D72C-449D-A72B-68A735A025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3280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70747-82A8-48E9-9C5A-7A4A6CD14A82}" type="datetimeFigureOut">
              <a:rPr lang="en-US" smtClean="0"/>
              <a:t>11/20/2022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6B2C2-D72C-449D-A72B-68A735A025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8052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70747-82A8-48E9-9C5A-7A4A6CD14A82}" type="datetimeFigureOut">
              <a:rPr lang="en-US" smtClean="0"/>
              <a:t>11/20/2022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6B2C2-D72C-449D-A72B-68A735A025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461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70747-82A8-48E9-9C5A-7A4A6CD14A82}" type="datetimeFigureOut">
              <a:rPr lang="en-US" smtClean="0"/>
              <a:t>11/20/2022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6B2C2-D72C-449D-A72B-68A735A025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766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70747-82A8-48E9-9C5A-7A4A6CD14A82}" type="datetimeFigureOut">
              <a:rPr lang="en-US" smtClean="0"/>
              <a:t>11/20/2022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6B2C2-D72C-449D-A72B-68A735A025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8752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70747-82A8-48E9-9C5A-7A4A6CD14A82}" type="datetimeFigureOut">
              <a:rPr lang="en-US" smtClean="0"/>
              <a:t>11/20/2022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6B2C2-D72C-449D-A72B-68A735A025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4652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70747-82A8-48E9-9C5A-7A4A6CD14A82}" type="datetimeFigureOut">
              <a:rPr lang="en-US" smtClean="0"/>
              <a:t>11/20/2022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6B2C2-D72C-449D-A72B-68A735A025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5404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70747-82A8-48E9-9C5A-7A4A6CD14A82}" type="datetimeFigureOut">
              <a:rPr lang="en-US" smtClean="0"/>
              <a:t>11/20/2022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6B2C2-D72C-449D-A72B-68A735A025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0968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670747-82A8-48E9-9C5A-7A4A6CD14A82}" type="datetimeFigureOut">
              <a:rPr lang="en-US" smtClean="0"/>
              <a:t>11/20/2022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A6B2C2-D72C-449D-A72B-68A735A025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392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2252555"/>
            <a:ext cx="7560840" cy="1320462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Recommended Values </a:t>
            </a:r>
            <a:br>
              <a:rPr lang="en-US" b="1" dirty="0">
                <a:solidFill>
                  <a:srgbClr val="FF0000"/>
                </a:solidFill>
              </a:rPr>
            </a:br>
            <a:r>
              <a:rPr lang="en-US" b="1" dirty="0">
                <a:solidFill>
                  <a:srgbClr val="FF0000"/>
                </a:solidFill>
              </a:rPr>
              <a:t>of nuclear moments: </a:t>
            </a:r>
            <a:br>
              <a:rPr lang="en-US" b="1" dirty="0">
                <a:solidFill>
                  <a:srgbClr val="FF0000"/>
                </a:solidFill>
              </a:rPr>
            </a:br>
            <a:r>
              <a:rPr lang="en-US" b="1" dirty="0">
                <a:solidFill>
                  <a:srgbClr val="FF0000"/>
                </a:solidFill>
              </a:rPr>
              <a:t>the input from improved calculation involving </a:t>
            </a:r>
            <a:r>
              <a:rPr lang="en-US" b="1">
                <a:solidFill>
                  <a:srgbClr val="FF0000"/>
                </a:solidFill>
              </a:rPr>
              <a:t>multi-electron configurations.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1640" y="4797152"/>
            <a:ext cx="6400800" cy="1752600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 dirty="0" err="1">
                <a:solidFill>
                  <a:srgbClr val="002060"/>
                </a:solidFill>
              </a:rPr>
              <a:t>N.J.Stone</a:t>
            </a:r>
            <a:r>
              <a:rPr lang="en-US" dirty="0">
                <a:solidFill>
                  <a:srgbClr val="002060"/>
                </a:solidFill>
              </a:rPr>
              <a:t>, Oxford and Tennessee </a:t>
            </a:r>
          </a:p>
          <a:p>
            <a:r>
              <a:rPr lang="en-US" dirty="0">
                <a:solidFill>
                  <a:srgbClr val="002060"/>
                </a:solidFill>
              </a:rPr>
              <a:t>ANU Canberra </a:t>
            </a:r>
          </a:p>
          <a:p>
            <a:r>
              <a:rPr lang="en-US" dirty="0">
                <a:solidFill>
                  <a:srgbClr val="002060"/>
                </a:solidFill>
              </a:rPr>
              <a:t>October 2022</a:t>
            </a:r>
          </a:p>
        </p:txBody>
      </p:sp>
      <p:pic>
        <p:nvPicPr>
          <p:cNvPr id="4" name="Picture 5" descr="C:\AW-Documents\ERASMUS 2000\ncrest-trans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76672"/>
            <a:ext cx="1485900" cy="179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File:University of Tennessee sea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181397"/>
            <a:ext cx="1762125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05926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51720" y="1772816"/>
            <a:ext cx="77048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Magnetic dipole moments</a:t>
            </a:r>
          </a:p>
        </p:txBody>
      </p:sp>
    </p:spTree>
    <p:extLst>
      <p:ext uri="{BB962C8B-B14F-4D97-AF65-F5344CB8AC3E}">
        <p14:creationId xmlns:p14="http://schemas.microsoft.com/office/powerpoint/2010/main" val="31554445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3452" y="44624"/>
            <a:ext cx="8892480" cy="747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Hierarchy of Reference Moments.</a:t>
            </a:r>
          </a:p>
          <a:p>
            <a:endParaRPr lang="en-US" sz="2400" dirty="0"/>
          </a:p>
          <a:p>
            <a:r>
              <a:rPr lang="en-US" b="1" dirty="0">
                <a:solidFill>
                  <a:srgbClr val="FF0000"/>
                </a:solidFill>
              </a:rPr>
              <a:t>Moment values </a:t>
            </a:r>
            <a:r>
              <a:rPr lang="en-US" b="1" dirty="0"/>
              <a:t>obtained by ratio with </a:t>
            </a:r>
            <a:r>
              <a:rPr lang="en-US" b="1" dirty="0">
                <a:solidFill>
                  <a:srgbClr val="FF0000"/>
                </a:solidFill>
              </a:rPr>
              <a:t>‘fundamental reference’ moment’ </a:t>
            </a:r>
            <a:r>
              <a:rPr lang="en-US" b="1" dirty="0"/>
              <a:t>which is used to </a:t>
            </a:r>
          </a:p>
          <a:p>
            <a:r>
              <a:rPr lang="en-US" b="1" dirty="0"/>
              <a:t>establish the strength of a magnetic interaction, internal or applied field.</a:t>
            </a:r>
          </a:p>
          <a:p>
            <a:endParaRPr lang="en-US" dirty="0"/>
          </a:p>
          <a:p>
            <a:r>
              <a:rPr lang="en-US" dirty="0"/>
              <a:t> Different element data adopt as their fundamental reference moment  :-</a:t>
            </a:r>
          </a:p>
          <a:p>
            <a:endParaRPr lang="en-US" dirty="0"/>
          </a:p>
          <a:p>
            <a:r>
              <a:rPr lang="en-US" dirty="0"/>
              <a:t>the proton moment 	12		</a:t>
            </a:r>
          </a:p>
          <a:p>
            <a:r>
              <a:rPr lang="en-US" dirty="0"/>
              <a:t>the deuteron moment	31</a:t>
            </a:r>
          </a:p>
          <a:p>
            <a:r>
              <a:rPr lang="en-US" dirty="0"/>
              <a:t>11B			  1						  14N			  2</a:t>
            </a:r>
          </a:p>
          <a:p>
            <a:r>
              <a:rPr lang="en-US" dirty="0"/>
              <a:t>17O			  1</a:t>
            </a:r>
          </a:p>
          <a:p>
            <a:r>
              <a:rPr lang="en-US" dirty="0"/>
              <a:t>19F			  1</a:t>
            </a:r>
          </a:p>
          <a:p>
            <a:r>
              <a:rPr lang="en-US" dirty="0"/>
              <a:t>23Na			  6</a:t>
            </a:r>
          </a:p>
          <a:p>
            <a:r>
              <a:rPr lang="en-US" dirty="0"/>
              <a:t>35,37Cl			  2</a:t>
            </a:r>
          </a:p>
          <a:p>
            <a:r>
              <a:rPr lang="en-US" dirty="0"/>
              <a:t>39K			  1</a:t>
            </a:r>
          </a:p>
          <a:p>
            <a:r>
              <a:rPr lang="en-US" dirty="0"/>
              <a:t>45Sc			  1</a:t>
            </a:r>
          </a:p>
          <a:p>
            <a:r>
              <a:rPr lang="en-US" dirty="0"/>
              <a:t>129Xe			  1					                137Ba			  1</a:t>
            </a:r>
            <a:endParaRPr lang="en-GB" sz="2800" b="1" dirty="0">
              <a:solidFill>
                <a:srgbClr val="FF0000"/>
              </a:solidFill>
            </a:endParaRPr>
          </a:p>
          <a:p>
            <a:r>
              <a:rPr lang="en-GB" sz="2400" b="1" dirty="0">
                <a:solidFill>
                  <a:srgbClr val="FF0000"/>
                </a:solidFill>
              </a:rPr>
              <a:t>For each element a secondary (stable) reference moment is then chosen: results on isotopes from measured ratio to that chosen.	</a:t>
            </a:r>
            <a:endParaRPr lang="en-US" sz="2400" b="1" dirty="0">
              <a:solidFill>
                <a:srgbClr val="FF0000"/>
              </a:solidFill>
            </a:endParaRPr>
          </a:p>
          <a:p>
            <a:endParaRPr lang="en-US" dirty="0"/>
          </a:p>
          <a:p>
            <a:pPr marL="342900" indent="-342900">
              <a:buAutoNum type="arabicPlain" startAt="12"/>
            </a:pPr>
            <a:endParaRPr lang="en-US" dirty="0"/>
          </a:p>
          <a:p>
            <a:pPr marL="342900" indent="-342900">
              <a:buAutoNum type="arabicPlain" startAt="12"/>
            </a:pPr>
            <a:endParaRPr lang="en-US" dirty="0"/>
          </a:p>
          <a:p>
            <a:r>
              <a:rPr lang="en-US" dirty="0"/>
              <a:t> </a:t>
            </a:r>
            <a:r>
              <a:rPr lang="en-US" sz="2400" dirty="0"/>
              <a:t>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427984" y="3284984"/>
            <a:ext cx="4032448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All these reference isotopes have quoted/author’s moment errors  &lt; 2 in 10^6 in 2014 Tabulation</a:t>
            </a:r>
          </a:p>
          <a:p>
            <a:endParaRPr lang="en-US" b="1" dirty="0">
              <a:solidFill>
                <a:srgbClr val="FF0000"/>
              </a:solidFill>
            </a:endParaRPr>
          </a:p>
          <a:p>
            <a:r>
              <a:rPr lang="en-US" b="1" dirty="0">
                <a:solidFill>
                  <a:srgbClr val="FF0000"/>
                </a:solidFill>
              </a:rPr>
              <a:t>Most precise is the proton: 3 in 10^9</a:t>
            </a:r>
          </a:p>
          <a:p>
            <a:endParaRPr lang="en-US" b="1" dirty="0">
              <a:solidFill>
                <a:srgbClr val="FF0000"/>
              </a:solidFill>
            </a:endParaRPr>
          </a:p>
          <a:p>
            <a:endParaRPr lang="en-US" b="1" dirty="0">
              <a:solidFill>
                <a:srgbClr val="FF0000"/>
              </a:solidFill>
            </a:endParaRPr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8092321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4852"/>
            <a:ext cx="8352928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Corrections to raw experimental data.</a:t>
            </a:r>
          </a:p>
          <a:p>
            <a:endParaRPr lang="en-US" sz="2400" b="1" dirty="0">
              <a:solidFill>
                <a:srgbClr val="FF0000"/>
              </a:solidFill>
            </a:endParaRPr>
          </a:p>
          <a:p>
            <a:r>
              <a:rPr lang="en-US" sz="2400" b="1" dirty="0">
                <a:solidFill>
                  <a:srgbClr val="FF0000"/>
                </a:solidFill>
              </a:rPr>
              <a:t>Focus on </a:t>
            </a:r>
            <a:r>
              <a:rPr lang="en-US" sz="2400" b="1" dirty="0">
                <a:solidFill>
                  <a:srgbClr val="0070C0"/>
                </a:solidFill>
              </a:rPr>
              <a:t>the diamagnetic correction </a:t>
            </a:r>
            <a:r>
              <a:rPr lang="en-US" sz="2400" b="1" dirty="0">
                <a:solidFill>
                  <a:srgbClr val="FF0000"/>
                </a:solidFill>
              </a:rPr>
              <a:t>which is required when a ‘known’ magnetic field is applied to the material in which the experimental nuclei are situated. </a:t>
            </a:r>
          </a:p>
          <a:p>
            <a:endParaRPr lang="en-US" sz="2400" b="1" dirty="0">
              <a:solidFill>
                <a:srgbClr val="FF0000"/>
              </a:solidFill>
            </a:endParaRPr>
          </a:p>
          <a:p>
            <a:r>
              <a:rPr lang="en-US" sz="2400" b="1" dirty="0"/>
              <a:t>The most accurately measured results [NMR and atomic beam resonance] require this correction.</a:t>
            </a:r>
          </a:p>
          <a:p>
            <a:endParaRPr lang="en-GB" sz="2400" b="1" dirty="0">
              <a:solidFill>
                <a:srgbClr val="FF0000"/>
              </a:solidFill>
            </a:endParaRPr>
          </a:p>
          <a:p>
            <a:r>
              <a:rPr lang="en-GB" sz="2400" b="1" dirty="0">
                <a:solidFill>
                  <a:srgbClr val="FF0000"/>
                </a:solidFill>
              </a:rPr>
              <a:t>The correction is also known as </a:t>
            </a:r>
            <a:r>
              <a:rPr lang="en-GB" sz="2400" b="1" dirty="0">
                <a:solidFill>
                  <a:srgbClr val="00B050"/>
                </a:solidFill>
              </a:rPr>
              <a:t>the chemical shift</a:t>
            </a:r>
            <a:r>
              <a:rPr lang="en-GB" sz="2400" b="1" dirty="0">
                <a:solidFill>
                  <a:srgbClr val="FF0000"/>
                </a:solidFill>
              </a:rPr>
              <a:t> particularly in liquid and gaseous samples. 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1701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188640"/>
            <a:ext cx="856895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Diamagnetic corrections since the 1940’s</a:t>
            </a:r>
          </a:p>
          <a:p>
            <a:endParaRPr lang="en-GB" sz="2400" b="1" dirty="0">
              <a:solidFill>
                <a:srgbClr val="FF0000"/>
              </a:solidFill>
            </a:endParaRPr>
          </a:p>
          <a:p>
            <a:r>
              <a:rPr lang="en-GB" sz="2400" b="1" dirty="0">
                <a:solidFill>
                  <a:srgbClr val="FF0000"/>
                </a:solidFill>
              </a:rPr>
              <a:t>1941	</a:t>
            </a:r>
            <a:r>
              <a:rPr lang="en-GB" b="1" dirty="0"/>
              <a:t>Willis Lamb, Phys Rev 60 817 found 0.0000319Z^4/3  giving 1.2% at Z = 80.</a:t>
            </a:r>
          </a:p>
          <a:p>
            <a:r>
              <a:rPr lang="en-GB" sz="2400" b="1" dirty="0">
                <a:solidFill>
                  <a:srgbClr val="FF0000"/>
                </a:solidFill>
              </a:rPr>
              <a:t>1950	</a:t>
            </a:r>
            <a:r>
              <a:rPr lang="en-GB" sz="2000" b="1" dirty="0" err="1"/>
              <a:t>W.C.Dickinson</a:t>
            </a:r>
            <a:r>
              <a:rPr lang="en-GB" sz="2000" b="1" dirty="0"/>
              <a:t>, </a:t>
            </a:r>
            <a:r>
              <a:rPr lang="en-GB" sz="2000" b="1" dirty="0" err="1"/>
              <a:t>Phys</a:t>
            </a:r>
            <a:r>
              <a:rPr lang="en-GB" sz="2000" b="1" dirty="0"/>
              <a:t> Rev 80 563 Thomas-Fermi  gave 6% at Z = 92.</a:t>
            </a:r>
            <a:endParaRPr lang="en-US" sz="2000" b="1" dirty="0"/>
          </a:p>
          <a:p>
            <a:r>
              <a:rPr lang="en-US" sz="2400" b="1" dirty="0">
                <a:solidFill>
                  <a:srgbClr val="FF0000"/>
                </a:solidFill>
              </a:rPr>
              <a:t>1969</a:t>
            </a:r>
            <a:r>
              <a:rPr lang="en-US" sz="2000" b="1" dirty="0"/>
              <a:t>     </a:t>
            </a:r>
            <a:r>
              <a:rPr lang="en-US" sz="2000" b="1" dirty="0" err="1"/>
              <a:t>Feiock</a:t>
            </a:r>
            <a:r>
              <a:rPr lang="en-US" sz="2000" b="1" dirty="0"/>
              <a:t> and Johnson, </a:t>
            </a:r>
            <a:r>
              <a:rPr lang="en-US" sz="2000" b="1" dirty="0" err="1"/>
              <a:t>Phys</a:t>
            </a:r>
            <a:r>
              <a:rPr lang="en-US" sz="2000" b="1" dirty="0"/>
              <a:t> Rev 187 39 (1969) made calculation giving</a:t>
            </a:r>
            <a:endParaRPr lang="en-US" sz="2000" dirty="0"/>
          </a:p>
          <a:p>
            <a:r>
              <a:rPr lang="en-US" sz="2000" dirty="0"/>
              <a:t>		N		1.000332	0.03%</a:t>
            </a:r>
          </a:p>
          <a:p>
            <a:r>
              <a:rPr lang="en-US" sz="2000" dirty="0"/>
              <a:t>		Ba</a:t>
            </a:r>
            <a:r>
              <a:rPr lang="en-GB" sz="2000" dirty="0"/>
              <a:t>		1.005549	0.5% </a:t>
            </a:r>
          </a:p>
          <a:p>
            <a:r>
              <a:rPr lang="en-GB" sz="2000" dirty="0"/>
              <a:t>		</a:t>
            </a:r>
            <a:r>
              <a:rPr lang="en-GB" sz="2000" dirty="0" err="1"/>
              <a:t>Pb</a:t>
            </a:r>
            <a:r>
              <a:rPr lang="en-GB" sz="2000" dirty="0"/>
              <a:t>	             	1.017200	1.7%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5536" y="3284984"/>
            <a:ext cx="8568952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00B050"/>
                </a:solidFill>
              </a:rPr>
              <a:t>1976 Gladys Fuller</a:t>
            </a:r>
            <a:r>
              <a:rPr lang="en-GB" sz="2400" b="1" dirty="0">
                <a:solidFill>
                  <a:srgbClr val="FF0000"/>
                </a:solidFill>
              </a:rPr>
              <a:t> used</a:t>
            </a:r>
            <a:r>
              <a:rPr lang="en-GB" sz="2400" b="1" dirty="0"/>
              <a:t> Dickinson </a:t>
            </a:r>
            <a:r>
              <a:rPr lang="en-GB" sz="2400" b="1" dirty="0">
                <a:solidFill>
                  <a:srgbClr val="FF0000"/>
                </a:solidFill>
              </a:rPr>
              <a:t>results in her tabulation 	allowing 10% error.</a:t>
            </a:r>
          </a:p>
          <a:p>
            <a:r>
              <a:rPr lang="en-GB" sz="2400" b="1" dirty="0">
                <a:solidFill>
                  <a:srgbClr val="00B050"/>
                </a:solidFill>
              </a:rPr>
              <a:t>1989 </a:t>
            </a:r>
            <a:r>
              <a:rPr lang="en-GB" sz="2400" b="1" dirty="0" err="1">
                <a:solidFill>
                  <a:srgbClr val="00B050"/>
                </a:solidFill>
              </a:rPr>
              <a:t>Pramila</a:t>
            </a:r>
            <a:r>
              <a:rPr lang="en-GB" sz="2400" b="1" dirty="0">
                <a:solidFill>
                  <a:srgbClr val="00B050"/>
                </a:solidFill>
              </a:rPr>
              <a:t> </a:t>
            </a:r>
            <a:r>
              <a:rPr lang="en-GB" sz="2400" b="1" dirty="0" err="1">
                <a:solidFill>
                  <a:srgbClr val="00B050"/>
                </a:solidFill>
              </a:rPr>
              <a:t>Raghavan</a:t>
            </a:r>
            <a:r>
              <a:rPr lang="en-GB" sz="2400" b="1" dirty="0">
                <a:solidFill>
                  <a:srgbClr val="00B050"/>
                </a:solidFill>
              </a:rPr>
              <a:t> adopted</a:t>
            </a:r>
            <a:r>
              <a:rPr lang="en-GB" sz="2400" b="1" dirty="0">
                <a:solidFill>
                  <a:srgbClr val="FF0000"/>
                </a:solidFill>
              </a:rPr>
              <a:t> </a:t>
            </a:r>
            <a:r>
              <a:rPr lang="en-GB" sz="2400" b="1" dirty="0" err="1"/>
              <a:t>Feiock</a:t>
            </a:r>
            <a:r>
              <a:rPr lang="en-GB" sz="2400" b="1" dirty="0"/>
              <a:t> and Johnson </a:t>
            </a:r>
            <a:r>
              <a:rPr lang="en-GB" sz="2400" b="1" dirty="0">
                <a:solidFill>
                  <a:srgbClr val="FF0000"/>
                </a:solidFill>
              </a:rPr>
              <a:t>values, </a:t>
            </a:r>
          </a:p>
          <a:p>
            <a:r>
              <a:rPr lang="en-GB" sz="2400" b="1" dirty="0">
                <a:solidFill>
                  <a:srgbClr val="0070C0"/>
                </a:solidFill>
              </a:rPr>
              <a:t>	with no errors</a:t>
            </a:r>
            <a:r>
              <a:rPr lang="en-GB" sz="2400" b="1" dirty="0">
                <a:solidFill>
                  <a:srgbClr val="FF0000"/>
                </a:solidFill>
              </a:rPr>
              <a:t>, for her ADNDT Moment Table.</a:t>
            </a:r>
          </a:p>
          <a:p>
            <a:r>
              <a:rPr lang="en-GB" sz="2400" b="1" dirty="0">
                <a:solidFill>
                  <a:srgbClr val="00B050"/>
                </a:solidFill>
              </a:rPr>
              <a:t>2014 NJS</a:t>
            </a:r>
            <a:r>
              <a:rPr lang="en-GB" sz="2400" b="1" dirty="0">
                <a:solidFill>
                  <a:srgbClr val="FF0000"/>
                </a:solidFill>
              </a:rPr>
              <a:t> in listings to 2014 followed the </a:t>
            </a:r>
            <a:r>
              <a:rPr lang="en-GB" sz="2400" b="1" dirty="0" err="1">
                <a:solidFill>
                  <a:srgbClr val="FF0000"/>
                </a:solidFill>
              </a:rPr>
              <a:t>Raghavan</a:t>
            </a:r>
            <a:r>
              <a:rPr lang="en-GB" sz="2400" b="1" dirty="0">
                <a:solidFill>
                  <a:srgbClr val="FF0000"/>
                </a:solidFill>
              </a:rPr>
              <a:t> practice.</a:t>
            </a:r>
          </a:p>
          <a:p>
            <a:endParaRPr lang="en-GB" sz="2400" b="1" dirty="0"/>
          </a:p>
          <a:p>
            <a:r>
              <a:rPr lang="en-GB" sz="2400" b="1" dirty="0"/>
              <a:t>This treatment resulted in an abundance of disturbing discrepancies in apparently highly accurate measurements by different groups and methods.	</a:t>
            </a:r>
            <a:r>
              <a:rPr lang="en-GB" sz="2400" b="1" dirty="0">
                <a:solidFill>
                  <a:srgbClr val="00B050"/>
                </a:solidFill>
              </a:rPr>
              <a:t>Recommended values???</a:t>
            </a:r>
          </a:p>
          <a:p>
            <a:endParaRPr lang="en-GB" sz="2400" b="1" dirty="0">
              <a:solidFill>
                <a:srgbClr val="00B050"/>
              </a:solidFill>
            </a:endParaRPr>
          </a:p>
          <a:p>
            <a:endParaRPr lang="en-US" sz="24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17801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68148091"/>
              </p:ext>
            </p:extLst>
          </p:nvPr>
        </p:nvGraphicFramePr>
        <p:xfrm>
          <a:off x="2915816" y="188640"/>
          <a:ext cx="6035675" cy="4662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2" imgW="6035020" imgH="4663139" progId="AcroExch.Document.DC">
                  <p:embed/>
                </p:oleObj>
              </mc:Choice>
              <mc:Fallback>
                <p:oleObj name="Acrobat Document" r:id="rId2" imgW="6035020" imgH="4663139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915816" y="188640"/>
                        <a:ext cx="6035675" cy="46624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23528" y="404664"/>
            <a:ext cx="8280920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Diamagnetic 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factors from </a:t>
            </a:r>
            <a:r>
              <a:rPr lang="en-US" sz="2400" b="1" dirty="0" err="1">
                <a:solidFill>
                  <a:srgbClr val="FF0000"/>
                </a:solidFill>
              </a:rPr>
              <a:t>Feiock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and Johnson (1969).</a:t>
            </a:r>
          </a:p>
          <a:p>
            <a:endParaRPr lang="en-US" sz="2400" dirty="0"/>
          </a:p>
          <a:p>
            <a:r>
              <a:rPr lang="en-US" sz="2400" dirty="0"/>
              <a:t>-the best available </a:t>
            </a:r>
          </a:p>
          <a:p>
            <a:r>
              <a:rPr lang="en-US" sz="2400" dirty="0"/>
              <a:t>at the time of many </a:t>
            </a:r>
          </a:p>
          <a:p>
            <a:r>
              <a:rPr lang="en-US" sz="2400" dirty="0"/>
              <a:t>measurements.</a:t>
            </a:r>
          </a:p>
          <a:p>
            <a:endParaRPr lang="en-GB" sz="2400" dirty="0"/>
          </a:p>
          <a:p>
            <a:endParaRPr lang="en-US" sz="2400" dirty="0"/>
          </a:p>
          <a:p>
            <a:r>
              <a:rPr lang="en-US" sz="2400" b="1" dirty="0">
                <a:solidFill>
                  <a:srgbClr val="FF0000"/>
                </a:solidFill>
              </a:rPr>
              <a:t>Valid</a:t>
            </a:r>
            <a:r>
              <a:rPr lang="en-US" sz="2400" dirty="0"/>
              <a:t> only for closed </a:t>
            </a:r>
          </a:p>
          <a:p>
            <a:r>
              <a:rPr lang="en-US" sz="2400" dirty="0"/>
              <a:t>sub-shell ions but </a:t>
            </a:r>
            <a:r>
              <a:rPr lang="en-US" sz="2400" b="1" dirty="0">
                <a:solidFill>
                  <a:srgbClr val="FF0000"/>
                </a:solidFill>
              </a:rPr>
              <a:t>used</a:t>
            </a:r>
          </a:p>
          <a:p>
            <a:r>
              <a:rPr lang="en-US" sz="2400" dirty="0"/>
              <a:t>in chemical compounds, liquids, gases …..</a:t>
            </a:r>
          </a:p>
          <a:p>
            <a:endParaRPr lang="en-US" sz="2400" dirty="0"/>
          </a:p>
          <a:p>
            <a:r>
              <a:rPr lang="en-US" sz="2400" b="1" dirty="0"/>
              <a:t>Many NMR results claim to give results accurate to a few times 10</a:t>
            </a:r>
            <a:r>
              <a:rPr lang="en-US" sz="2400" b="1" baseline="30000" dirty="0"/>
              <a:t>-4</a:t>
            </a:r>
            <a:r>
              <a:rPr lang="en-US" sz="2400" b="1" dirty="0"/>
              <a:t> or (much) better. </a:t>
            </a:r>
            <a:endParaRPr lang="en-US" sz="2400" b="1" dirty="0">
              <a:solidFill>
                <a:srgbClr val="FF0000"/>
              </a:solidFill>
            </a:endParaRPr>
          </a:p>
          <a:p>
            <a:r>
              <a:rPr lang="en-US" sz="2400" b="1" dirty="0">
                <a:solidFill>
                  <a:srgbClr val="FF0000"/>
                </a:solidFill>
              </a:rPr>
              <a:t>Requiring a diamagnetic correction of 1000 ppm to be accurate to better than 10%.</a:t>
            </a:r>
          </a:p>
        </p:txBody>
      </p:sp>
    </p:spTree>
    <p:extLst>
      <p:ext uri="{BB962C8B-B14F-4D97-AF65-F5344CB8AC3E}">
        <p14:creationId xmlns:p14="http://schemas.microsoft.com/office/powerpoint/2010/main" val="17443631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0"/>
            <a:ext cx="82089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55576" y="332656"/>
            <a:ext cx="7992888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The diamagnetic correction is a multi-electron computation problem.</a:t>
            </a:r>
          </a:p>
          <a:p>
            <a:endParaRPr lang="en-GB" sz="2400" dirty="0"/>
          </a:p>
          <a:p>
            <a:r>
              <a:rPr lang="en-GB" sz="2400" dirty="0">
                <a:solidFill>
                  <a:srgbClr val="FF0000"/>
                </a:solidFill>
              </a:rPr>
              <a:t>Comparable to electric field gradient calculations for electric quadrupole moments. Smaller but no less important for the most accurate results.</a:t>
            </a:r>
          </a:p>
          <a:p>
            <a:endParaRPr lang="en-GB" sz="2400" dirty="0"/>
          </a:p>
          <a:p>
            <a:r>
              <a:rPr lang="en-GB" sz="2400" dirty="0"/>
              <a:t>Great strides in such calculations have been possible in the last 10-15 years. </a:t>
            </a:r>
          </a:p>
          <a:p>
            <a:endParaRPr lang="en-GB" sz="2400" dirty="0"/>
          </a:p>
          <a:p>
            <a:r>
              <a:rPr lang="en-GB" sz="2400" dirty="0">
                <a:solidFill>
                  <a:srgbClr val="FF0000"/>
                </a:solidFill>
              </a:rPr>
              <a:t>Effects are small, precision is difficult even with best methods. Problem is being tackled, easier (lighter) elements first. </a:t>
            </a:r>
          </a:p>
          <a:p>
            <a:endParaRPr lang="en-GB" sz="2400" dirty="0">
              <a:solidFill>
                <a:srgbClr val="FF0000"/>
              </a:solidFill>
            </a:endParaRPr>
          </a:p>
          <a:p>
            <a:r>
              <a:rPr lang="en-GB" sz="2400" dirty="0">
                <a:solidFill>
                  <a:srgbClr val="FF0000"/>
                </a:solidFill>
              </a:rPr>
              <a:t>32 elements recognised results (2019)</a:t>
            </a:r>
          </a:p>
          <a:p>
            <a:endParaRPr lang="en-GB" sz="2400" dirty="0"/>
          </a:p>
          <a:p>
            <a:r>
              <a:rPr lang="en-GB" sz="2400" dirty="0"/>
              <a:t>Gurus: Karol Jackowski and his Warsaw group [</a:t>
            </a:r>
            <a:r>
              <a:rPr lang="en-GB" sz="2400" dirty="0" err="1"/>
              <a:t>i.e.Antusek</a:t>
            </a:r>
            <a:r>
              <a:rPr lang="en-GB" sz="2400" dirty="0"/>
              <a:t> et al </a:t>
            </a:r>
            <a:r>
              <a:rPr lang="en-GB" sz="2400" dirty="0" err="1"/>
              <a:t>Chem</a:t>
            </a:r>
            <a:r>
              <a:rPr lang="en-GB" sz="2400" dirty="0"/>
              <a:t> </a:t>
            </a:r>
            <a:r>
              <a:rPr lang="en-GB" sz="2400" dirty="0" err="1"/>
              <a:t>Phys</a:t>
            </a:r>
            <a:r>
              <a:rPr lang="en-GB" sz="2400" dirty="0"/>
              <a:t> Lett 532 1 (2012) and later].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960369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7544" y="692696"/>
            <a:ext cx="8129304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Examples in light, medium and heavy nuclei.	</a:t>
            </a:r>
          </a:p>
          <a:p>
            <a:r>
              <a:rPr lang="en-US" dirty="0"/>
              <a:t>	Nucleus	 	Correction  	Moment		  </a:t>
            </a:r>
          </a:p>
          <a:p>
            <a:endParaRPr lang="en-US" dirty="0"/>
          </a:p>
          <a:p>
            <a:r>
              <a:rPr lang="en-US" dirty="0"/>
              <a:t>F+J 	7 N 14		1.000332		+0.40376100(6)  	 </a:t>
            </a:r>
            <a:endParaRPr lang="en-US" b="1" dirty="0">
              <a:solidFill>
                <a:srgbClr val="FF0000"/>
              </a:solidFill>
            </a:endParaRPr>
          </a:p>
          <a:p>
            <a:r>
              <a:rPr lang="en-US" dirty="0"/>
              <a:t>New			1.000224(5)	+0.403573(2)		   </a:t>
            </a:r>
          </a:p>
          <a:p>
            <a:endParaRPr lang="en-US" dirty="0"/>
          </a:p>
          <a:p>
            <a:r>
              <a:rPr lang="en-US" dirty="0"/>
              <a:t>F+J	56 Ba 137   	1.007564		+0.937372(2)	</a:t>
            </a:r>
          </a:p>
          <a:p>
            <a:r>
              <a:rPr lang="en-US" dirty="0"/>
              <a:t>New			1.00685(21)	+0.9375(2)	 </a:t>
            </a:r>
            <a:r>
              <a:rPr lang="en-US" b="1" dirty="0">
                <a:solidFill>
                  <a:srgbClr val="FF0000"/>
                </a:solidFill>
              </a:rPr>
              <a:t>	</a:t>
            </a:r>
            <a:r>
              <a:rPr lang="en-US" dirty="0"/>
              <a:t>	          	                     	</a:t>
            </a:r>
            <a:endParaRPr lang="en-GB" dirty="0"/>
          </a:p>
          <a:p>
            <a:r>
              <a:rPr lang="en-GB" dirty="0"/>
              <a:t>F+J	82 </a:t>
            </a:r>
            <a:r>
              <a:rPr lang="en-GB" dirty="0" err="1"/>
              <a:t>Pb</a:t>
            </a:r>
            <a:r>
              <a:rPr lang="en-GB" dirty="0"/>
              <a:t> 207	1.0172</a:t>
            </a:r>
            <a:r>
              <a:rPr lang="en-US" dirty="0"/>
              <a:t>		</a:t>
            </a:r>
            <a:r>
              <a:rPr lang="en-GB" dirty="0"/>
              <a:t>+0.592583(9)	       </a:t>
            </a:r>
          </a:p>
          <a:p>
            <a:r>
              <a:rPr lang="en-GB" dirty="0"/>
              <a:t>	                        	1.0129(13) 	+0.5906(4)</a:t>
            </a:r>
            <a:endParaRPr lang="en-US" dirty="0"/>
          </a:p>
          <a:p>
            <a:r>
              <a:rPr lang="en-GB" sz="2400" b="1" dirty="0">
                <a:solidFill>
                  <a:srgbClr val="00B050"/>
                </a:solidFill>
              </a:rPr>
              <a:t>Adjustments in 3</a:t>
            </a:r>
            <a:r>
              <a:rPr lang="en-GB" sz="2400" b="1" baseline="30000" dirty="0">
                <a:solidFill>
                  <a:srgbClr val="00B050"/>
                </a:solidFill>
              </a:rPr>
              <a:t>rd</a:t>
            </a:r>
            <a:r>
              <a:rPr lang="en-GB" sz="2400" b="1" dirty="0">
                <a:solidFill>
                  <a:srgbClr val="00B050"/>
                </a:solidFill>
              </a:rPr>
              <a:t>/4</a:t>
            </a:r>
            <a:r>
              <a:rPr lang="en-GB" sz="2400" b="1" baseline="30000" dirty="0">
                <a:solidFill>
                  <a:srgbClr val="00B050"/>
                </a:solidFill>
              </a:rPr>
              <a:t>th</a:t>
            </a:r>
            <a:r>
              <a:rPr lang="en-GB" sz="2400" b="1" dirty="0">
                <a:solidFill>
                  <a:srgbClr val="00B050"/>
                </a:solidFill>
              </a:rPr>
              <a:t> digit compared to precision of </a:t>
            </a:r>
            <a:r>
              <a:rPr lang="en-GB" sz="2400" b="1" dirty="0" err="1">
                <a:solidFill>
                  <a:srgbClr val="00B050"/>
                </a:solidFill>
              </a:rPr>
              <a:t>expt</a:t>
            </a:r>
            <a:r>
              <a:rPr lang="en-GB" sz="2400" b="1" dirty="0">
                <a:solidFill>
                  <a:srgbClr val="00B050"/>
                </a:solidFill>
              </a:rPr>
              <a:t> measurement 10^-8!</a:t>
            </a:r>
            <a:endParaRPr lang="en-US" sz="2400" b="1" dirty="0">
              <a:solidFill>
                <a:srgbClr val="00B050"/>
              </a:solidFill>
            </a:endParaRPr>
          </a:p>
          <a:p>
            <a:endParaRPr lang="en-US" sz="2400" dirty="0"/>
          </a:p>
          <a:p>
            <a:r>
              <a:rPr lang="en-US" sz="2400" dirty="0"/>
              <a:t>Results: Moments are</a:t>
            </a:r>
            <a:r>
              <a:rPr lang="en-US" sz="2400" b="1" dirty="0">
                <a:solidFill>
                  <a:srgbClr val="FF0000"/>
                </a:solidFill>
              </a:rPr>
              <a:t> smaller</a:t>
            </a:r>
            <a:r>
              <a:rPr lang="en-US" sz="2400" dirty="0"/>
              <a:t> and errors </a:t>
            </a:r>
            <a:r>
              <a:rPr lang="en-US" sz="2400" b="1" dirty="0">
                <a:solidFill>
                  <a:srgbClr val="FF0000"/>
                </a:solidFill>
              </a:rPr>
              <a:t>much larger</a:t>
            </a:r>
            <a:r>
              <a:rPr lang="en-US" sz="2400" b="1" dirty="0"/>
              <a:t>. </a:t>
            </a:r>
          </a:p>
          <a:p>
            <a:endParaRPr lang="en-US" sz="2400" b="1" dirty="0"/>
          </a:p>
          <a:p>
            <a:r>
              <a:rPr lang="en-US" sz="2400" b="1" dirty="0"/>
              <a:t>Discrepancies shown to be related to differing samples.</a:t>
            </a:r>
          </a:p>
          <a:p>
            <a:r>
              <a:rPr lang="en-US" sz="2400" dirty="0"/>
              <a:t>	</a:t>
            </a:r>
          </a:p>
          <a:p>
            <a:r>
              <a:rPr lang="en-US" sz="2400" dirty="0"/>
              <a:t>Johnson and </a:t>
            </a:r>
            <a:r>
              <a:rPr lang="en-US" sz="2400" dirty="0" err="1"/>
              <a:t>Feiock</a:t>
            </a:r>
            <a:r>
              <a:rPr lang="en-US" sz="2400" dirty="0"/>
              <a:t> corrections generally too large by ¬ 25%. 		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75048" y="98048"/>
            <a:ext cx="856895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Changes produced by state-of-the-art screening calculations.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83212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3915767"/>
              </p:ext>
            </p:extLst>
          </p:nvPr>
        </p:nvGraphicFramePr>
        <p:xfrm>
          <a:off x="766987" y="1844824"/>
          <a:ext cx="7739063" cy="5254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5903610" imgH="4020238" progId="Word.Document.12">
                  <p:embed/>
                </p:oleObj>
              </mc:Choice>
              <mc:Fallback>
                <p:oleObj name="Document" r:id="rId2" imgW="5903610" imgH="402023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766987" y="1844824"/>
                        <a:ext cx="7739063" cy="52546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755576" y="219997"/>
            <a:ext cx="74888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The Reference Moments</a:t>
            </a:r>
            <a:endParaRPr lang="en-US" sz="2400" dirty="0"/>
          </a:p>
          <a:p>
            <a:r>
              <a:rPr lang="en-US" sz="2400" dirty="0"/>
              <a:t>Adopted best </a:t>
            </a:r>
            <a:r>
              <a:rPr lang="en-US" sz="2400" b="1" dirty="0">
                <a:solidFill>
                  <a:srgbClr val="FF0000"/>
                </a:solidFill>
              </a:rPr>
              <a:t>reference moment values </a:t>
            </a:r>
          </a:p>
          <a:p>
            <a:r>
              <a:rPr lang="en-US" sz="2400" dirty="0"/>
              <a:t>(Source: K.  Jackowski, at IAEA consultant meeting, 2017.) based on fully up-to-date diamagnetic corrections.)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62365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116632"/>
            <a:ext cx="784887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Situation in 2019</a:t>
            </a:r>
          </a:p>
          <a:p>
            <a:endParaRPr lang="en-GB" dirty="0"/>
          </a:p>
          <a:p>
            <a:r>
              <a:rPr lang="en-GB" dirty="0"/>
              <a:t>Limited number of state-of-the art calculations gave </a:t>
            </a:r>
            <a:r>
              <a:rPr lang="en-GB" b="1" dirty="0">
                <a:solidFill>
                  <a:srgbClr val="FF0000"/>
                </a:solidFill>
              </a:rPr>
              <a:t>average reduction to 75(10)%</a:t>
            </a:r>
          </a:p>
          <a:p>
            <a:r>
              <a:rPr lang="en-GB" b="1" dirty="0">
                <a:solidFill>
                  <a:srgbClr val="FF0000"/>
                </a:solidFill>
              </a:rPr>
              <a:t>of </a:t>
            </a:r>
            <a:r>
              <a:rPr lang="en-GB" b="1" dirty="0" err="1">
                <a:solidFill>
                  <a:srgbClr val="FF0000"/>
                </a:solidFill>
              </a:rPr>
              <a:t>Feiock</a:t>
            </a:r>
            <a:r>
              <a:rPr lang="en-GB" b="1" dirty="0">
                <a:solidFill>
                  <a:srgbClr val="FF0000"/>
                </a:solidFill>
              </a:rPr>
              <a:t> and Johnston corrections.</a:t>
            </a:r>
            <a:endParaRPr lang="en-GB" dirty="0"/>
          </a:p>
          <a:p>
            <a:r>
              <a:rPr lang="en-GB" dirty="0"/>
              <a:t> Where no new calculations existed, </a:t>
            </a:r>
            <a:r>
              <a:rPr lang="en-GB" dirty="0">
                <a:solidFill>
                  <a:srgbClr val="00B050"/>
                </a:solidFill>
              </a:rPr>
              <a:t>these reduced F+J corrections were applied, with their errors</a:t>
            </a:r>
            <a:r>
              <a:rPr lang="en-GB" dirty="0"/>
              <a:t>, in the 2019/20 Recommended Dipole Moment Tables.</a:t>
            </a:r>
          </a:p>
          <a:p>
            <a:endParaRPr lang="en-GB" dirty="0"/>
          </a:p>
          <a:p>
            <a:r>
              <a:rPr lang="en-GB" dirty="0"/>
              <a:t>	INDC(NDS)-0794 NSR 2019STZV  [states &gt; 1ms lifetime]</a:t>
            </a:r>
          </a:p>
          <a:p>
            <a:r>
              <a:rPr lang="en-GB" dirty="0"/>
              <a:t>and  	INDC(NDS)-0816 NSR 2020STZY [states &gt; 1 </a:t>
            </a:r>
            <a:r>
              <a:rPr lang="en-GB" dirty="0" err="1"/>
              <a:t>ms</a:t>
            </a:r>
            <a:r>
              <a:rPr lang="en-GB" dirty="0"/>
              <a:t> lifetime]</a:t>
            </a:r>
          </a:p>
          <a:p>
            <a:r>
              <a:rPr lang="en-GB" b="1" dirty="0"/>
              <a:t>___________________________________________________________________</a:t>
            </a:r>
            <a:r>
              <a:rPr lang="en-GB" dirty="0"/>
              <a:t>_</a:t>
            </a:r>
          </a:p>
          <a:p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00" y="2924944"/>
            <a:ext cx="3820058" cy="244826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024" y="2924944"/>
            <a:ext cx="4105848" cy="243874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 flipH="1">
            <a:off x="662900" y="5373216"/>
            <a:ext cx="79942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_____________________________________________________________</a:t>
            </a:r>
            <a:r>
              <a:rPr lang="en-GB" sz="2000" b="1" dirty="0">
                <a:solidFill>
                  <a:srgbClr val="FF0000"/>
                </a:solidFill>
              </a:rPr>
              <a:t>Nov 2019	¬2750 entries	            Sept 2020            ¬1150 entries</a:t>
            </a:r>
          </a:p>
          <a:p>
            <a:endParaRPr lang="en-GB" sz="2000" b="1" dirty="0">
              <a:solidFill>
                <a:srgbClr val="FF0000"/>
              </a:solidFill>
            </a:endParaRPr>
          </a:p>
          <a:p>
            <a:r>
              <a:rPr lang="en-GB" sz="2000" b="1" dirty="0">
                <a:solidFill>
                  <a:srgbClr val="FF0000"/>
                </a:solidFill>
              </a:rPr>
              <a:t>			End of story?</a:t>
            </a:r>
            <a:endParaRPr lang="en-US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80750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mage result for kitchener recruitment post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764704"/>
            <a:ext cx="3352800" cy="4981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Image result for kitchener recruitment post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4288" y="246597"/>
            <a:ext cx="3713584" cy="5517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2954680" y="246597"/>
            <a:ext cx="3744416" cy="12961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 </a:t>
            </a:r>
            <a:r>
              <a:rPr lang="en-US" sz="2400" b="1" dirty="0">
                <a:solidFill>
                  <a:srgbClr val="FFFF00"/>
                </a:solidFill>
              </a:rPr>
              <a:t>Diamagnetism experts, </a:t>
            </a:r>
          </a:p>
          <a:p>
            <a:r>
              <a:rPr lang="en-US" sz="2400" b="1" dirty="0">
                <a:solidFill>
                  <a:srgbClr val="FFFF00"/>
                </a:solidFill>
              </a:rPr>
              <a:t>Nuclear Magnetic Moments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463068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238235"/>
            <a:ext cx="8064896" cy="294050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55576" y="3789040"/>
            <a:ext cx="813690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10 days ago discovered:</a:t>
            </a:r>
          </a:p>
          <a:p>
            <a:endParaRPr lang="en-GB" dirty="0"/>
          </a:p>
          <a:p>
            <a:r>
              <a:rPr lang="en-GB" sz="2000" b="1" dirty="0">
                <a:solidFill>
                  <a:srgbClr val="FF0000"/>
                </a:solidFill>
              </a:rPr>
              <a:t>A. </a:t>
            </a:r>
            <a:r>
              <a:rPr lang="en-GB" sz="2000" b="1" dirty="0" err="1">
                <a:solidFill>
                  <a:srgbClr val="FF0000"/>
                </a:solidFill>
              </a:rPr>
              <a:t>Antusek</a:t>
            </a:r>
            <a:r>
              <a:rPr lang="en-GB" sz="2000" b="1" dirty="0">
                <a:solidFill>
                  <a:srgbClr val="FF0000"/>
                </a:solidFill>
              </a:rPr>
              <a:t> and M. </a:t>
            </a:r>
            <a:r>
              <a:rPr lang="en-GB" sz="2000" b="1" dirty="0" err="1">
                <a:solidFill>
                  <a:srgbClr val="FF0000"/>
                </a:solidFill>
              </a:rPr>
              <a:t>Repisky</a:t>
            </a:r>
            <a:r>
              <a:rPr lang="en-GB" sz="2000" b="1" dirty="0">
                <a:solidFill>
                  <a:srgbClr val="FF0000"/>
                </a:solidFill>
              </a:rPr>
              <a:t>         </a:t>
            </a:r>
            <a:r>
              <a:rPr lang="en-GB" sz="2000" b="1" dirty="0" err="1">
                <a:solidFill>
                  <a:srgbClr val="FF0000"/>
                </a:solidFill>
              </a:rPr>
              <a:t>Phys</a:t>
            </a:r>
            <a:r>
              <a:rPr lang="en-GB" sz="2000" b="1" dirty="0">
                <a:solidFill>
                  <a:srgbClr val="FF0000"/>
                </a:solidFill>
              </a:rPr>
              <a:t> </a:t>
            </a:r>
            <a:r>
              <a:rPr lang="en-GB" sz="2000" b="1" dirty="0" err="1">
                <a:solidFill>
                  <a:srgbClr val="FF0000"/>
                </a:solidFill>
              </a:rPr>
              <a:t>Chem</a:t>
            </a:r>
            <a:r>
              <a:rPr lang="en-GB" sz="2000" b="1" dirty="0">
                <a:solidFill>
                  <a:srgbClr val="FF0000"/>
                </a:solidFill>
              </a:rPr>
              <a:t> </a:t>
            </a:r>
            <a:r>
              <a:rPr lang="en-GB" sz="2000" b="1" dirty="0" err="1">
                <a:solidFill>
                  <a:srgbClr val="FF0000"/>
                </a:solidFill>
              </a:rPr>
              <a:t>Chem</a:t>
            </a:r>
            <a:r>
              <a:rPr lang="en-GB" sz="2000" b="1" dirty="0">
                <a:solidFill>
                  <a:srgbClr val="FF0000"/>
                </a:solidFill>
              </a:rPr>
              <a:t> </a:t>
            </a:r>
            <a:r>
              <a:rPr lang="en-GB" sz="2000" b="1" dirty="0" err="1">
                <a:solidFill>
                  <a:srgbClr val="FF0000"/>
                </a:solidFill>
              </a:rPr>
              <a:t>Phys</a:t>
            </a:r>
            <a:r>
              <a:rPr lang="en-GB" sz="2000" b="1" dirty="0">
                <a:solidFill>
                  <a:srgbClr val="FF0000"/>
                </a:solidFill>
              </a:rPr>
              <a:t> 22 7065 (Mar 2020)</a:t>
            </a:r>
          </a:p>
          <a:p>
            <a:endParaRPr lang="en-GB" dirty="0"/>
          </a:p>
          <a:p>
            <a:r>
              <a:rPr lang="en-GB" dirty="0"/>
              <a:t>Undetected by the NSR system (not surprisingly).</a:t>
            </a:r>
          </a:p>
          <a:p>
            <a:endParaRPr lang="en-GB" dirty="0"/>
          </a:p>
          <a:p>
            <a:r>
              <a:rPr lang="en-GB" dirty="0"/>
              <a:t>Content: </a:t>
            </a:r>
            <a:r>
              <a:rPr lang="en-GB" sz="2000" b="1" dirty="0">
                <a:solidFill>
                  <a:srgbClr val="FF0000"/>
                </a:solidFill>
              </a:rPr>
              <a:t>state-of-the-art calculations for</a:t>
            </a:r>
            <a:r>
              <a:rPr lang="en-GB" sz="2000" b="1" dirty="0">
                <a:solidFill>
                  <a:srgbClr val="00B050"/>
                </a:solidFill>
              </a:rPr>
              <a:t> 24 transition metal elements</a:t>
            </a:r>
            <a:r>
              <a:rPr lang="en-GB" sz="2000" b="1" dirty="0">
                <a:solidFill>
                  <a:srgbClr val="FF0000"/>
                </a:solidFill>
              </a:rPr>
              <a:t> with revised ‘reference’ stable dipole moments.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055639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0"/>
            <a:ext cx="7827630" cy="515719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9512" y="188640"/>
            <a:ext cx="3456384" cy="6340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From </a:t>
            </a:r>
            <a:r>
              <a:rPr lang="en-GB" dirty="0" err="1"/>
              <a:t>Antusek</a:t>
            </a:r>
            <a:r>
              <a:rPr lang="en-GB" dirty="0"/>
              <a:t> 2020</a:t>
            </a:r>
          </a:p>
          <a:p>
            <a:endParaRPr lang="en-GB" sz="2000" dirty="0"/>
          </a:p>
          <a:p>
            <a:r>
              <a:rPr lang="en-GB" sz="2000" dirty="0"/>
              <a:t>Transition metal element corrections compared to</a:t>
            </a:r>
          </a:p>
          <a:p>
            <a:r>
              <a:rPr lang="en-GB" sz="2000" dirty="0" err="1"/>
              <a:t>Feioch</a:t>
            </a:r>
            <a:r>
              <a:rPr lang="en-GB" sz="2000" dirty="0"/>
              <a:t> and Johnson.</a:t>
            </a:r>
          </a:p>
          <a:p>
            <a:endParaRPr lang="en-GB" sz="2000" dirty="0"/>
          </a:p>
          <a:p>
            <a:r>
              <a:rPr lang="en-GB" sz="2000" dirty="0">
                <a:solidFill>
                  <a:srgbClr val="FF0000"/>
                </a:solidFill>
              </a:rPr>
              <a:t>Results show significant </a:t>
            </a:r>
            <a:r>
              <a:rPr lang="en-GB" sz="2000" b="1" dirty="0">
                <a:solidFill>
                  <a:srgbClr val="00B050"/>
                </a:solidFill>
              </a:rPr>
              <a:t>paramagnetic effects across </a:t>
            </a:r>
          </a:p>
          <a:p>
            <a:r>
              <a:rPr lang="en-GB" sz="2000" b="1" dirty="0">
                <a:solidFill>
                  <a:srgbClr val="00B050"/>
                </a:solidFill>
              </a:rPr>
              <a:t>the d-subshells </a:t>
            </a:r>
            <a:r>
              <a:rPr lang="en-GB" sz="2000" dirty="0">
                <a:solidFill>
                  <a:srgbClr val="FF0000"/>
                </a:solidFill>
              </a:rPr>
              <a:t>leading </a:t>
            </a:r>
          </a:p>
          <a:p>
            <a:r>
              <a:rPr lang="en-GB" sz="2000" dirty="0">
                <a:solidFill>
                  <a:srgbClr val="FF0000"/>
                </a:solidFill>
              </a:rPr>
              <a:t>in some to </a:t>
            </a:r>
          </a:p>
          <a:p>
            <a:r>
              <a:rPr lang="en-GB" sz="2000" b="1" dirty="0"/>
              <a:t>reversal of sign </a:t>
            </a:r>
            <a:r>
              <a:rPr lang="en-GB" sz="2000" dirty="0">
                <a:solidFill>
                  <a:srgbClr val="FF0000"/>
                </a:solidFill>
              </a:rPr>
              <a:t>of correction</a:t>
            </a:r>
          </a:p>
          <a:p>
            <a:r>
              <a:rPr lang="en-GB" sz="2000" dirty="0">
                <a:solidFill>
                  <a:srgbClr val="FF0000"/>
                </a:solidFill>
              </a:rPr>
              <a:t>and requiring adjustments of </a:t>
            </a:r>
          </a:p>
          <a:p>
            <a:r>
              <a:rPr lang="en-GB" sz="2000" b="1" dirty="0">
                <a:solidFill>
                  <a:srgbClr val="00B050"/>
                </a:solidFill>
              </a:rPr>
              <a:t>as much as 2% in</a:t>
            </a:r>
          </a:p>
          <a:p>
            <a:r>
              <a:rPr lang="en-GB" sz="2000" b="1" dirty="0">
                <a:solidFill>
                  <a:srgbClr val="00B050"/>
                </a:solidFill>
              </a:rPr>
              <a:t>reference (stable) moments.</a:t>
            </a:r>
          </a:p>
          <a:p>
            <a:endParaRPr lang="en-GB" sz="2000" dirty="0">
              <a:solidFill>
                <a:srgbClr val="FF0000"/>
              </a:solidFill>
            </a:endParaRPr>
          </a:p>
          <a:p>
            <a:r>
              <a:rPr lang="en-GB" sz="2000" dirty="0">
                <a:solidFill>
                  <a:srgbClr val="FF0000"/>
                </a:solidFill>
              </a:rPr>
              <a:t>This will lead to the same changes in moments of many other isotopes of these elements.</a:t>
            </a:r>
          </a:p>
          <a:p>
            <a:r>
              <a:rPr lang="en-GB" sz="2800" b="1" dirty="0">
                <a:solidFill>
                  <a:srgbClr val="00B050"/>
                </a:solidFill>
              </a:rPr>
              <a:t>A major earthquake!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19872" y="5157192"/>
            <a:ext cx="5400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Examples:      61Ni   was -0.75002(4)        now -0.7473(4)</a:t>
            </a:r>
          </a:p>
          <a:p>
            <a:r>
              <a:rPr lang="en-GB" dirty="0"/>
              <a:t>	      97Mo was -0.9335(1)          now 0.9287(4)</a:t>
            </a:r>
          </a:p>
          <a:p>
            <a:r>
              <a:rPr lang="en-GB" dirty="0"/>
              <a:t>	    199Hg  was +0.5058855(9)   now +0.5059(5)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5045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flipH="1">
            <a:off x="577391" y="-243408"/>
            <a:ext cx="8096189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2800" b="1" dirty="0">
              <a:solidFill>
                <a:srgbClr val="FF0000"/>
              </a:solidFill>
            </a:endParaRPr>
          </a:p>
          <a:p>
            <a:endParaRPr lang="en-GB" sz="2800" b="1" dirty="0">
              <a:solidFill>
                <a:srgbClr val="FF0000"/>
              </a:solidFill>
            </a:endParaRPr>
          </a:p>
          <a:p>
            <a:endParaRPr lang="en-GB" sz="2800" b="1" dirty="0">
              <a:solidFill>
                <a:srgbClr val="FF0000"/>
              </a:solidFill>
            </a:endParaRPr>
          </a:p>
          <a:p>
            <a:r>
              <a:rPr lang="en-GB" sz="2800" b="1" dirty="0">
                <a:solidFill>
                  <a:srgbClr val="FF0000"/>
                </a:solidFill>
              </a:rPr>
              <a:t>P.S.	In addition to the published Reports the NDS 	On-line Moment Table already includes the 	Recommended Moments and the 	measurement listings are being updated.</a:t>
            </a:r>
          </a:p>
          <a:p>
            <a:endParaRPr lang="en-GB" sz="2800" b="1" dirty="0">
              <a:solidFill>
                <a:srgbClr val="FF0000"/>
              </a:solidFill>
            </a:endParaRPr>
          </a:p>
          <a:p>
            <a:r>
              <a:rPr lang="en-GB" sz="2800" b="1" dirty="0">
                <a:solidFill>
                  <a:srgbClr val="FF0000"/>
                </a:solidFill>
              </a:rPr>
              <a:t>	</a:t>
            </a:r>
            <a:r>
              <a:rPr lang="en-GB" sz="2800" b="1" dirty="0">
                <a:solidFill>
                  <a:srgbClr val="00B050"/>
                </a:solidFill>
              </a:rPr>
              <a:t>Consequent upon the 24 element new 	reference moments many adjustments are 	necessary.</a:t>
            </a:r>
            <a:endParaRPr lang="en-US" sz="2800" b="1" dirty="0">
              <a:solidFill>
                <a:srgbClr val="00B05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3609" y="260648"/>
            <a:ext cx="824883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dirty="0"/>
          </a:p>
          <a:p>
            <a:endParaRPr lang="en-US" sz="2400" dirty="0"/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83609" y="3501008"/>
            <a:ext cx="838997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b="1" dirty="0">
              <a:solidFill>
                <a:schemeClr val="tx2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7976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332656"/>
            <a:ext cx="835292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Nuclear electromagnetic moments</a:t>
            </a:r>
          </a:p>
          <a:p>
            <a:r>
              <a:rPr lang="en-US" sz="2800" b="1" dirty="0">
                <a:solidFill>
                  <a:srgbClr val="FF0000"/>
                </a:solidFill>
              </a:rPr>
              <a:t>	form an active field of research, </a:t>
            </a:r>
          </a:p>
          <a:p>
            <a:r>
              <a:rPr lang="en-US" sz="2800" b="1" dirty="0">
                <a:solidFill>
                  <a:srgbClr val="FF0000"/>
                </a:solidFill>
              </a:rPr>
              <a:t>		having multiple aspects and applications</a:t>
            </a:r>
          </a:p>
          <a:p>
            <a:r>
              <a:rPr lang="en-US" sz="2800" b="1" dirty="0">
                <a:solidFill>
                  <a:srgbClr val="FF0000"/>
                </a:solidFill>
              </a:rPr>
              <a:t>			in nuclear physics and</a:t>
            </a:r>
          </a:p>
          <a:p>
            <a:r>
              <a:rPr lang="en-US" sz="2800" b="1" dirty="0">
                <a:solidFill>
                  <a:srgbClr val="FF0000"/>
                </a:solidFill>
              </a:rPr>
              <a:t>				beyond.</a:t>
            </a:r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pPr algn="ctr"/>
            <a:r>
              <a:rPr lang="en-US" sz="2800" b="1" dirty="0">
                <a:solidFill>
                  <a:srgbClr val="0070C0"/>
                </a:solidFill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36015630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6055</TotalTime>
  <Words>1145</Words>
  <Application>Microsoft Office PowerPoint</Application>
  <PresentationFormat>On-screen Show (4:3)</PresentationFormat>
  <Paragraphs>155</Paragraphs>
  <Slides>15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Office Theme</vt:lpstr>
      <vt:lpstr>Acrobat Document</vt:lpstr>
      <vt:lpstr>Document</vt:lpstr>
      <vt:lpstr>Recommended Values  of nuclear moments:  the input from improved calculation involving multi-electron configurations.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Tennessee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Nuclear Moments: the techniques, analysis and physics of magnetic dipole and electric quadrupole moments.</dc:title>
  <dc:creator>Nick</dc:creator>
  <cp:lastModifiedBy>Nick Stone</cp:lastModifiedBy>
  <cp:revision>209</cp:revision>
  <cp:lastPrinted>2015-01-31T16:43:54Z</cp:lastPrinted>
  <dcterms:created xsi:type="dcterms:W3CDTF">2015-01-09T16:05:50Z</dcterms:created>
  <dcterms:modified xsi:type="dcterms:W3CDTF">2022-11-20T02:54:48Z</dcterms:modified>
</cp:coreProperties>
</file>