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4"/>
  </p:notesMasterIdLst>
  <p:sldIdLst>
    <p:sldId id="256" r:id="rId5"/>
    <p:sldId id="462" r:id="rId6"/>
    <p:sldId id="538" r:id="rId7"/>
    <p:sldId id="554" r:id="rId8"/>
    <p:sldId id="596" r:id="rId9"/>
    <p:sldId id="559" r:id="rId10"/>
    <p:sldId id="579" r:id="rId11"/>
    <p:sldId id="563" r:id="rId12"/>
    <p:sldId id="598" r:id="rId13"/>
    <p:sldId id="558" r:id="rId14"/>
    <p:sldId id="549" r:id="rId15"/>
    <p:sldId id="541" r:id="rId16"/>
    <p:sldId id="540" r:id="rId17"/>
    <p:sldId id="561" r:id="rId18"/>
    <p:sldId id="551" r:id="rId19"/>
    <p:sldId id="565" r:id="rId20"/>
    <p:sldId id="566" r:id="rId21"/>
    <p:sldId id="570" r:id="rId22"/>
    <p:sldId id="574" r:id="rId23"/>
    <p:sldId id="575" r:id="rId24"/>
    <p:sldId id="594" r:id="rId25"/>
    <p:sldId id="593" r:id="rId26"/>
    <p:sldId id="567" r:id="rId27"/>
    <p:sldId id="564" r:id="rId28"/>
    <p:sldId id="578" r:id="rId29"/>
    <p:sldId id="584" r:id="rId30"/>
    <p:sldId id="529" r:id="rId31"/>
    <p:sldId id="588" r:id="rId32"/>
    <p:sldId id="531" r:id="rId33"/>
    <p:sldId id="591" r:id="rId34"/>
    <p:sldId id="532" r:id="rId35"/>
    <p:sldId id="530" r:id="rId36"/>
    <p:sldId id="534" r:id="rId37"/>
    <p:sldId id="592" r:id="rId38"/>
    <p:sldId id="580" r:id="rId39"/>
    <p:sldId id="577" r:id="rId40"/>
    <p:sldId id="586" r:id="rId41"/>
    <p:sldId id="521" r:id="rId42"/>
    <p:sldId id="257" r:id="rId43"/>
    <p:sldId id="601" r:id="rId44"/>
    <p:sldId id="527" r:id="rId45"/>
    <p:sldId id="581" r:id="rId46"/>
    <p:sldId id="528" r:id="rId47"/>
    <p:sldId id="589" r:id="rId48"/>
    <p:sldId id="569" r:id="rId49"/>
    <p:sldId id="583" r:id="rId50"/>
    <p:sldId id="602" r:id="rId51"/>
    <p:sldId id="603" r:id="rId52"/>
    <p:sldId id="604" r:id="rId5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F94C22-3825-4D0B-96DF-79E53C17AC9A}" v="113" dt="2023-06-25T14:28:32.8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92" autoAdjust="0"/>
    <p:restoredTop sz="94630" autoAdjust="0"/>
  </p:normalViewPr>
  <p:slideViewPr>
    <p:cSldViewPr snapToGrid="0">
      <p:cViewPr varScale="1">
        <p:scale>
          <a:sx n="97" d="100"/>
          <a:sy n="97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C8DC6-485D-4593-A413-D3C0D30F0FF4}" type="datetimeFigureOut">
              <a:rPr lang="cs-CZ" smtClean="0"/>
              <a:t>27.06.2023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07802-DD3D-43C9-9ECF-F72B077596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5658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E71224-B17F-21F8-C0EF-5C7A4B3B13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243CCAC-A72A-2BFB-8F31-4795C454A6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2A128E6-6DB2-B66F-1504-AA01581EE8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F230EF5-1418-D6AD-DF9C-92D09D0EA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BF903FF-30E1-7A6C-1C73-269998DE1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7DFE74-8709-4BC4-8B0E-A218562CEA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8558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5D9B92-C4D7-E340-09F2-D2E10F3A2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B592906-C85D-F808-07B2-68A93508D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29F2238-BAF3-25B1-B30B-6E9AF6C7D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51291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0B0226-07CC-58BE-FB59-6C981FB78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E1437B0-DAC4-2DBE-D22A-052915542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D1C882A-2D3B-A967-F7BF-04A5707116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1D643C0-2CA5-BFBB-E148-9E876AD99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7D9517E-6BDB-DA1E-1063-29FEE959C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7DFE74-8709-4BC4-8B0E-A218562CEA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350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58374F-8D83-8AC1-9858-E006245CC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26E73E3-9B3A-B545-D717-97602ADA8E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2B33257-A322-FA19-9F2F-FF005697F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C69C055-7FEC-EE95-986E-F5B3694B72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EE0D4F4-01D4-33C5-5BAA-293A4D63D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F90E603-3D0C-2DE2-EFC9-CA1C236EB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7DFE74-8709-4BC4-8B0E-A218562CEA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8112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148D9D-3B99-98A4-92FC-9940C552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B0BB57A-357A-9915-6117-534CCF6E5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E18925D-336A-474D-254D-FE3464C8D0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0DBC9C2-AC2D-FA16-89B4-FDC81220EE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4D8CF4F-B1C8-7130-F898-82A8D8353E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DC06960B-EC04-886F-CEB5-B9BD2CB828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673EBDA-AE7C-8DEB-FE50-3C549EED3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7688D35B-D118-5E03-E218-DF76F6F49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7DFE74-8709-4BC4-8B0E-A218562CEA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4328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4F6C43-2B45-C8E3-862F-A8525D848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F8AD7F1-2429-7E82-78DF-05D7CE94E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C53DA9F-6CD6-41BC-0BB9-899508511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9FDD6E5-AC24-4905-1A21-AFDBEA390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7DFE74-8709-4BC4-8B0E-A218562CEA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4188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E6260B1-E0CA-AA48-8810-BA7EFBE5EA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31C8100-BD1C-6A36-4291-0AB794EA4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29C7EDD-962A-5579-0236-3873557E7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7DFE74-8709-4BC4-8B0E-A218562CEA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228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9CC54B-7B19-56C8-18A7-7E5CD0F9E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0C8797-666A-C118-A233-93838BD80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8E7F5A4-32AB-5C5C-4F20-6ACDE93D5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E86D3C6-6FCE-A9FD-0ED5-755DA2FE54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5272227-D684-C29A-D9C9-E94C63304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60197F7-C888-F9F2-B1CD-3DA2BB86C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7DFE74-8709-4BC4-8B0E-A218562CEA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9499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34E113-0BDB-F936-45C3-4091ED2D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E1D2ECD-8103-6388-CFD0-258A7A2191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7E8ECA7-707E-F043-A00E-795F4079D8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7DC24DA-B72D-7CED-0B9B-77101DB499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74BF645-39ED-2467-7B14-F33C77FFC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6185039-BE05-1991-4425-0B457AD2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7DFE74-8709-4BC4-8B0E-A218562CEA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000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234E9A-8E48-BAA3-C6B3-4DE6F2724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F4CC14A-355B-C2D2-00D4-9E2CE7D3A5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40742DC-838C-37DB-0DC7-81AE9E54CA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BCEB3C-9C91-5869-5A48-EBD34C000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AC308F2-758A-DE01-2550-E3D72A53F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7DFE74-8709-4BC4-8B0E-A218562CEA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6888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77B90F8-C500-15A5-C428-721260F4FF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CE1769D-B17F-3339-B592-2D3B3D2C3D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01F3930-D200-0797-95AF-3ED0FD236E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9BFCBDC-3794-78A6-6CED-6B484519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599B1B-F753-9E32-BEC6-BD844F8E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7DFE74-8709-4BC4-8B0E-A218562CEA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3956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93A40C5-E95C-113A-34DC-C870DB65D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1828"/>
            <a:ext cx="10515600" cy="5410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9483711-4B19-ECAB-DBDE-547316853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6364F8-D910-B744-C297-6D590301E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08400"/>
            <a:ext cx="4114800" cy="2877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IAEA Consultants Meeting, June 26-28, 2023</a:t>
            </a:r>
            <a:endParaRPr lang="cs-CZ" dirty="0"/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0085EF66-885E-30A8-63D2-784437D76794}"/>
              </a:ext>
            </a:extLst>
          </p:cNvPr>
          <p:cNvCxnSpPr/>
          <p:nvPr userDrawn="1"/>
        </p:nvCxnSpPr>
        <p:spPr>
          <a:xfrm>
            <a:off x="559837" y="860254"/>
            <a:ext cx="1123405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13B6675F-8CC9-7E41-9191-17FEF9EC6C49}"/>
              </a:ext>
            </a:extLst>
          </p:cNvPr>
          <p:cNvCxnSpPr/>
          <p:nvPr userDrawn="1"/>
        </p:nvCxnSpPr>
        <p:spPr>
          <a:xfrm>
            <a:off x="562945" y="6433752"/>
            <a:ext cx="1123405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873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70C0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1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34653C-EE8C-7FB5-E70D-BD64032DBB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Milan </a:t>
            </a:r>
            <a:r>
              <a:rPr lang="en-US" dirty="0" err="1"/>
              <a:t>Krti</a:t>
            </a:r>
            <a:r>
              <a:rPr lang="cs-CZ" dirty="0" err="1"/>
              <a:t>čka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6763B75-BEF8-380B-A85B-383AB43BB6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09292"/>
            <a:ext cx="9144000" cy="1148508"/>
          </a:xfrm>
        </p:spPr>
        <p:txBody>
          <a:bodyPr>
            <a:normAutofit/>
          </a:bodyPr>
          <a:lstStyle/>
          <a:p>
            <a:r>
              <a:rPr lang="en-GB" sz="4400" spc="-25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Resonance data and other related issues</a:t>
            </a:r>
            <a:endParaRPr lang="cs-CZ" sz="5400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3DCA183-93DA-AF60-DC16-5ECE881D1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791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>
            <a:extLst>
              <a:ext uri="{FF2B5EF4-FFF2-40B4-BE49-F238E27FC236}">
                <a16:creationId xmlns:a16="http://schemas.microsoft.com/office/drawing/2014/main" id="{FEA9865C-5C00-FC75-06D2-1C19A1D1A9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36525"/>
            <a:ext cx="10515600" cy="593725"/>
          </a:xfrm>
        </p:spPr>
        <p:txBody>
          <a:bodyPr>
            <a:normAutofit/>
          </a:bodyPr>
          <a:lstStyle/>
          <a:p>
            <a:pPr algn="ctr"/>
            <a:r>
              <a:rPr lang="en-US" altLang="cs-CZ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Capture TOF spectrum</a:t>
            </a:r>
            <a:endParaRPr lang="cs-CZ" altLang="cs-CZ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7685" name="Picture 5">
            <a:extLst>
              <a:ext uri="{FF2B5EF4-FFF2-40B4-BE49-F238E27FC236}">
                <a16:creationId xmlns:a16="http://schemas.microsoft.com/office/drawing/2014/main" id="{5DFB13FC-B129-B626-9579-EBD3E04B1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5" t="9933" r="12895" b="44701"/>
          <a:stretch>
            <a:fillRect/>
          </a:stretch>
        </p:blipFill>
        <p:spPr bwMode="auto">
          <a:xfrm>
            <a:off x="392167" y="884846"/>
            <a:ext cx="7129462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686" name="Picture 6">
            <a:extLst>
              <a:ext uri="{FF2B5EF4-FFF2-40B4-BE49-F238E27FC236}">
                <a16:creationId xmlns:a16="http://schemas.microsoft.com/office/drawing/2014/main" id="{EE834F5C-B71E-DF0B-B2C3-729E07DCA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5" t="9933" r="12895" b="44701"/>
          <a:stretch>
            <a:fillRect/>
          </a:stretch>
        </p:blipFill>
        <p:spPr bwMode="auto">
          <a:xfrm>
            <a:off x="352479" y="3447070"/>
            <a:ext cx="7126288" cy="295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1F7D601-5379-5B95-2A83-FE4C25D36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81E5983-A214-7C47-2396-D7E1AB4AABA0}"/>
              </a:ext>
            </a:extLst>
          </p:cNvPr>
          <p:cNvSpPr txBox="1"/>
          <p:nvPr/>
        </p:nvSpPr>
        <p:spPr>
          <a:xfrm>
            <a:off x="1323507" y="1225484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3</a:t>
            </a:r>
            <a:r>
              <a:rPr lang="en-US" baseline="30000" dirty="0">
                <a:solidFill>
                  <a:srgbClr val="C00000"/>
                </a:solidFill>
              </a:rPr>
              <a:t>+</a:t>
            </a:r>
            <a:endParaRPr lang="cs-CZ" baseline="30000" dirty="0">
              <a:solidFill>
                <a:srgbClr val="C00000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F22E166-6D7D-5F6C-B73C-4848B235CCFC}"/>
              </a:ext>
            </a:extLst>
          </p:cNvPr>
          <p:cNvSpPr txBox="1"/>
          <p:nvPr/>
        </p:nvSpPr>
        <p:spPr>
          <a:xfrm>
            <a:off x="2633477" y="1506891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1</a:t>
            </a:r>
            <a:r>
              <a:rPr lang="en-US" baseline="30000" dirty="0">
                <a:solidFill>
                  <a:srgbClr val="00B050"/>
                </a:solidFill>
              </a:rPr>
              <a:t>-</a:t>
            </a:r>
            <a:endParaRPr lang="cs-CZ" baseline="30000" dirty="0">
              <a:solidFill>
                <a:srgbClr val="00B050"/>
              </a:solidFill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9CFB610-7A4B-98FB-1FDF-9F5B1FD74EFF}"/>
              </a:ext>
            </a:extLst>
          </p:cNvPr>
          <p:cNvSpPr txBox="1"/>
          <p:nvPr/>
        </p:nvSpPr>
        <p:spPr>
          <a:xfrm>
            <a:off x="3172376" y="1225656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2</a:t>
            </a:r>
            <a:r>
              <a:rPr lang="en-US" baseline="30000" dirty="0">
                <a:solidFill>
                  <a:srgbClr val="00B050"/>
                </a:solidFill>
              </a:rPr>
              <a:t>-</a:t>
            </a:r>
            <a:endParaRPr lang="cs-CZ" baseline="30000" dirty="0">
              <a:solidFill>
                <a:srgbClr val="00B050"/>
              </a:solidFill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A447ABFB-2CD6-85FF-BC05-BC8E348E6EA3}"/>
              </a:ext>
            </a:extLst>
          </p:cNvPr>
          <p:cNvSpPr txBox="1"/>
          <p:nvPr/>
        </p:nvSpPr>
        <p:spPr>
          <a:xfrm>
            <a:off x="3926872" y="1208200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3</a:t>
            </a:r>
            <a:r>
              <a:rPr lang="en-US" baseline="30000" dirty="0">
                <a:solidFill>
                  <a:srgbClr val="C00000"/>
                </a:solidFill>
              </a:rPr>
              <a:t>+</a:t>
            </a:r>
            <a:endParaRPr lang="cs-CZ" baseline="30000" dirty="0">
              <a:solidFill>
                <a:srgbClr val="C00000"/>
              </a:solidFill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F20DA016-85CE-7EBF-6400-3BB32EA77C83}"/>
              </a:ext>
            </a:extLst>
          </p:cNvPr>
          <p:cNvSpPr txBox="1"/>
          <p:nvPr/>
        </p:nvSpPr>
        <p:spPr>
          <a:xfrm>
            <a:off x="5342111" y="1161235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2</a:t>
            </a:r>
            <a:r>
              <a:rPr lang="en-US" baseline="30000" dirty="0">
                <a:solidFill>
                  <a:srgbClr val="00B050"/>
                </a:solidFill>
              </a:rPr>
              <a:t>-</a:t>
            </a:r>
            <a:endParaRPr lang="cs-CZ" baseline="30000" dirty="0">
              <a:solidFill>
                <a:srgbClr val="00B050"/>
              </a:solidFill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315948B3-A015-CCE8-13C2-1B1728788561}"/>
              </a:ext>
            </a:extLst>
          </p:cNvPr>
          <p:cNvSpPr txBox="1"/>
          <p:nvPr/>
        </p:nvSpPr>
        <p:spPr>
          <a:xfrm>
            <a:off x="5923595" y="2111977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3</a:t>
            </a:r>
            <a:r>
              <a:rPr lang="en-US" baseline="30000" dirty="0">
                <a:solidFill>
                  <a:srgbClr val="00B050"/>
                </a:solidFill>
              </a:rPr>
              <a:t>-</a:t>
            </a:r>
            <a:endParaRPr lang="cs-CZ" baseline="30000" dirty="0">
              <a:solidFill>
                <a:srgbClr val="00B050"/>
              </a:solidFill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A1008EFC-DE82-28DF-06EE-5547E36A6EE7}"/>
              </a:ext>
            </a:extLst>
          </p:cNvPr>
          <p:cNvSpPr txBox="1"/>
          <p:nvPr/>
        </p:nvSpPr>
        <p:spPr>
          <a:xfrm>
            <a:off x="6365269" y="1216218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2</a:t>
            </a:r>
            <a:r>
              <a:rPr lang="en-US" baseline="30000" dirty="0">
                <a:solidFill>
                  <a:srgbClr val="C00000"/>
                </a:solidFill>
              </a:rPr>
              <a:t>+</a:t>
            </a:r>
            <a:endParaRPr lang="cs-CZ" baseline="30000" dirty="0">
              <a:solidFill>
                <a:srgbClr val="C00000"/>
              </a:solidFill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A2CB8E63-023C-473C-520C-4B532ABB21BB}"/>
              </a:ext>
            </a:extLst>
          </p:cNvPr>
          <p:cNvSpPr txBox="1"/>
          <p:nvPr/>
        </p:nvSpPr>
        <p:spPr>
          <a:xfrm>
            <a:off x="1721077" y="3718798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3</a:t>
            </a:r>
            <a:r>
              <a:rPr lang="en-US" baseline="30000" dirty="0">
                <a:solidFill>
                  <a:srgbClr val="C00000"/>
                </a:solidFill>
              </a:rPr>
              <a:t>+</a:t>
            </a:r>
            <a:endParaRPr lang="cs-CZ" baseline="30000" dirty="0">
              <a:solidFill>
                <a:srgbClr val="C00000"/>
              </a:solidFill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3DFCA7C9-2470-76E9-139B-ECED869E0613}"/>
              </a:ext>
            </a:extLst>
          </p:cNvPr>
          <p:cNvSpPr txBox="1"/>
          <p:nvPr/>
        </p:nvSpPr>
        <p:spPr>
          <a:xfrm>
            <a:off x="3172376" y="3781324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2</a:t>
            </a:r>
            <a:r>
              <a:rPr lang="en-US" baseline="30000" dirty="0">
                <a:solidFill>
                  <a:srgbClr val="C00000"/>
                </a:solidFill>
              </a:rPr>
              <a:t>+</a:t>
            </a:r>
            <a:endParaRPr lang="cs-CZ" baseline="30000" dirty="0">
              <a:solidFill>
                <a:srgbClr val="C00000"/>
              </a:solidFill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5ECF648C-1877-CCB3-A0CD-8F10F9C692A5}"/>
              </a:ext>
            </a:extLst>
          </p:cNvPr>
          <p:cNvSpPr txBox="1"/>
          <p:nvPr/>
        </p:nvSpPr>
        <p:spPr>
          <a:xfrm>
            <a:off x="4251204" y="3873567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2</a:t>
            </a:r>
            <a:r>
              <a:rPr lang="en-US" baseline="30000" dirty="0">
                <a:solidFill>
                  <a:srgbClr val="C00000"/>
                </a:solidFill>
              </a:rPr>
              <a:t>+</a:t>
            </a:r>
            <a:endParaRPr lang="cs-CZ" baseline="30000" dirty="0">
              <a:solidFill>
                <a:srgbClr val="C00000"/>
              </a:solidFill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68A22CD3-AE50-EDBB-E57D-614657E19E00}"/>
              </a:ext>
            </a:extLst>
          </p:cNvPr>
          <p:cNvSpPr txBox="1"/>
          <p:nvPr/>
        </p:nvSpPr>
        <p:spPr>
          <a:xfrm>
            <a:off x="5241847" y="3707915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2</a:t>
            </a:r>
            <a:r>
              <a:rPr lang="en-US" baseline="30000" dirty="0">
                <a:solidFill>
                  <a:srgbClr val="00B050"/>
                </a:solidFill>
              </a:rPr>
              <a:t>-</a:t>
            </a:r>
            <a:endParaRPr lang="cs-CZ" baseline="30000" dirty="0">
              <a:solidFill>
                <a:srgbClr val="00B050"/>
              </a:solidFill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AB191AF6-2C31-62AB-7876-19E7690F5D71}"/>
              </a:ext>
            </a:extLst>
          </p:cNvPr>
          <p:cNvSpPr txBox="1"/>
          <p:nvPr/>
        </p:nvSpPr>
        <p:spPr>
          <a:xfrm>
            <a:off x="2418915" y="4825702"/>
            <a:ext cx="8114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3</a:t>
            </a:r>
            <a:r>
              <a:rPr lang="en-US" baseline="30000" dirty="0">
                <a:solidFill>
                  <a:srgbClr val="C00000"/>
                </a:solidFill>
              </a:rPr>
              <a:t>+</a:t>
            </a:r>
            <a:r>
              <a:rPr lang="en-US" dirty="0">
                <a:solidFill>
                  <a:srgbClr val="C00000"/>
                </a:solidFill>
              </a:rPr>
              <a:t> (PK)</a:t>
            </a:r>
          </a:p>
          <a:p>
            <a:r>
              <a:rPr lang="en-US" dirty="0">
                <a:solidFill>
                  <a:srgbClr val="00B050"/>
                </a:solidFill>
              </a:rPr>
              <a:t>3</a:t>
            </a:r>
            <a:r>
              <a:rPr lang="en-US" baseline="30000" dirty="0">
                <a:solidFill>
                  <a:srgbClr val="00B050"/>
                </a:solidFill>
              </a:rPr>
              <a:t>-</a:t>
            </a:r>
            <a:r>
              <a:rPr lang="en-US" dirty="0">
                <a:solidFill>
                  <a:srgbClr val="00B050"/>
                </a:solidFill>
              </a:rPr>
              <a:t> (SS)</a:t>
            </a:r>
            <a:endParaRPr lang="cs-CZ" dirty="0">
              <a:solidFill>
                <a:srgbClr val="00B050"/>
              </a:solidFill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65676801-08D5-D3CE-3986-233BA59300F6}"/>
              </a:ext>
            </a:extLst>
          </p:cNvPr>
          <p:cNvSpPr txBox="1"/>
          <p:nvPr/>
        </p:nvSpPr>
        <p:spPr>
          <a:xfrm>
            <a:off x="5867970" y="3799010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3</a:t>
            </a:r>
            <a:r>
              <a:rPr lang="en-US" baseline="30000" dirty="0">
                <a:solidFill>
                  <a:srgbClr val="C00000"/>
                </a:solidFill>
              </a:rPr>
              <a:t>+</a:t>
            </a:r>
            <a:endParaRPr lang="cs-CZ" baseline="30000" dirty="0">
              <a:solidFill>
                <a:srgbClr val="C00000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F944F56-D19C-6259-7A34-E196A79BF90A}"/>
              </a:ext>
            </a:extLst>
          </p:cNvPr>
          <p:cNvSpPr txBox="1"/>
          <p:nvPr/>
        </p:nvSpPr>
        <p:spPr>
          <a:xfrm>
            <a:off x="6502917" y="5761506"/>
            <a:ext cx="5619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Capture, i.e.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n,</a:t>
            </a:r>
            <a:r>
              <a:rPr lang="en-US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yield for 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 (target) from TOF facility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LANSCE/FP14, DANCE detector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0AEE661E-DAB4-E344-245E-ADECD12492CB}"/>
              </a:ext>
            </a:extLst>
          </p:cNvPr>
          <p:cNvSpPr txBox="1"/>
          <p:nvPr/>
        </p:nvSpPr>
        <p:spPr>
          <a:xfrm>
            <a:off x="7698966" y="1161235"/>
            <a:ext cx="42224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Resonances allow “direct observation” of levels in the region of “high(er) NLD”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restricted spin/parity range (due to the penetrability of neutrons with different orbital momentum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Resonance spacing usually not determined by simple counting or resonances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0F2583-2DE5-176B-73D4-081AE593C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TOF spectra (capture and transmission)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870E2A5-B861-6573-703E-9C3515E63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48DE8C6-F79D-FF34-3572-B8F334714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49" y="942974"/>
            <a:ext cx="5848351" cy="5362640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1A694D02-0357-DC1B-A9C2-73035B922BAC}"/>
              </a:ext>
            </a:extLst>
          </p:cNvPr>
          <p:cNvSpPr txBox="1"/>
          <p:nvPr/>
        </p:nvSpPr>
        <p:spPr>
          <a:xfrm>
            <a:off x="7473697" y="6086559"/>
            <a:ext cx="45476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lang="en-US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Tagliente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(</a:t>
            </a:r>
            <a:r>
              <a:rPr lang="en-US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n_TOF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coll.), PRC </a:t>
            </a:r>
            <a:r>
              <a:rPr lang="en-US" sz="14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025805 (2022)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A8528336-9EE3-946E-C5D3-A2D06212D1E7}"/>
              </a:ext>
            </a:extLst>
          </p:cNvPr>
          <p:cNvSpPr txBox="1"/>
          <p:nvPr/>
        </p:nvSpPr>
        <p:spPr>
          <a:xfrm>
            <a:off x="6861813" y="1026491"/>
            <a:ext cx="485393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see resonances, but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well do we know at least some quantum numbers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(</a:t>
            </a: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J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typically made using codes that employ some (very reasonable) simplifications of 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-matrix) reaction theory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codes allow to treat Doppler broadening of resonances, multiple interactions (multiple scattering) and facility resolution function (neutron energy distribution at given time at sample position)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Strictly speaking, only </a:t>
            </a:r>
            <a:r>
              <a:rPr lang="en-US" sz="2000" dirty="0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(and not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needed for determination of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cs-CZ" sz="20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767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875CB3-5F35-1CA2-98CC-23B11831D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Resonances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CC990C9-70E3-0FF1-E817-1F4B45AA7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C1A2C48-36FE-09EB-427D-E571095B1C8C}"/>
              </a:ext>
            </a:extLst>
          </p:cNvPr>
          <p:cNvSpPr txBox="1"/>
          <p:nvPr/>
        </p:nvSpPr>
        <p:spPr>
          <a:xfrm>
            <a:off x="236613" y="974546"/>
            <a:ext cx="763203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Probably not fully general review, but should more-or-less cover situation for non fissile nuclei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problems in nuclei with different “resonance density” (approximately)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Consequence of the fact that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does not significantly change (except lightest nuclei and perhaps a few nuclei near magic shells)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Average: a few tens up to a few hundreds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Distribution: typically “close to a Normal one”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significantly changes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reduced widths </a:t>
            </a: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(l)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/E</a:t>
            </a:r>
            <a:r>
              <a:rPr 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1/2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given by </a:t>
            </a: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(l)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.D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000" i="1" baseline="-25000" dirty="0" err="1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confined within about an order of magnitude.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other hand,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000" i="1" baseline="-25000" dirty="0" err="1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from eV up to tens of keV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expected to strongly fluctuate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(l)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should follow PT fluctuations for one “spin” channel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598E102-8ADD-3D7D-B681-BACAD116D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3739" y="900904"/>
            <a:ext cx="3462373" cy="274971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2330FE6-834C-5EEE-E267-97256A5A4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3739" y="3627152"/>
            <a:ext cx="3462373" cy="2755232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E0612FF4-D2A3-61F8-049D-AAEDDD155F1F}"/>
              </a:ext>
            </a:extLst>
          </p:cNvPr>
          <p:cNvSpPr txBox="1"/>
          <p:nvPr/>
        </p:nvSpPr>
        <p:spPr>
          <a:xfrm>
            <a:off x="10756228" y="5414223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baseline="30000" dirty="0"/>
              <a:t>156</a:t>
            </a:r>
            <a:r>
              <a:rPr lang="en-US" b="1" dirty="0"/>
              <a:t>Gd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879572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86EAB3-731F-31EA-480E-8420CCBFD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16" y="251828"/>
            <a:ext cx="10586884" cy="541015"/>
          </a:xfrm>
        </p:spPr>
        <p:txBody>
          <a:bodyPr/>
          <a:lstStyle/>
          <a:p>
            <a:r>
              <a:rPr lang="en-US" dirty="0"/>
              <a:t>Expected distributions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A79E162-E1A6-3A39-85DF-E0C677B49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CC50DC27-5D31-5482-52DC-107D6D00F8ED}"/>
              </a:ext>
            </a:extLst>
          </p:cNvPr>
          <p:cNvSpPr txBox="1"/>
          <p:nvPr/>
        </p:nvSpPr>
        <p:spPr>
          <a:xfrm>
            <a:off x="149706" y="5139286"/>
            <a:ext cx="57791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</a:t>
            </a:r>
            <a:r>
              <a:rPr lang="en-US" sz="2000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baseline="-25000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distributions from DICEBOX simulations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Illustration for one model of PSFs and NLD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Width of distribution depends on NLD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4CBD3BB7-F8D8-6DC1-1D33-EDBEA056D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26" y="1052791"/>
            <a:ext cx="5420349" cy="4065638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F404AF53-703B-7DD1-C79C-99AC585AC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942" y="967556"/>
            <a:ext cx="4965290" cy="4043897"/>
          </a:xfrm>
          <a:prstGeom prst="rect">
            <a:avLst/>
          </a:prstGeom>
        </p:spPr>
      </p:pic>
      <p:sp>
        <p:nvSpPr>
          <p:cNvPr id="21" name="TextovéPole 20">
            <a:extLst>
              <a:ext uri="{FF2B5EF4-FFF2-40B4-BE49-F238E27FC236}">
                <a16:creationId xmlns:a16="http://schemas.microsoft.com/office/drawing/2014/main" id="{474D9B07-28FA-0AB0-7801-0FC1F040C802}"/>
              </a:ext>
            </a:extLst>
          </p:cNvPr>
          <p:cNvSpPr txBox="1"/>
          <p:nvPr/>
        </p:nvSpPr>
        <p:spPr>
          <a:xfrm>
            <a:off x="6732874" y="5099893"/>
            <a:ext cx="5309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simulated random sequence of </a:t>
            </a: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(l)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/E</a:t>
            </a:r>
            <a:r>
              <a:rPr 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Illustration for 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950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E94E98-2F65-FD70-7B4B-729029E4F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89" y="251828"/>
            <a:ext cx="6538818" cy="541015"/>
          </a:xfrm>
        </p:spPr>
        <p:txBody>
          <a:bodyPr/>
          <a:lstStyle/>
          <a:p>
            <a:r>
              <a:rPr lang="cs-CZ" dirty="0" err="1"/>
              <a:t>Observed</a:t>
            </a:r>
            <a:r>
              <a:rPr lang="cs-CZ" dirty="0"/>
              <a:t> data - </a:t>
            </a:r>
            <a:r>
              <a:rPr lang="en-US" dirty="0"/>
              <a:t>Resolution function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45D1BD7-AF65-5821-8F9F-AD9EA5DEE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8555975-6C0E-4B2F-64F9-F22A8D88B6D2}"/>
              </a:ext>
            </a:extLst>
          </p:cNvPr>
          <p:cNvSpPr txBox="1"/>
          <p:nvPr/>
        </p:nvSpPr>
        <p:spPr>
          <a:xfrm>
            <a:off x="597567" y="972740"/>
            <a:ext cx="54647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addition: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facility has its own “resolution function” (RF)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impact of Doppler broadening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usually exponentially decreasing flux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41BE813-7F99-60C8-7816-EF876B37D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5596" y="91597"/>
            <a:ext cx="5464786" cy="318351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167D113-28B2-1B6C-B82C-FEF02F5C8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473" y="3289333"/>
            <a:ext cx="3663989" cy="3079408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300B2ECA-EBC0-9C21-21B4-F7221E03F8AD}"/>
              </a:ext>
            </a:extLst>
          </p:cNvPr>
          <p:cNvSpPr txBox="1"/>
          <p:nvPr/>
        </p:nvSpPr>
        <p:spPr>
          <a:xfrm>
            <a:off x="8177984" y="4817463"/>
            <a:ext cx="377992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Measured yield compared to the Doppler broadened resonance shape. RF changes the resonance shape leaving its integral </a:t>
            </a:r>
            <a:r>
              <a:rPr lang="cs-CZ" sz="1800" b="0" i="0" u="none" strike="noStrike" baseline="0" dirty="0" err="1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unchanged</a:t>
            </a:r>
            <a:r>
              <a:rPr lang="en-US" sz="1800" b="0" i="0" u="none" strike="noStrike" baseline="0" dirty="0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800" b="0" i="0" u="none" strike="noStrike" baseline="0" dirty="0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0" i="0" u="none" strike="noStrike" baseline="0" dirty="0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(if multiple interactions neglected)</a:t>
            </a:r>
            <a:r>
              <a:rPr lang="cs-CZ" sz="1800" b="0" i="0" u="none" strike="noStrike" baseline="0" dirty="0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3B22656D-7B82-9B6A-1249-BB4C60C4091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C62C96"/>
              </a:clrFrom>
              <a:clrTo>
                <a:srgbClr val="C62C9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6918" y="2731734"/>
            <a:ext cx="3806552" cy="3637007"/>
          </a:xfrm>
          <a:prstGeom prst="rect">
            <a:avLst/>
          </a:prstGeom>
        </p:spPr>
      </p:pic>
      <p:sp>
        <p:nvSpPr>
          <p:cNvPr id="20" name="TextovéPole 19">
            <a:extLst>
              <a:ext uri="{FF2B5EF4-FFF2-40B4-BE49-F238E27FC236}">
                <a16:creationId xmlns:a16="http://schemas.microsoft.com/office/drawing/2014/main" id="{D0063158-92AA-849B-4805-8DFF6BCA1E3E}"/>
              </a:ext>
            </a:extLst>
          </p:cNvPr>
          <p:cNvSpPr txBox="1"/>
          <p:nvPr/>
        </p:nvSpPr>
        <p:spPr>
          <a:xfrm>
            <a:off x="899957" y="2427273"/>
            <a:ext cx="2803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n_TOF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RF (EAR1, Phase 2)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32D6FB99-E786-7C1B-0836-F33743216125}"/>
              </a:ext>
            </a:extLst>
          </p:cNvPr>
          <p:cNvSpPr txBox="1"/>
          <p:nvPr/>
        </p:nvSpPr>
        <p:spPr>
          <a:xfrm>
            <a:off x="7879373" y="2423958"/>
            <a:ext cx="39744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cs-CZ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Mastromarco</a:t>
            </a:r>
            <a:r>
              <a:rPr lang="en-US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</a:t>
            </a:r>
            <a:r>
              <a:rPr lang="cs-CZ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Eur. </a:t>
            </a:r>
            <a:r>
              <a:rPr lang="cs-CZ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cs-CZ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J. A (2019) </a:t>
            </a:r>
            <a:r>
              <a:rPr lang="cs-CZ" sz="14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r>
              <a:rPr lang="cs-CZ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9</a:t>
            </a:r>
            <a:endParaRPr lang="cs-CZ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AB0C1BB6-7C1E-CC80-06A9-1A5FC1945B53}"/>
              </a:ext>
            </a:extLst>
          </p:cNvPr>
          <p:cNvSpPr txBox="1"/>
          <p:nvPr/>
        </p:nvSpPr>
        <p:spPr>
          <a:xfrm>
            <a:off x="838200" y="3407463"/>
            <a:ext cx="32323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cs-CZ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Guerrero</a:t>
            </a:r>
            <a:r>
              <a:rPr lang="cs-CZ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EPJ A (2013) </a:t>
            </a:r>
            <a:r>
              <a:rPr lang="cs-CZ" sz="14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r>
              <a:rPr lang="cs-CZ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27</a:t>
            </a:r>
            <a:endParaRPr lang="cs-CZ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714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3A3162-42D9-2AF2-BD67-2FB92A101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5048160-5E8F-117C-FFEE-2753AE03E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4C90125-CEF9-47E1-372C-240D8329C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61" y="1094121"/>
            <a:ext cx="6038850" cy="3514725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C793E5F5-BB92-D0E4-7F7C-B4C98A270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82" y="1094121"/>
            <a:ext cx="5871519" cy="3617133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2A58005F-24C7-80C4-618D-014FCE0118E9}"/>
              </a:ext>
            </a:extLst>
          </p:cNvPr>
          <p:cNvSpPr txBox="1"/>
          <p:nvPr/>
        </p:nvSpPr>
        <p:spPr>
          <a:xfrm>
            <a:off x="11176036" y="1327702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baseline="30000" dirty="0"/>
              <a:t>77</a:t>
            </a:r>
            <a:r>
              <a:rPr lang="en-US" sz="2400" b="1" dirty="0"/>
              <a:t>Se</a:t>
            </a:r>
            <a:endParaRPr lang="cs-CZ" sz="2400" b="1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DD8338CA-B3CD-4DE8-1D16-7C752D63D61C}"/>
              </a:ext>
            </a:extLst>
          </p:cNvPr>
          <p:cNvSpPr txBox="1"/>
          <p:nvPr/>
        </p:nvSpPr>
        <p:spPr>
          <a:xfrm>
            <a:off x="838200" y="4769532"/>
            <a:ext cx="946958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n_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experimental data (together with SAMMY fit) from capture experiment on 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can see structures but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many resonances do we 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miss?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capture measurement we have very limited info on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J,</a:t>
            </a:r>
            <a:r>
              <a:rPr lang="en-US" sz="2000" dirty="0" err="1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687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A692BB-2640-C2F5-968F-40FB3F005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B11DB64-7CF6-AEDC-C2AC-5C6C1E7C9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FE89EF0-B4DF-34FC-70C6-255355DBDA6A}"/>
              </a:ext>
            </a:extLst>
          </p:cNvPr>
          <p:cNvSpPr txBox="1"/>
          <p:nvPr/>
        </p:nvSpPr>
        <p:spPr>
          <a:xfrm>
            <a:off x="471956" y="1191126"/>
            <a:ext cx="48075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analysis codes can usually produce reliable information on the “resonance area” 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Capture kernels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k=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(from capture data)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dominated by smaller of the widths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“Neutron strengths”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(from transmission data)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favorable cases also additional information (on 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7F56744-40E3-0EFF-4F06-CAA22B71D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8171" y="2249904"/>
            <a:ext cx="1982887" cy="7195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C7866E07-75F1-07B1-ECF7-E08F3973B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953" y="2430390"/>
            <a:ext cx="863517" cy="460129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861D6F31-5C66-D5E4-F0BA-5F44CDF13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5657" y="2426588"/>
            <a:ext cx="940337" cy="500915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95B2F462-07D3-119C-25F7-94BECDF11E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3" y="3510430"/>
            <a:ext cx="1917688" cy="369332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5844CD67-8319-3D88-69FD-72463828F1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3126" y="4045239"/>
            <a:ext cx="2208426" cy="419404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72D14847-10EF-4074-4697-22AFF70A07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7014" y="4005067"/>
            <a:ext cx="998915" cy="473511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3B373A7E-DECC-2EB3-FA8E-F146EBF8AB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68572" y="4041564"/>
            <a:ext cx="1452306" cy="473511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4077589C-CF0D-6D1F-318C-9A2450CBDF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106" y="1478229"/>
            <a:ext cx="1102053" cy="362952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29422AB7-CC07-1EC4-F927-89E257FE52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05657" y="1456518"/>
            <a:ext cx="1088857" cy="362952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93455AAE-B8FE-D40A-0DCB-03D52CB29D0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60868" y="4844584"/>
            <a:ext cx="1053107" cy="350583"/>
          </a:xfrm>
          <a:prstGeom prst="rect">
            <a:avLst/>
          </a:prstGeom>
        </p:spPr>
      </p:pic>
      <p:pic>
        <p:nvPicPr>
          <p:cNvPr id="27" name="Obrázek 26">
            <a:extLst>
              <a:ext uri="{FF2B5EF4-FFF2-40B4-BE49-F238E27FC236}">
                <a16:creationId xmlns:a16="http://schemas.microsoft.com/office/drawing/2014/main" id="{DCEC9B39-2305-7E9B-010C-B93DBB2585B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91422" y="4860668"/>
            <a:ext cx="634453" cy="358883"/>
          </a:xfrm>
          <a:prstGeom prst="rect">
            <a:avLst/>
          </a:prstGeom>
        </p:spPr>
      </p:pic>
      <p:sp>
        <p:nvSpPr>
          <p:cNvPr id="28" name="TextovéPole 27">
            <a:extLst>
              <a:ext uri="{FF2B5EF4-FFF2-40B4-BE49-F238E27FC236}">
                <a16:creationId xmlns:a16="http://schemas.microsoft.com/office/drawing/2014/main" id="{02DE2EB0-9E66-4476-DB3F-204DCB0C2777}"/>
              </a:ext>
            </a:extLst>
          </p:cNvPr>
          <p:cNvSpPr txBox="1"/>
          <p:nvPr/>
        </p:nvSpPr>
        <p:spPr>
          <a:xfrm>
            <a:off x="5594684" y="1893073"/>
            <a:ext cx="2779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Reaction (capture “r=</a:t>
            </a:r>
            <a:r>
              <a:rPr lang="en-US" sz="2000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”):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C682486B-8FFE-8740-7E35-0120967E879E}"/>
              </a:ext>
            </a:extLst>
          </p:cNvPr>
          <p:cNvSpPr txBox="1"/>
          <p:nvPr/>
        </p:nvSpPr>
        <p:spPr>
          <a:xfrm>
            <a:off x="5602700" y="3044093"/>
            <a:ext cx="16247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Transmission: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Obrázek 29">
            <a:extLst>
              <a:ext uri="{FF2B5EF4-FFF2-40B4-BE49-F238E27FC236}">
                <a16:creationId xmlns:a16="http://schemas.microsoft.com/office/drawing/2014/main" id="{DDBC5F56-1978-F847-C28C-B1BA942B0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3674" y="3385101"/>
            <a:ext cx="940337" cy="500915"/>
          </a:xfrm>
          <a:prstGeom prst="rect">
            <a:avLst/>
          </a:prstGeom>
        </p:spPr>
      </p:pic>
      <p:pic>
        <p:nvPicPr>
          <p:cNvPr id="31" name="Obrázek 30">
            <a:extLst>
              <a:ext uri="{FF2B5EF4-FFF2-40B4-BE49-F238E27FC236}">
                <a16:creationId xmlns:a16="http://schemas.microsoft.com/office/drawing/2014/main" id="{13ABAE0C-BB6B-296B-2175-EAEC401A2F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3638" y="3397134"/>
            <a:ext cx="940337" cy="500915"/>
          </a:xfrm>
          <a:prstGeom prst="rect">
            <a:avLst/>
          </a:prstGeom>
        </p:spPr>
      </p:pic>
      <p:sp>
        <p:nvSpPr>
          <p:cNvPr id="32" name="TextovéPole 31">
            <a:extLst>
              <a:ext uri="{FF2B5EF4-FFF2-40B4-BE49-F238E27FC236}">
                <a16:creationId xmlns:a16="http://schemas.microsoft.com/office/drawing/2014/main" id="{D154F09A-EE47-2A82-4325-BD6B1F818479}"/>
              </a:ext>
            </a:extLst>
          </p:cNvPr>
          <p:cNvSpPr txBox="1"/>
          <p:nvPr/>
        </p:nvSpPr>
        <p:spPr>
          <a:xfrm>
            <a:off x="8935390" y="962136"/>
            <a:ext cx="19447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limiting cases: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Přímá spojnice 33">
            <a:extLst>
              <a:ext uri="{FF2B5EF4-FFF2-40B4-BE49-F238E27FC236}">
                <a16:creationId xmlns:a16="http://schemas.microsoft.com/office/drawing/2014/main" id="{5A89AF78-2B37-3B9C-A9AD-00CA244FABDD}"/>
              </a:ext>
            </a:extLst>
          </p:cNvPr>
          <p:cNvCxnSpPr/>
          <p:nvPr/>
        </p:nvCxnSpPr>
        <p:spPr>
          <a:xfrm>
            <a:off x="9907771" y="1478229"/>
            <a:ext cx="0" cy="3671368"/>
          </a:xfrm>
          <a:prstGeom prst="line">
            <a:avLst/>
          </a:prstGeom>
          <a:ln w="2222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nice 35">
            <a:extLst>
              <a:ext uri="{FF2B5EF4-FFF2-40B4-BE49-F238E27FC236}">
                <a16:creationId xmlns:a16="http://schemas.microsoft.com/office/drawing/2014/main" id="{64E81420-A961-AD1C-B66F-B6E7D9AA4A84}"/>
              </a:ext>
            </a:extLst>
          </p:cNvPr>
          <p:cNvCxnSpPr/>
          <p:nvPr/>
        </p:nvCxnSpPr>
        <p:spPr>
          <a:xfrm>
            <a:off x="5594844" y="1904814"/>
            <a:ext cx="5936804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nice 36">
            <a:extLst>
              <a:ext uri="{FF2B5EF4-FFF2-40B4-BE49-F238E27FC236}">
                <a16:creationId xmlns:a16="http://schemas.microsoft.com/office/drawing/2014/main" id="{7ED730BD-935B-3610-36AF-2665ABDB8DFB}"/>
              </a:ext>
            </a:extLst>
          </p:cNvPr>
          <p:cNvCxnSpPr/>
          <p:nvPr/>
        </p:nvCxnSpPr>
        <p:spPr>
          <a:xfrm>
            <a:off x="5600940" y="3032574"/>
            <a:ext cx="5936804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37">
            <a:extLst>
              <a:ext uri="{FF2B5EF4-FFF2-40B4-BE49-F238E27FC236}">
                <a16:creationId xmlns:a16="http://schemas.microsoft.com/office/drawing/2014/main" id="{C3C49EDD-3FC0-9CCD-2B12-E77C73D7A191}"/>
              </a:ext>
            </a:extLst>
          </p:cNvPr>
          <p:cNvCxnSpPr/>
          <p:nvPr/>
        </p:nvCxnSpPr>
        <p:spPr>
          <a:xfrm>
            <a:off x="5613132" y="4654110"/>
            <a:ext cx="5936804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BFA4FFFA-E5A0-3A39-5DCA-AB59F1B91440}"/>
              </a:ext>
            </a:extLst>
          </p:cNvPr>
          <p:cNvSpPr txBox="1"/>
          <p:nvPr/>
        </p:nvSpPr>
        <p:spPr>
          <a:xfrm>
            <a:off x="5606876" y="4803648"/>
            <a:ext cx="24945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Deducible parameters: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F87606D5-E962-B2A7-37C4-322DB92F0DAD}"/>
              </a:ext>
            </a:extLst>
          </p:cNvPr>
          <p:cNvSpPr txBox="1"/>
          <p:nvPr/>
        </p:nvSpPr>
        <p:spPr>
          <a:xfrm>
            <a:off x="8023340" y="5275939"/>
            <a:ext cx="3922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2400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larger than </a:t>
            </a:r>
            <a:r>
              <a:rPr lang="en-US" sz="2400" dirty="0">
                <a:latin typeface="Symbol" panose="05050102010706020507" pitchFamily="18" charset="2"/>
                <a:cs typeface="Times New Roman" panose="02020603050405020304" pitchFamily="18" charset="0"/>
              </a:rPr>
              <a:t>D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dirty="0">
                <a:latin typeface="Symbol" panose="05050102010706020507" pitchFamily="18" charset="2"/>
                <a:cs typeface="Times New Roman" panose="02020603050405020304" pitchFamily="18" charset="0"/>
              </a:rPr>
              <a:t>D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cs-CZ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ovéPole 40">
            <a:extLst>
              <a:ext uri="{FF2B5EF4-FFF2-40B4-BE49-F238E27FC236}">
                <a16:creationId xmlns:a16="http://schemas.microsoft.com/office/drawing/2014/main" id="{DFA6E3C1-FA7F-BBB5-3312-FD05C60B1EEA}"/>
              </a:ext>
            </a:extLst>
          </p:cNvPr>
          <p:cNvSpPr txBox="1"/>
          <p:nvPr/>
        </p:nvSpPr>
        <p:spPr>
          <a:xfrm>
            <a:off x="5848470" y="1130997"/>
            <a:ext cx="24053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Areas A are given by: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585114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BDD7F1-E12F-3C3C-5371-8005CFE68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6F26505-1F7A-9308-8A3F-C8D613A3B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371399E-10F9-7E01-65C6-D093F198C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06343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875CB3-5F35-1CA2-98CC-23B11831D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Resonances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CC990C9-70E3-0FF1-E817-1F4B45AA7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598E102-8ADD-3D7D-B681-BACAD116D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3739" y="900904"/>
            <a:ext cx="3462373" cy="274971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2330FE6-834C-5EEE-E267-97256A5A4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3739" y="3627152"/>
            <a:ext cx="3462373" cy="2755232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E0612FF4-D2A3-61F8-049D-AAEDDD155F1F}"/>
              </a:ext>
            </a:extLst>
          </p:cNvPr>
          <p:cNvSpPr txBox="1"/>
          <p:nvPr/>
        </p:nvSpPr>
        <p:spPr>
          <a:xfrm>
            <a:off x="10756228" y="5414223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baseline="30000" dirty="0"/>
              <a:t>156</a:t>
            </a:r>
            <a:r>
              <a:rPr lang="en-US" b="1" dirty="0"/>
              <a:t>Gd</a:t>
            </a:r>
            <a:endParaRPr lang="cs-CZ" b="1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D4B97D14-FE0C-4BA9-86D9-11D09CE66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243" y="881443"/>
            <a:ext cx="3363872" cy="2788637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22109EA-E63F-7590-269B-E68B6F18F4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866" y="3660899"/>
            <a:ext cx="3407313" cy="2701893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C68E9FCC-CD2E-57FB-15A1-4CC6F7D94B28}"/>
              </a:ext>
            </a:extLst>
          </p:cNvPr>
          <p:cNvSpPr txBox="1"/>
          <p:nvPr/>
        </p:nvSpPr>
        <p:spPr>
          <a:xfrm>
            <a:off x="5220635" y="5434288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baseline="30000" dirty="0"/>
              <a:t>96</a:t>
            </a:r>
            <a:r>
              <a:rPr lang="en-US" b="1" dirty="0"/>
              <a:t>Zr</a:t>
            </a:r>
            <a:endParaRPr lang="cs-CZ" b="1" dirty="0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814F26EC-D913-4BCE-9DCE-0F7C85880534}"/>
              </a:ext>
            </a:extLst>
          </p:cNvPr>
          <p:cNvSpPr txBox="1"/>
          <p:nvPr/>
        </p:nvSpPr>
        <p:spPr>
          <a:xfrm>
            <a:off x="264694" y="890331"/>
            <a:ext cx="4114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would be ideal to have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resonance sequences with given </a:t>
            </a:r>
            <a:r>
              <a:rPr lang="en-US" sz="2000" dirty="0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(for determination of D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,…) and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</a:p>
          <a:p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sequence should be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(on the one hand) – problem everywhere but especially for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eV 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any contamination (on the other hand) – problem for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keV range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nuclei with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~eV region, we can hardly see resonances with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l&gt;0</a:t>
            </a:r>
            <a:endParaRPr lang="cs-CZ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7A9402A-E2D8-2A69-2946-7A6ECA7C2B60}"/>
              </a:ext>
            </a:extLst>
          </p:cNvPr>
          <p:cNvSpPr txBox="1"/>
          <p:nvPr/>
        </p:nvSpPr>
        <p:spPr>
          <a:xfrm>
            <a:off x="5659585" y="4992152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 keV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C5ABDADC-A6FB-2B53-D9B0-439D65DEC658}"/>
              </a:ext>
            </a:extLst>
          </p:cNvPr>
          <p:cNvSpPr txBox="1"/>
          <p:nvPr/>
        </p:nvSpPr>
        <p:spPr>
          <a:xfrm>
            <a:off x="9272951" y="5400193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 eV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098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95B296-003F-FC6E-D46E-BB01D23DD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Determination of l=0/l&gt;0 – transmission for strong resonances 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CDFAE95-C0F1-FCF3-2672-7D639CD5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9045C14-A142-50BE-046E-216EB7052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14" y="930127"/>
            <a:ext cx="3864259" cy="3476679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0554DA7F-2C3C-93AD-5CC8-EBD6299C60D8}"/>
              </a:ext>
            </a:extLst>
          </p:cNvPr>
          <p:cNvSpPr txBox="1"/>
          <p:nvPr/>
        </p:nvSpPr>
        <p:spPr>
          <a:xfrm>
            <a:off x="199286" y="4599316"/>
            <a:ext cx="39892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Times-Roman"/>
              </a:rPr>
              <a:t>Transmission through the 17g </a:t>
            </a:r>
            <a:r>
              <a:rPr lang="en-US" sz="1800" b="0" i="0" u="none" strike="noStrike" baseline="30000" dirty="0">
                <a:latin typeface="Times-Roman"/>
              </a:rPr>
              <a:t>92</a:t>
            </a:r>
            <a:r>
              <a:rPr lang="en-US" sz="1800" b="0" i="0" u="none" strike="noStrike" baseline="0" dirty="0">
                <a:latin typeface="Times-Roman"/>
              </a:rPr>
              <a:t>Zr sample, GELINA. </a:t>
            </a:r>
            <a:r>
              <a:rPr lang="en-US" dirty="0">
                <a:latin typeface="Times-Roman"/>
              </a:rPr>
              <a:t>E</a:t>
            </a:r>
            <a:r>
              <a:rPr lang="en-US" sz="1800" b="0" i="0" u="none" strike="noStrike" baseline="0" dirty="0">
                <a:latin typeface="Times-Roman"/>
              </a:rPr>
              <a:t>xperiment compared with REFIT code fit for </a:t>
            </a:r>
            <a:r>
              <a:rPr lang="en-US" sz="1800" b="0" i="1" u="none" strike="noStrike" baseline="0" dirty="0">
                <a:latin typeface="Times-Italic"/>
              </a:rPr>
              <a:t>J</a:t>
            </a:r>
            <a:r>
              <a:rPr lang="en-US" b="0" i="1" u="none" strike="noStrike" baseline="30000" dirty="0">
                <a:latin typeface="RMTMI"/>
              </a:rPr>
              <a:t>π</a:t>
            </a:r>
            <a:r>
              <a:rPr lang="en-US" sz="800" b="0" i="1" u="none" strike="noStrike" baseline="0" dirty="0">
                <a:latin typeface="RMTMI"/>
              </a:rPr>
              <a:t> </a:t>
            </a:r>
            <a:r>
              <a:rPr lang="en-US" sz="1800" b="0" i="0" u="none" strike="noStrike" baseline="0" dirty="0">
                <a:latin typeface="MTSY"/>
              </a:rPr>
              <a:t>= </a:t>
            </a:r>
            <a:r>
              <a:rPr lang="en-US" sz="1800" b="0" i="0" u="none" strike="noStrike" baseline="0" dirty="0">
                <a:latin typeface="Times-Roman"/>
              </a:rPr>
              <a:t>1</a:t>
            </a:r>
            <a:r>
              <a:rPr lang="en-US" sz="1800" b="0" i="1" u="none" strike="noStrike" baseline="0" dirty="0">
                <a:latin typeface="RMTMI"/>
              </a:rPr>
              <a:t>/</a:t>
            </a:r>
            <a:r>
              <a:rPr lang="en-US" sz="1800" b="0" i="0" u="none" strike="noStrike" baseline="0" dirty="0">
                <a:latin typeface="Times-Roman"/>
              </a:rPr>
              <a:t>2+, 1</a:t>
            </a:r>
            <a:r>
              <a:rPr lang="en-US" sz="1800" b="0" i="1" u="none" strike="noStrike" baseline="0" dirty="0">
                <a:latin typeface="RMTMI"/>
              </a:rPr>
              <a:t>/</a:t>
            </a:r>
            <a:r>
              <a:rPr lang="en-US" sz="1800" b="0" i="0" u="none" strike="noStrike" baseline="0" dirty="0">
                <a:latin typeface="Times-Roman"/>
              </a:rPr>
              <a:t>2-,</a:t>
            </a:r>
            <a:r>
              <a:rPr lang="en-US" dirty="0">
                <a:latin typeface="Times-Roman"/>
              </a:rPr>
              <a:t> </a:t>
            </a:r>
            <a:r>
              <a:rPr lang="cs-CZ" sz="1800" b="0" i="0" u="none" strike="noStrike" baseline="0" dirty="0">
                <a:latin typeface="Times-Roman"/>
              </a:rPr>
              <a:t>and 3</a:t>
            </a:r>
            <a:r>
              <a:rPr lang="cs-CZ" sz="1800" b="0" i="1" u="none" strike="noStrike" baseline="0" dirty="0">
                <a:latin typeface="RMTMI"/>
              </a:rPr>
              <a:t>/</a:t>
            </a:r>
            <a:r>
              <a:rPr lang="cs-CZ" sz="1800" b="0" i="0" u="none" strike="noStrike" baseline="0" dirty="0">
                <a:latin typeface="Times-Roman"/>
              </a:rPr>
              <a:t>2</a:t>
            </a:r>
            <a:r>
              <a:rPr lang="en-US" sz="1800" b="0" i="0" u="none" strike="noStrike" baseline="0" dirty="0">
                <a:latin typeface="Times-Roman"/>
              </a:rPr>
              <a:t>-</a:t>
            </a:r>
            <a:r>
              <a:rPr lang="cs-CZ" sz="1800" b="0" i="0" u="none" strike="noStrike" baseline="0" dirty="0">
                <a:latin typeface="Times-Roman"/>
              </a:rPr>
              <a:t>.</a:t>
            </a:r>
            <a:endParaRPr lang="cs-CZ" dirty="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DD3A77A3-8EDD-18EC-7052-ADE73743F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884" y="965769"/>
            <a:ext cx="3001270" cy="1595312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A4BE3A35-A584-0053-2E11-43C926DD5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1796" y="2584849"/>
            <a:ext cx="3027450" cy="1595865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D527E3DF-9806-11F4-7986-FC1174C9F6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0884" y="4171473"/>
            <a:ext cx="3001270" cy="1750741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3A4D3428-E113-EFB0-D6A4-455FA891DE63}"/>
              </a:ext>
            </a:extLst>
          </p:cNvPr>
          <p:cNvSpPr txBox="1"/>
          <p:nvPr/>
        </p:nvSpPr>
        <p:spPr>
          <a:xfrm>
            <a:off x="9569793" y="5841215"/>
            <a:ext cx="2130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</a:t>
            </a:r>
            <a:r>
              <a:rPr lang="en-US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 transmission data</a:t>
            </a:r>
          </a:p>
          <a:p>
            <a:r>
              <a:rPr lang="en-US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n_TOF</a:t>
            </a:r>
            <a:r>
              <a:rPr lang="en-US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not published yet)</a:t>
            </a:r>
            <a:endParaRPr lang="cs-CZ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E5501B10-BC7C-E968-0CC4-EFEAD929EBB7}"/>
              </a:ext>
            </a:extLst>
          </p:cNvPr>
          <p:cNvSpPr txBox="1"/>
          <p:nvPr/>
        </p:nvSpPr>
        <p:spPr>
          <a:xfrm>
            <a:off x="9642432" y="3471192"/>
            <a:ext cx="609192" cy="378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3/2-</a:t>
            </a:r>
            <a:endParaRPr lang="cs-CZ" b="1" dirty="0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F61B93BD-B38E-20F5-70DC-EBEDA348153A}"/>
              </a:ext>
            </a:extLst>
          </p:cNvPr>
          <p:cNvSpPr txBox="1"/>
          <p:nvPr/>
        </p:nvSpPr>
        <p:spPr>
          <a:xfrm>
            <a:off x="9600108" y="1896978"/>
            <a:ext cx="655645" cy="378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1/2+</a:t>
            </a:r>
            <a:endParaRPr lang="cs-CZ" b="1" dirty="0"/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A876C025-F4B6-77AF-5693-2EF9E008E43B}"/>
              </a:ext>
            </a:extLst>
          </p:cNvPr>
          <p:cNvSpPr txBox="1"/>
          <p:nvPr/>
        </p:nvSpPr>
        <p:spPr>
          <a:xfrm>
            <a:off x="9628667" y="4981189"/>
            <a:ext cx="609192" cy="378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1/2-</a:t>
            </a:r>
            <a:endParaRPr lang="cs-CZ" b="1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B5DD59E-70A9-943D-94B4-A712288F844A}"/>
              </a:ext>
            </a:extLst>
          </p:cNvPr>
          <p:cNvSpPr txBox="1"/>
          <p:nvPr/>
        </p:nvSpPr>
        <p:spPr>
          <a:xfrm>
            <a:off x="4312866" y="1098154"/>
            <a:ext cx="4114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latin typeface="Times-Roman"/>
              </a:rPr>
              <a:t>If </a:t>
            </a:r>
            <a:r>
              <a:rPr lang="en-US" sz="2000" b="1" i="0" u="none" strike="noStrike" baseline="0" dirty="0" err="1">
                <a:latin typeface="Symbol" panose="05050102010706020507" pitchFamily="18" charset="2"/>
              </a:rPr>
              <a:t>G</a:t>
            </a:r>
            <a:r>
              <a:rPr lang="en-US" sz="2000" b="1" i="0" u="none" strike="noStrike" baseline="-25000" dirty="0" err="1">
                <a:latin typeface="Times-Roman"/>
              </a:rPr>
              <a:t>n</a:t>
            </a:r>
            <a:r>
              <a:rPr lang="en-US" sz="2000" b="1" i="0" u="none" strike="noStrike" baseline="0" dirty="0">
                <a:latin typeface="Times-Roman"/>
              </a:rPr>
              <a:t> large enough</a:t>
            </a:r>
            <a:r>
              <a:rPr lang="en-US" sz="2000" b="0" i="0" u="none" strike="noStrike" baseline="0" dirty="0">
                <a:latin typeface="Times-Roman"/>
              </a:rPr>
              <a:t>, </a:t>
            </a:r>
            <a:r>
              <a:rPr lang="en-US" sz="2000" b="0" i="0" u="none" strike="noStrike" baseline="0" dirty="0">
                <a:latin typeface="Symbol" panose="05050102010706020507" pitchFamily="18" charset="2"/>
              </a:rPr>
              <a:t>p</a:t>
            </a:r>
            <a:r>
              <a:rPr lang="en-US" sz="2000" b="0" i="0" u="none" strike="noStrike" baseline="0" dirty="0">
                <a:latin typeface="Times-Roman"/>
              </a:rPr>
              <a:t> can be identified from transmission shape: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-Roman"/>
              </a:rPr>
              <a:t>the broadest </a:t>
            </a:r>
            <a:r>
              <a:rPr lang="en-US" sz="2000" b="0" i="1" u="none" strike="noStrike" baseline="0" dirty="0">
                <a:latin typeface="Times-Italic"/>
              </a:rPr>
              <a:t>s</a:t>
            </a:r>
            <a:r>
              <a:rPr lang="en-US" sz="2000" b="0" i="0" u="none" strike="noStrike" baseline="0" dirty="0">
                <a:latin typeface="Times-Roman"/>
              </a:rPr>
              <a:t>-waves - asymmetric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-Roman"/>
              </a:rPr>
              <a:t>t</a:t>
            </a:r>
            <a:r>
              <a:rPr lang="en-US" sz="2000" b="0" i="0" u="none" strike="noStrike" baseline="0" dirty="0">
                <a:latin typeface="Times-Roman"/>
              </a:rPr>
              <a:t>he broadest </a:t>
            </a:r>
            <a:r>
              <a:rPr lang="en-US" sz="2000" b="0" i="1" u="none" strike="noStrike" baseline="0" dirty="0">
                <a:latin typeface="Times-Italic"/>
              </a:rPr>
              <a:t>p</a:t>
            </a:r>
            <a:r>
              <a:rPr lang="en-US" sz="2000" b="0" i="0" u="none" strike="noStrike" baseline="0" dirty="0">
                <a:latin typeface="Times-Roman"/>
              </a:rPr>
              <a:t>-waves - symmetric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136E7BB-15E0-2A0C-7245-136C4DF468EF}"/>
              </a:ext>
            </a:extLst>
          </p:cNvPr>
          <p:cNvSpPr txBox="1"/>
          <p:nvPr/>
        </p:nvSpPr>
        <p:spPr>
          <a:xfrm>
            <a:off x="207970" y="5948936"/>
            <a:ext cx="45476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lang="en-US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Tagliente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(</a:t>
            </a:r>
            <a:r>
              <a:rPr lang="en-US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n_TOF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coll.), PRC </a:t>
            </a:r>
            <a:r>
              <a:rPr lang="en-US" sz="14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025805 (2022)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38672BF-76C8-AF32-9B59-08BDD22E0E97}"/>
              </a:ext>
            </a:extLst>
          </p:cNvPr>
          <p:cNvSpPr txBox="1"/>
          <p:nvPr/>
        </p:nvSpPr>
        <p:spPr>
          <a:xfrm>
            <a:off x="4323399" y="2872287"/>
            <a:ext cx="448271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latin typeface="Times-Roman"/>
              </a:rPr>
              <a:t>For </a:t>
            </a:r>
            <a:r>
              <a:rPr lang="en-US" sz="2000" b="1" i="0" u="none" strike="noStrike" baseline="0" dirty="0">
                <a:latin typeface="Times-Roman"/>
              </a:rPr>
              <a:t>smaller </a:t>
            </a:r>
            <a:r>
              <a:rPr lang="en-US" sz="2000" b="1" i="0" u="none" strike="noStrike" baseline="0" dirty="0" err="1">
                <a:latin typeface="Symbol" panose="05050102010706020507" pitchFamily="18" charset="2"/>
              </a:rPr>
              <a:t>G</a:t>
            </a:r>
            <a:r>
              <a:rPr lang="en-US" sz="2000" b="1" i="0" u="none" strike="noStrike" baseline="-25000" dirty="0" err="1">
                <a:latin typeface="Times-Roman"/>
              </a:rPr>
              <a:t>n</a:t>
            </a:r>
            <a:r>
              <a:rPr lang="en-US" sz="2000" b="0" i="0" u="none" strike="noStrike" baseline="0" dirty="0">
                <a:latin typeface="Times-Roman"/>
              </a:rPr>
              <a:t>, </a:t>
            </a:r>
            <a:r>
              <a:rPr lang="en-US" sz="2000" b="0" i="0" u="none" strike="noStrike" baseline="0" dirty="0">
                <a:latin typeface="Symbol" panose="05050102010706020507" pitchFamily="18" charset="2"/>
              </a:rPr>
              <a:t>p</a:t>
            </a:r>
            <a:r>
              <a:rPr lang="en-US" sz="2000" b="0" i="0" u="none" strike="noStrike" baseline="0" dirty="0">
                <a:latin typeface="Times-Roman"/>
              </a:rPr>
              <a:t> assignment difficult – the asymmetry not </a:t>
            </a:r>
            <a:r>
              <a:rPr lang="en-US" sz="2000" dirty="0">
                <a:latin typeface="Times-Roman"/>
              </a:rPr>
              <a:t>clearly visible</a:t>
            </a:r>
            <a:endParaRPr lang="en-US" sz="2000" b="0" i="0" u="none" strike="noStrike" baseline="0" dirty="0">
              <a:latin typeface="Times-Roman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-Roman"/>
              </a:rPr>
              <a:t>I</a:t>
            </a:r>
            <a:r>
              <a:rPr lang="en-US" sz="2000" b="0" i="0" u="none" strike="noStrike" baseline="0" dirty="0">
                <a:latin typeface="Times-Roman"/>
              </a:rPr>
              <a:t>f </a:t>
            </a:r>
            <a:r>
              <a:rPr lang="en-US" sz="2000" b="0" i="1" u="none" strike="noStrike" baseline="0" dirty="0" err="1">
                <a:latin typeface="Times-Italic"/>
              </a:rPr>
              <a:t>g</a:t>
            </a:r>
            <a:r>
              <a:rPr lang="en-US" sz="2000" b="0" i="0" u="none" strike="noStrike" baseline="0" dirty="0" err="1">
                <a:latin typeface="Symbol" panose="05050102010706020507" pitchFamily="18" charset="2"/>
              </a:rPr>
              <a:t>G</a:t>
            </a:r>
            <a:r>
              <a:rPr lang="en-US" sz="2000" b="0" i="0" u="none" strike="noStrike" baseline="-25000" dirty="0" err="1">
                <a:latin typeface="Times-Roman"/>
              </a:rPr>
              <a:t>n</a:t>
            </a:r>
            <a:r>
              <a:rPr lang="en-US" sz="2000" b="0" i="0" u="none" strike="noStrike" baseline="0" dirty="0">
                <a:latin typeface="Times-Roman"/>
              </a:rPr>
              <a:t> is not too small, sometimes possible to assign </a:t>
            </a:r>
            <a:r>
              <a:rPr lang="en-US" sz="2000" b="0" i="0" u="none" strike="noStrike" baseline="0" dirty="0">
                <a:latin typeface="Symbol" panose="05050102010706020507" pitchFamily="18" charset="2"/>
              </a:rPr>
              <a:t>p</a:t>
            </a:r>
            <a:r>
              <a:rPr lang="en-US" sz="2000" b="0" i="0" u="none" strike="noStrike" baseline="0" dirty="0">
                <a:latin typeface="Times-Roman"/>
              </a:rPr>
              <a:t> using both transmission and capture data – </a:t>
            </a:r>
            <a:r>
              <a:rPr lang="en-US" sz="2000" dirty="0">
                <a:latin typeface="Times-Roman"/>
              </a:rPr>
              <a:t>difficult to use </a:t>
            </a:r>
            <a:r>
              <a:rPr lang="en-US" sz="2000" b="0" i="0" u="none" strike="noStrike" baseline="0" dirty="0">
                <a:latin typeface="Times-Roman"/>
              </a:rPr>
              <a:t>simultaneous agreement between the fitted and data peak positions for “wrong assumed parity”</a:t>
            </a:r>
            <a:endParaRPr lang="en-US" sz="2000" dirty="0">
              <a:latin typeface="Times-Roman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-Roman"/>
              </a:rPr>
              <a:t>practical applicability could be limited (MK) (probably strongly depends on “resolution function”)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237638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48000A-152D-294C-0B0B-522F3FA1D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of analysis results (GELINA + </a:t>
            </a:r>
            <a:r>
              <a:rPr lang="en-US" dirty="0" err="1"/>
              <a:t>n_TOF</a:t>
            </a:r>
            <a:r>
              <a:rPr lang="en-US" dirty="0"/>
              <a:t>, </a:t>
            </a:r>
            <a:r>
              <a:rPr lang="en-US" baseline="30000" dirty="0"/>
              <a:t>92</a:t>
            </a:r>
            <a:r>
              <a:rPr lang="en-US" dirty="0"/>
              <a:t>Zr)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FC56359-EE7E-47B4-92DE-6C01CDDFA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560307C-686D-4B04-4C0F-F05F17528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798" y="3428999"/>
            <a:ext cx="2915" cy="1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3AB6B6F-0FB3-9C33-5A2C-912FD50C0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14" y="902482"/>
            <a:ext cx="4616996" cy="69775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768BC1C0-F652-AC57-63A0-47E882906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168" y="1759128"/>
            <a:ext cx="4455655" cy="4375192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BF88E247-EF5E-BCF2-B40D-5EB2CB285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2013" y="1648668"/>
            <a:ext cx="4476750" cy="470535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0DE6BB0E-30F8-E8B4-4AB4-BA1E4C48D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3527" y="916019"/>
            <a:ext cx="4616997" cy="697755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BF1A5814-5398-527F-BB11-86176DFA7EE1}"/>
              </a:ext>
            </a:extLst>
          </p:cNvPr>
          <p:cNvSpPr/>
          <p:nvPr/>
        </p:nvSpPr>
        <p:spPr>
          <a:xfrm>
            <a:off x="2782742" y="1742427"/>
            <a:ext cx="605481" cy="222462"/>
          </a:xfrm>
          <a:prstGeom prst="rect">
            <a:avLst/>
          </a:prstGeom>
          <a:solidFill>
            <a:srgbClr val="92D05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1ED9CE92-DE3F-713E-4D1E-A1600CFC9066}"/>
              </a:ext>
            </a:extLst>
          </p:cNvPr>
          <p:cNvSpPr/>
          <p:nvPr/>
        </p:nvSpPr>
        <p:spPr>
          <a:xfrm>
            <a:off x="2776646" y="2175243"/>
            <a:ext cx="605481" cy="222462"/>
          </a:xfrm>
          <a:prstGeom prst="rect">
            <a:avLst/>
          </a:prstGeom>
          <a:solidFill>
            <a:srgbClr val="92D05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D1665BDB-9691-862C-C327-21779A678473}"/>
              </a:ext>
            </a:extLst>
          </p:cNvPr>
          <p:cNvSpPr/>
          <p:nvPr/>
        </p:nvSpPr>
        <p:spPr>
          <a:xfrm>
            <a:off x="2764454" y="2577579"/>
            <a:ext cx="605481" cy="222462"/>
          </a:xfrm>
          <a:prstGeom prst="rect">
            <a:avLst/>
          </a:prstGeom>
          <a:solidFill>
            <a:srgbClr val="92D05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A6288CCA-F764-9E5A-1E7A-4DF31C40D963}"/>
              </a:ext>
            </a:extLst>
          </p:cNvPr>
          <p:cNvSpPr/>
          <p:nvPr/>
        </p:nvSpPr>
        <p:spPr>
          <a:xfrm>
            <a:off x="2764454" y="2784843"/>
            <a:ext cx="605481" cy="222462"/>
          </a:xfrm>
          <a:prstGeom prst="rect">
            <a:avLst/>
          </a:prstGeom>
          <a:solidFill>
            <a:srgbClr val="92D05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0A6FFFF3-F1E8-D1E4-D619-95572B3E8592}"/>
              </a:ext>
            </a:extLst>
          </p:cNvPr>
          <p:cNvSpPr/>
          <p:nvPr/>
        </p:nvSpPr>
        <p:spPr>
          <a:xfrm>
            <a:off x="2776646" y="3845547"/>
            <a:ext cx="605481" cy="222462"/>
          </a:xfrm>
          <a:prstGeom prst="rect">
            <a:avLst/>
          </a:prstGeom>
          <a:solidFill>
            <a:srgbClr val="92D05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94FF0ADE-6044-E774-E59B-02124CEF3FA2}"/>
              </a:ext>
            </a:extLst>
          </p:cNvPr>
          <p:cNvSpPr/>
          <p:nvPr/>
        </p:nvSpPr>
        <p:spPr>
          <a:xfrm>
            <a:off x="2764454" y="4857483"/>
            <a:ext cx="605481" cy="222462"/>
          </a:xfrm>
          <a:prstGeom prst="rect">
            <a:avLst/>
          </a:prstGeom>
          <a:solidFill>
            <a:srgbClr val="92D05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0FECDCCF-BC0E-ACA9-F9FA-4B1100656BC5}"/>
              </a:ext>
            </a:extLst>
          </p:cNvPr>
          <p:cNvSpPr/>
          <p:nvPr/>
        </p:nvSpPr>
        <p:spPr>
          <a:xfrm>
            <a:off x="2758358" y="5058651"/>
            <a:ext cx="605481" cy="222462"/>
          </a:xfrm>
          <a:prstGeom prst="rect">
            <a:avLst/>
          </a:prstGeom>
          <a:solidFill>
            <a:srgbClr val="92D05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8DCC6A07-5E81-35C5-4B3C-DFF54577FC5B}"/>
              </a:ext>
            </a:extLst>
          </p:cNvPr>
          <p:cNvSpPr/>
          <p:nvPr/>
        </p:nvSpPr>
        <p:spPr>
          <a:xfrm>
            <a:off x="2758358" y="5290299"/>
            <a:ext cx="605481" cy="222462"/>
          </a:xfrm>
          <a:prstGeom prst="rect">
            <a:avLst/>
          </a:prstGeom>
          <a:solidFill>
            <a:srgbClr val="92D05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583F5D00-6164-AD62-3108-A7FB1DB89CA9}"/>
              </a:ext>
            </a:extLst>
          </p:cNvPr>
          <p:cNvSpPr/>
          <p:nvPr/>
        </p:nvSpPr>
        <p:spPr>
          <a:xfrm>
            <a:off x="7690022" y="2626347"/>
            <a:ext cx="605481" cy="222462"/>
          </a:xfrm>
          <a:prstGeom prst="rect">
            <a:avLst/>
          </a:prstGeom>
          <a:solidFill>
            <a:srgbClr val="92D05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64F22C57-14CE-D66E-DBF1-1E4C2F4033A4}"/>
              </a:ext>
            </a:extLst>
          </p:cNvPr>
          <p:cNvSpPr/>
          <p:nvPr/>
        </p:nvSpPr>
        <p:spPr>
          <a:xfrm>
            <a:off x="7714406" y="3796779"/>
            <a:ext cx="605481" cy="222462"/>
          </a:xfrm>
          <a:prstGeom prst="rect">
            <a:avLst/>
          </a:prstGeom>
          <a:solidFill>
            <a:srgbClr val="92D05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6441D952-9856-485F-4175-667F68A36DC4}"/>
              </a:ext>
            </a:extLst>
          </p:cNvPr>
          <p:cNvSpPr/>
          <p:nvPr/>
        </p:nvSpPr>
        <p:spPr>
          <a:xfrm>
            <a:off x="7702214" y="4601451"/>
            <a:ext cx="605481" cy="222462"/>
          </a:xfrm>
          <a:prstGeom prst="rect">
            <a:avLst/>
          </a:prstGeom>
          <a:solidFill>
            <a:srgbClr val="92D05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71B0F8AB-0565-25E8-7371-3DD99442F8F7}"/>
              </a:ext>
            </a:extLst>
          </p:cNvPr>
          <p:cNvSpPr/>
          <p:nvPr/>
        </p:nvSpPr>
        <p:spPr>
          <a:xfrm>
            <a:off x="2776646" y="1955787"/>
            <a:ext cx="605481" cy="222462"/>
          </a:xfrm>
          <a:prstGeom prst="rect">
            <a:avLst/>
          </a:prstGeom>
          <a:solidFill>
            <a:srgbClr val="FF000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9D1C209D-F7B7-117B-D99A-282B361E975C}"/>
              </a:ext>
            </a:extLst>
          </p:cNvPr>
          <p:cNvSpPr/>
          <p:nvPr/>
        </p:nvSpPr>
        <p:spPr>
          <a:xfrm>
            <a:off x="2770550" y="2376411"/>
            <a:ext cx="605481" cy="222462"/>
          </a:xfrm>
          <a:prstGeom prst="rect">
            <a:avLst/>
          </a:prstGeom>
          <a:solidFill>
            <a:srgbClr val="FF000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79F29494-9CDE-AD67-5CA5-1EB558F2CE1A}"/>
              </a:ext>
            </a:extLst>
          </p:cNvPr>
          <p:cNvSpPr/>
          <p:nvPr/>
        </p:nvSpPr>
        <p:spPr>
          <a:xfrm>
            <a:off x="2770550" y="3010395"/>
            <a:ext cx="605481" cy="222462"/>
          </a:xfrm>
          <a:prstGeom prst="rect">
            <a:avLst/>
          </a:prstGeom>
          <a:solidFill>
            <a:srgbClr val="FF000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D1D10A06-0331-3E93-F7AC-49EEE13D252A}"/>
              </a:ext>
            </a:extLst>
          </p:cNvPr>
          <p:cNvSpPr/>
          <p:nvPr/>
        </p:nvSpPr>
        <p:spPr>
          <a:xfrm>
            <a:off x="2770550" y="3412731"/>
            <a:ext cx="605481" cy="222462"/>
          </a:xfrm>
          <a:prstGeom prst="rect">
            <a:avLst/>
          </a:prstGeom>
          <a:solidFill>
            <a:srgbClr val="FF000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8DA1B0B2-843D-20E1-1672-53BD46395CEE}"/>
              </a:ext>
            </a:extLst>
          </p:cNvPr>
          <p:cNvSpPr/>
          <p:nvPr/>
        </p:nvSpPr>
        <p:spPr>
          <a:xfrm>
            <a:off x="2782742" y="4253979"/>
            <a:ext cx="605481" cy="222462"/>
          </a:xfrm>
          <a:prstGeom prst="rect">
            <a:avLst/>
          </a:prstGeom>
          <a:solidFill>
            <a:srgbClr val="92D050">
              <a:alpha val="4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BCFC154F-4697-F8AC-7577-49EB814039E8}"/>
              </a:ext>
            </a:extLst>
          </p:cNvPr>
          <p:cNvSpPr txBox="1"/>
          <p:nvPr/>
        </p:nvSpPr>
        <p:spPr>
          <a:xfrm>
            <a:off x="9989574" y="1136941"/>
            <a:ext cx="21771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Definite spin and parity can often be determined only for rather limited number of resonances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3DCE8EA7-5925-3396-7E3C-5BB4E472234B}"/>
              </a:ext>
            </a:extLst>
          </p:cNvPr>
          <p:cNvSpPr txBox="1"/>
          <p:nvPr/>
        </p:nvSpPr>
        <p:spPr>
          <a:xfrm>
            <a:off x="9989574" y="4274431"/>
            <a:ext cx="20746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spin and parity reliably determined in measurements from 70’s/80’s?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Surely in many cases …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BC91717-D1A3-4C34-EC01-F5676F917B36}"/>
              </a:ext>
            </a:extLst>
          </p:cNvPr>
          <p:cNvSpPr txBox="1"/>
          <p:nvPr/>
        </p:nvSpPr>
        <p:spPr>
          <a:xfrm>
            <a:off x="249854" y="6091775"/>
            <a:ext cx="45476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lang="en-US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Tagliente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(</a:t>
            </a:r>
            <a:r>
              <a:rPr lang="en-US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n_TOF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coll.), PRC </a:t>
            </a:r>
            <a:r>
              <a:rPr lang="en-US" sz="14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025805 (2022)</a:t>
            </a:r>
          </a:p>
        </p:txBody>
      </p:sp>
    </p:spTree>
    <p:extLst>
      <p:ext uri="{BB962C8B-B14F-4D97-AF65-F5344CB8AC3E}">
        <p14:creationId xmlns:p14="http://schemas.microsoft.com/office/powerpoint/2010/main" val="3760545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7FE2FF-9B3C-2CA9-B0F0-8FBF22711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resonance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B6A7FCB-C36C-4209-DC43-E11B07F75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F1FFF45-AFE6-1AC8-CD9A-64668713A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767" y="918205"/>
            <a:ext cx="6294064" cy="3147032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B8BA634D-9E9F-0595-B281-839E5BB599F1}"/>
              </a:ext>
            </a:extLst>
          </p:cNvPr>
          <p:cNvSpPr txBox="1"/>
          <p:nvPr/>
        </p:nvSpPr>
        <p:spPr>
          <a:xfrm>
            <a:off x="6163056" y="4430774"/>
            <a:ext cx="59447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capture yield for the 10 g </a:t>
            </a:r>
            <a:r>
              <a:rPr lang="en-US" sz="1800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measured at GELINA. </a:t>
            </a:r>
            <a:r>
              <a:rPr lang="en-US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resonance reported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between 46.5 and 47.5 keV by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Boldemann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(ORELA). </a:t>
            </a:r>
            <a:r>
              <a:rPr lang="en-US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least triplet 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visible from GELINA data.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A97BAA5A-6D2F-EAB9-1E9D-4B504179A638}"/>
              </a:ext>
            </a:extLst>
          </p:cNvPr>
          <p:cNvSpPr txBox="1"/>
          <p:nvPr/>
        </p:nvSpPr>
        <p:spPr>
          <a:xfrm>
            <a:off x="348916" y="1239253"/>
            <a:ext cx="45479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nuclei measured in 70’s (and 80’s)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“relatively routine measurements”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always surely correct … but hopefully not many mistakes (in parity assignment) 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0865FA64-295B-A772-3B46-18884A837DE4}"/>
              </a:ext>
            </a:extLst>
          </p:cNvPr>
          <p:cNvSpPr txBox="1"/>
          <p:nvPr/>
        </p:nvSpPr>
        <p:spPr>
          <a:xfrm>
            <a:off x="7560160" y="931476"/>
            <a:ext cx="45476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lang="en-US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Tagliente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(</a:t>
            </a:r>
            <a:r>
              <a:rPr lang="en-US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n_TOF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coll.), PRC </a:t>
            </a:r>
            <a:r>
              <a:rPr lang="en-US" sz="14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025805 (2022)</a:t>
            </a:r>
          </a:p>
        </p:txBody>
      </p:sp>
    </p:spTree>
    <p:extLst>
      <p:ext uri="{BB962C8B-B14F-4D97-AF65-F5344CB8AC3E}">
        <p14:creationId xmlns:p14="http://schemas.microsoft.com/office/powerpoint/2010/main" val="84208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5C700C-6D49-3854-D94A-D8FA34DAF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403BD96-3E1F-C522-DA46-52815EAF8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5139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034628-792C-3E01-E16D-8AEAC9614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determination of D</a:t>
            </a:r>
            <a:r>
              <a:rPr lang="en-US" baseline="-25000" dirty="0"/>
              <a:t>0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775AD66-BBF9-0379-2EA9-427A8C00E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03AECC08-A6AF-CDAC-32C2-991217E287D5}"/>
              </a:ext>
            </a:extLst>
          </p:cNvPr>
          <p:cNvSpPr txBox="1"/>
          <p:nvPr/>
        </p:nvSpPr>
        <p:spPr>
          <a:xfrm>
            <a:off x="6165676" y="902208"/>
            <a:ext cx="578248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Parity for strong resonances can often be assigned using “statistical” model predictions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different penetrability </a:t>
            </a:r>
            <a:r>
              <a:rPr lang="en-US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separation of s- 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l=0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p-wave resonances in </a:t>
            </a: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at low E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Resonances above the “middle magenta lines” are (almost surely) s-wave ones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average resonance parameters close to reality, probability of a p-wave resonance above these magenta lines is about 0.2%.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ED97DCB1-4E85-39D4-0E21-9A81059F0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5" y="950744"/>
            <a:ext cx="5141976" cy="426072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8E12D06-DF78-2FD3-8DF1-7ED03ACFBF59}"/>
              </a:ext>
            </a:extLst>
          </p:cNvPr>
          <p:cNvSpPr txBox="1"/>
          <p:nvPr/>
        </p:nvSpPr>
        <p:spPr>
          <a:xfrm>
            <a:off x="1352733" y="3704630"/>
            <a:ext cx="697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endParaRPr lang="cs-C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C0BFA8AA-C03D-47DA-3FE0-B8A4A4DA1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4652" y="3704630"/>
            <a:ext cx="4411003" cy="2692550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89C448C1-2C4D-13F0-4F23-2FCBC861C518}"/>
              </a:ext>
            </a:extLst>
          </p:cNvPr>
          <p:cNvSpPr txBox="1"/>
          <p:nvPr/>
        </p:nvSpPr>
        <p:spPr>
          <a:xfrm>
            <a:off x="7715043" y="4333640"/>
            <a:ext cx="2683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Cumulative </a:t>
            </a:r>
            <a:r>
              <a:rPr lang="en-US" dirty="0">
                <a:latin typeface="Symbol" panose="05050102010706020507" pitchFamily="18" charset="2"/>
                <a:cs typeface="Times New Roman" panose="02020603050405020304" pitchFamily="18" charset="0"/>
              </a:rPr>
              <a:t>c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distribution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F0207967-0DE1-892D-E71B-3411A2D363F7}"/>
              </a:ext>
            </a:extLst>
          </p:cNvPr>
          <p:cNvSpPr txBox="1"/>
          <p:nvPr/>
        </p:nvSpPr>
        <p:spPr>
          <a:xfrm>
            <a:off x="1309666" y="6089403"/>
            <a:ext cx="5782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 </a:t>
            </a:r>
            <a:r>
              <a:rPr lang="en-US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Sosnin</a:t>
            </a:r>
            <a:r>
              <a:rPr lang="en-US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(</a:t>
            </a:r>
            <a:r>
              <a:rPr lang="en-US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n_TOF</a:t>
            </a:r>
            <a:r>
              <a:rPr lang="en-US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coll.), </a:t>
            </a:r>
            <a:r>
              <a:rPr lang="cs-CZ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Paper</a:t>
            </a:r>
            <a:r>
              <a:rPr lang="cs-CZ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cs-CZ" sz="1400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cs-CZ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cs-CZ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accepted</a:t>
            </a:r>
            <a:r>
              <a:rPr lang="cs-CZ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cs-CZ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publication</a:t>
            </a:r>
            <a:r>
              <a:rPr lang="cs-CZ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PRC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7073545-1DAF-85EF-5F20-7FB6D58DBCDD}"/>
              </a:ext>
            </a:extLst>
          </p:cNvPr>
          <p:cNvSpPr txBox="1"/>
          <p:nvPr/>
        </p:nvSpPr>
        <p:spPr>
          <a:xfrm>
            <a:off x="481585" y="5167351"/>
            <a:ext cx="5452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is only an illustration, the reliability of </a:t>
            </a:r>
            <a:r>
              <a:rPr lang="en-US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some regions of their values is not very high if only capture data available, only kernels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typically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published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these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cases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393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034628-792C-3E01-E16D-8AEAC9614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determination of D</a:t>
            </a:r>
            <a:r>
              <a:rPr lang="en-US" baseline="-25000" dirty="0"/>
              <a:t>0</a:t>
            </a:r>
            <a:endParaRPr lang="cs-CZ" baseline="-25000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775AD66-BBF9-0379-2EA9-427A8C00E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8E12D06-DF78-2FD3-8DF1-7ED03ACFBF59}"/>
              </a:ext>
            </a:extLst>
          </p:cNvPr>
          <p:cNvSpPr txBox="1"/>
          <p:nvPr/>
        </p:nvSpPr>
        <p:spPr>
          <a:xfrm>
            <a:off x="1751624" y="3976695"/>
            <a:ext cx="697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endParaRPr lang="cs-C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03AECC08-A6AF-CDAC-32C2-991217E287D5}"/>
              </a:ext>
            </a:extLst>
          </p:cNvPr>
          <p:cNvSpPr txBox="1"/>
          <p:nvPr/>
        </p:nvSpPr>
        <p:spPr>
          <a:xfrm>
            <a:off x="5820698" y="999744"/>
            <a:ext cx="612746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data on </a:t>
            </a: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reliable, one usually tries to apply a threshold in this quantity and estimate the number of subthreshold resonances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assuming Porter-Thomas distribution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assumed/expected for (</a:t>
            </a: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Estimate of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must be made (given by a sum of</a:t>
            </a: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within an interval – OK, but significant fluctuations if not many resonances!)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Applied threshold is usually energy dependent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procedure is traditionally applied, surely also for RIPL-3 evaluation (MK does not know all the details about procedure used in this case)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applied analytically or Monte Carlo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n_TOF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use Monte-Carlo approach – random sequences of resonances generated for each tested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probability that observed number of resonances corresponds to the experiment is checked – uncertainty can be obtained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1D7A7CE8-9A28-59C1-3126-8BA36E746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5" y="950744"/>
            <a:ext cx="5141976" cy="426072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C7D71DD5-F588-8E4B-BEC3-1F4D8447B9C0}"/>
              </a:ext>
            </a:extLst>
          </p:cNvPr>
          <p:cNvSpPr txBox="1"/>
          <p:nvPr/>
        </p:nvSpPr>
        <p:spPr>
          <a:xfrm>
            <a:off x="1352733" y="3704630"/>
            <a:ext cx="697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endParaRPr lang="cs-C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548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BA210E-3CE3-631E-FF96-60FE6DA91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4DB59CC-B1EB-6872-B055-8CD67BF9F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66517C6-87F7-6DDE-E408-D34DEBA64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13" y="1121663"/>
            <a:ext cx="6041283" cy="4874857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9535E2D-F95F-38A8-681C-CE4B03A27D63}"/>
              </a:ext>
            </a:extLst>
          </p:cNvPr>
          <p:cNvSpPr txBox="1"/>
          <p:nvPr/>
        </p:nvSpPr>
        <p:spPr>
          <a:xfrm>
            <a:off x="6607277" y="1341120"/>
            <a:ext cx="527992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threshold can be used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threshold means more resonances and leads to smaller error in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determination but for many nuclei contribution of resonances with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l&gt;0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significant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some p-wave resonances are above the threshold, an assumption on spin- (and parity-) dependence of level density has to be applied.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Several different thresholds and/or maximum neutron energies can be checked.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00495B0-31CC-DBE8-2BCF-BDFDD2A9A5AD}"/>
              </a:ext>
            </a:extLst>
          </p:cNvPr>
          <p:cNvSpPr txBox="1"/>
          <p:nvPr/>
        </p:nvSpPr>
        <p:spPr>
          <a:xfrm>
            <a:off x="1057765" y="1121663"/>
            <a:ext cx="697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endParaRPr lang="cs-C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108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8D1699-0DD3-A3B0-BE5D-2A629614B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of MC analysis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C346717-C62A-2CD2-4485-B0615EE9D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0339E2D-141E-9BAF-CB29-6A91E1402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96" y="1085088"/>
            <a:ext cx="5205995" cy="4327395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797ED03F-D535-3C3C-FE2A-8D698CBD5EC6}"/>
              </a:ext>
            </a:extLst>
          </p:cNvPr>
          <p:cNvSpPr txBox="1"/>
          <p:nvPr/>
        </p:nvSpPr>
        <p:spPr>
          <a:xfrm>
            <a:off x="621792" y="5608320"/>
            <a:ext cx="6608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Probability that for assumed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number of above-threshold resonances is the same in simulations and experiment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132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8D1699-0DD3-A3B0-BE5D-2A629614B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C346717-C62A-2CD2-4485-B0615EE9D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0339E2D-141E-9BAF-CB29-6A91E1402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96" y="1085088"/>
            <a:ext cx="5205995" cy="4327395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2C112D9-BA7B-C752-EEB8-BB08A5D4E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3260" y="1063753"/>
            <a:ext cx="5244569" cy="4327394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797ED03F-D535-3C3C-FE2A-8D698CBD5EC6}"/>
              </a:ext>
            </a:extLst>
          </p:cNvPr>
          <p:cNvSpPr txBox="1"/>
          <p:nvPr/>
        </p:nvSpPr>
        <p:spPr>
          <a:xfrm>
            <a:off x="621792" y="5608320"/>
            <a:ext cx="6608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Probability that for assumed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number of above-threshold resonances is the same in simulations and experiment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222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8D1699-0DD3-A3B0-BE5D-2A629614B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C346717-C62A-2CD2-4485-B0615EE9D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0339E2D-141E-9BAF-CB29-6A91E1402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96" y="1085088"/>
            <a:ext cx="5205995" cy="432739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7D3226DF-C32E-01C1-7D1F-91C4284E6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5681" y="2534332"/>
            <a:ext cx="4739389" cy="3837219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797ED03F-D535-3C3C-FE2A-8D698CBD5EC6}"/>
              </a:ext>
            </a:extLst>
          </p:cNvPr>
          <p:cNvSpPr txBox="1"/>
          <p:nvPr/>
        </p:nvSpPr>
        <p:spPr>
          <a:xfrm>
            <a:off x="621792" y="5608320"/>
            <a:ext cx="6608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Probability that for assumed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number of above-threshold resonances is the same in simulations and experiment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35BC31B-84C7-7285-9F22-CAD9F4C3353E}"/>
              </a:ext>
            </a:extLst>
          </p:cNvPr>
          <p:cNvSpPr txBox="1"/>
          <p:nvPr/>
        </p:nvSpPr>
        <p:spPr>
          <a:xfrm>
            <a:off x="6412992" y="1079757"/>
            <a:ext cx="5498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deduced from the distribution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68% central values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Fit of a gaussian (+ small const) – typically used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combination of more thresholds, …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106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EBEC8F-1E61-B72B-CA05-C938DF70A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Nuclei with </a:t>
            </a:r>
            <a:r>
              <a:rPr lang="en-US" i="1" dirty="0"/>
              <a:t>D</a:t>
            </a:r>
            <a:r>
              <a:rPr lang="en-US" i="1" baseline="-25000" dirty="0"/>
              <a:t>0</a:t>
            </a:r>
            <a:r>
              <a:rPr lang="en-US" dirty="0"/>
              <a:t> ~ eV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185D609-C498-B080-7B6A-B8D339068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0AE6A2A-01D4-BEB6-B21F-26AE3355B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50" y="953120"/>
            <a:ext cx="5155438" cy="416449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AF8488A2-8D95-5258-C71C-7E20828AEB5D}"/>
              </a:ext>
            </a:extLst>
          </p:cNvPr>
          <p:cNvSpPr txBox="1"/>
          <p:nvPr/>
        </p:nvSpPr>
        <p:spPr>
          <a:xfrm>
            <a:off x="353960" y="5277887"/>
            <a:ext cx="49947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239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 target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(ENDF data – resonances listed up to 2.5 keV)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018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EBEC8F-1E61-B72B-CA05-C938DF70A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239Pu (ENDF data)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185D609-C498-B080-7B6A-B8D339068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F018CD5B-7683-431D-6EC0-9303F46CB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07" y="953120"/>
            <a:ext cx="5132999" cy="4146364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0C4A3E00-CFDE-1DAC-8CA9-C340AD072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306" y="953120"/>
            <a:ext cx="3401404" cy="2755649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59EA464F-3EE6-24AB-EFC0-896F00E4D2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4321" y="953120"/>
            <a:ext cx="3387679" cy="2755649"/>
          </a:xfrm>
          <a:prstGeom prst="rect">
            <a:avLst/>
          </a:prstGeom>
        </p:spPr>
      </p:pic>
      <p:sp>
        <p:nvSpPr>
          <p:cNvPr id="18" name="TextovéPole 17">
            <a:extLst>
              <a:ext uri="{FF2B5EF4-FFF2-40B4-BE49-F238E27FC236}">
                <a16:creationId xmlns:a16="http://schemas.microsoft.com/office/drawing/2014/main" id="{FF244AFE-A56D-2733-32F9-2B0A5704F61F}"/>
              </a:ext>
            </a:extLst>
          </p:cNvPr>
          <p:cNvSpPr txBox="1"/>
          <p:nvPr/>
        </p:nvSpPr>
        <p:spPr>
          <a:xfrm>
            <a:off x="747252" y="5259761"/>
            <a:ext cx="46020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RIPL-3: D</a:t>
            </a:r>
            <a:r>
              <a:rPr lang="cs-CZ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=2.20(9) eV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cs-CZ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=1.2(1)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Mugh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abghab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Atlas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D</a:t>
            </a:r>
            <a:r>
              <a:rPr lang="cs-CZ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=2.07(7) eV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cs-CZ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=1.3(1)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 approach: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cs-CZ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~2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E6A1F552-798B-C5F9-47BA-E702F3B0FD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0530" y="3803819"/>
            <a:ext cx="4602054" cy="259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692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4C099E-0F59-4920-C283-3F4CC7179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 analysis using capture kernels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E3A4514-FC57-60FF-C096-A416F96D8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E3B5834-C335-F4F1-9F3A-EF9E374D0802}"/>
              </a:ext>
            </a:extLst>
          </p:cNvPr>
          <p:cNvSpPr txBox="1"/>
          <p:nvPr/>
        </p:nvSpPr>
        <p:spPr>
          <a:xfrm>
            <a:off x="6328611" y="950976"/>
            <a:ext cx="557111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quality data on </a:t>
            </a: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(from transmission)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always available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(only a few resonances known in some cases, typically not available at all for radioactive targets as we do not have sufficient amount of material for transmission)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 kind of analysis as for </a:t>
            </a: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(comparison of number of observed above-threshold resonances to simulations) can be made also to other quantities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capture data available, the quantity is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capture kernel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k=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(or resonance integral)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no simple theory/prediction describing number of sub-threshold resonances, but MC approach can be applied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 of properties of </a:t>
            </a: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distribution is needed (can be somehow extracted from experimental data + combined with simulations)  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3985492-BEB8-31E9-59D5-429B7ED3E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50" y="1060704"/>
            <a:ext cx="5876706" cy="434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53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034628-792C-3E01-E16D-8AEAC9614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775AD66-BBF9-0379-2EA9-427A8C00E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45F45E8-5247-6896-B13C-9DFCD24E7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" y="963168"/>
            <a:ext cx="5782485" cy="441515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3C20B9A-737E-48FF-366E-E8C1C68BC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2414" y="963168"/>
            <a:ext cx="5876706" cy="4349537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8E12D06-DF78-2FD3-8DF1-7ED03ACFBF59}"/>
              </a:ext>
            </a:extLst>
          </p:cNvPr>
          <p:cNvSpPr txBox="1"/>
          <p:nvPr/>
        </p:nvSpPr>
        <p:spPr>
          <a:xfrm>
            <a:off x="7689128" y="3806007"/>
            <a:ext cx="697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endParaRPr lang="cs-C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9125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8D1699-0DD3-A3B0-BE5D-2A629614B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C346717-C62A-2CD2-4485-B0615EE9D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0339E2D-141E-9BAF-CB29-6A91E1402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31" y="1085088"/>
            <a:ext cx="5205995" cy="432739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7D3226DF-C32E-01C1-7D1F-91C4284E6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185" y="2544164"/>
            <a:ext cx="4739389" cy="3837219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797ED03F-D535-3C3C-FE2A-8D698CBD5EC6}"/>
              </a:ext>
            </a:extLst>
          </p:cNvPr>
          <p:cNvSpPr txBox="1"/>
          <p:nvPr/>
        </p:nvSpPr>
        <p:spPr>
          <a:xfrm>
            <a:off x="277663" y="5500168"/>
            <a:ext cx="6608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Probability that for assumed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number of above-threshold resonances is the same in simulations and experiment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35BC31B-84C7-7285-9F22-CAD9F4C3353E}"/>
              </a:ext>
            </a:extLst>
          </p:cNvPr>
          <p:cNvSpPr txBox="1"/>
          <p:nvPr/>
        </p:nvSpPr>
        <p:spPr>
          <a:xfrm>
            <a:off x="5958350" y="1079757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Exactly the same procedure as for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applied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 of properties of </a:t>
            </a: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distribution required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4002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44308D-B3B5-05BE-81F6-5675D2CB9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4E287B-2B8F-F285-A902-99447265E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75F9346-3275-4027-A0A3-48B215E16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152643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28926A-7491-3D8C-EABD-CA7D95D18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exploit GOE predictions for determination of D</a:t>
            </a:r>
            <a:r>
              <a:rPr lang="en-US" baseline="-25000" dirty="0"/>
              <a:t>0</a:t>
            </a:r>
            <a:r>
              <a:rPr lang="en-US" dirty="0"/>
              <a:t>?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9799702-6FBC-FE6E-4AB9-0EEE1DD3C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824EC40-1852-CB52-B568-AE5CD45E1C13}"/>
              </a:ext>
            </a:extLst>
          </p:cNvPr>
          <p:cNvSpPr txBox="1"/>
          <p:nvPr/>
        </p:nvSpPr>
        <p:spPr>
          <a:xfrm>
            <a:off x="286439" y="961379"/>
            <a:ext cx="55316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resonance positions follow the predictions of GOE (long-range correlations) – spacing “can” be determined more precisely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sequence is complete (and pure)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Illustration via “number variance” - describes the (square of) fluctuations of number of levels within an interval.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79EE1420-8327-DF1E-2A4A-D0C1FBADD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438" y="3198419"/>
            <a:ext cx="4034549" cy="3194017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ADD4BB6A-F9A0-378C-5B14-8C09B663C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117" y="2969455"/>
            <a:ext cx="4464001" cy="3390112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54A92CAF-594C-F01E-FC97-1845998B08CA}"/>
              </a:ext>
            </a:extLst>
          </p:cNvPr>
          <p:cNvSpPr txBox="1"/>
          <p:nvPr/>
        </p:nvSpPr>
        <p:spPr>
          <a:xfrm>
            <a:off x="6858000" y="983441"/>
            <a:ext cx="46257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Alternatively, we can check the position of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resonance with respect to the first (observed) 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Illustration for 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 target (1/2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res), uncertainties indicate standard deviation from GOE predictions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4752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28926A-7491-3D8C-EABD-CA7D95D18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Completeness of sequences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9799702-6FBC-FE6E-4AB9-0EEE1DD3C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5DF6D01-32A5-F4FF-EA2B-B0A5CA117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1" y="1432983"/>
            <a:ext cx="4793754" cy="3469740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A27F5476-C82D-CA66-6E39-57F4DCAA1235}"/>
              </a:ext>
            </a:extLst>
          </p:cNvPr>
          <p:cNvSpPr txBox="1"/>
          <p:nvPr/>
        </p:nvSpPr>
        <p:spPr>
          <a:xfrm>
            <a:off x="220485" y="5095952"/>
            <a:ext cx="61175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Experimental data from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-Roman"/>
              </a:rPr>
              <a:t>Mughabghab’s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 Atlas (and RPI)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One random simulated sequence of resonances.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824EC40-1852-CB52-B568-AE5CD45E1C13}"/>
              </a:ext>
            </a:extLst>
          </p:cNvPr>
          <p:cNvSpPr txBox="1"/>
          <p:nvPr/>
        </p:nvSpPr>
        <p:spPr>
          <a:xfrm>
            <a:off x="286439" y="961379"/>
            <a:ext cx="8857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with sequence completeness (for all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purity (for larger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nuclei)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5778E166-308B-6872-3756-3C8388D96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441" y="1432982"/>
            <a:ext cx="4793756" cy="3469740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6EEFC791-9872-1759-BC5D-D29669A59A2A}"/>
              </a:ext>
            </a:extLst>
          </p:cNvPr>
          <p:cNvSpPr txBox="1"/>
          <p:nvPr/>
        </p:nvSpPr>
        <p:spPr>
          <a:xfrm>
            <a:off x="242047" y="5984331"/>
            <a:ext cx="52050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u="none" strike="noStrike" baseline="0" dirty="0">
                <a:solidFill>
                  <a:srgbClr val="000000"/>
                </a:solidFill>
                <a:latin typeface="Times-Italic"/>
              </a:rPr>
              <a:t>For Dy: </a:t>
            </a:r>
            <a:r>
              <a:rPr lang="en-US" sz="1600" b="0" i="1" u="none" strike="noStrike" baseline="0" dirty="0">
                <a:solidFill>
                  <a:srgbClr val="000000"/>
                </a:solidFill>
                <a:latin typeface="Times-Italic"/>
              </a:rPr>
              <a:t>D</a:t>
            </a:r>
            <a:r>
              <a:rPr lang="en-US" sz="700" b="0" i="0" u="none" strike="noStrike" baseline="0" dirty="0">
                <a:solidFill>
                  <a:srgbClr val="000000"/>
                </a:solidFill>
                <a:latin typeface="Times-Roman"/>
              </a:rPr>
              <a:t>0 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MTSY"/>
              </a:rPr>
              <a:t>= 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Times-Roman"/>
              </a:rPr>
              <a:t>2</a:t>
            </a:r>
            <a:r>
              <a:rPr lang="en-US" sz="1600" b="0" i="1" u="none" strike="noStrike" baseline="0" dirty="0">
                <a:solidFill>
                  <a:srgbClr val="000000"/>
                </a:solidFill>
                <a:latin typeface="RMTMI"/>
              </a:rPr>
              <a:t>.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Times-Roman"/>
              </a:rPr>
              <a:t>15 eV, </a:t>
            </a:r>
            <a:r>
              <a:rPr lang="en-US" sz="1600" b="0" i="1" u="none" strike="noStrike" baseline="0" dirty="0">
                <a:solidFill>
                  <a:srgbClr val="000000"/>
                </a:solidFill>
                <a:latin typeface="Times-Italic"/>
              </a:rPr>
              <a:t>S</a:t>
            </a:r>
            <a:r>
              <a:rPr lang="en-US" sz="1600" b="0" i="1" u="none" strike="noStrike" baseline="-25000" dirty="0">
                <a:solidFill>
                  <a:srgbClr val="000000"/>
                </a:solidFill>
                <a:latin typeface="Times-Italic"/>
              </a:rPr>
              <a:t>0</a:t>
            </a:r>
            <a:r>
              <a:rPr lang="en-US" sz="700" b="0" i="0" u="none" strike="noStrike" baseline="0" dirty="0">
                <a:solidFill>
                  <a:srgbClr val="000000"/>
                </a:solidFill>
                <a:latin typeface="Times-Roman"/>
              </a:rPr>
              <a:t> 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MTSY"/>
              </a:rPr>
              <a:t>= 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Times-Roman"/>
              </a:rPr>
              <a:t>2</a:t>
            </a:r>
            <a:r>
              <a:rPr lang="en-US" sz="1600" b="0" i="1" u="none" strike="noStrike" baseline="0" dirty="0">
                <a:solidFill>
                  <a:srgbClr val="000000"/>
                </a:solidFill>
                <a:latin typeface="RMTMI"/>
              </a:rPr>
              <a:t>.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Times-Roman"/>
              </a:rPr>
              <a:t>0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MTSY"/>
              </a:rPr>
              <a:t>×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Times-Roman"/>
              </a:rPr>
              <a:t>10</a:t>
            </a:r>
            <a:r>
              <a:rPr lang="en-US" sz="1600" b="0" i="0" u="none" strike="noStrike" baseline="30000" dirty="0">
                <a:solidFill>
                  <a:srgbClr val="000000"/>
                </a:solidFill>
                <a:latin typeface="Times-Roman"/>
              </a:rPr>
              <a:t>-4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Times-Roman"/>
              </a:rPr>
              <a:t>, </a:t>
            </a:r>
            <a:r>
              <a:rPr lang="en-US" sz="1600" b="0" i="1" u="none" strike="noStrike" baseline="0" dirty="0">
                <a:solidFill>
                  <a:srgbClr val="000000"/>
                </a:solidFill>
                <a:latin typeface="Times-Italic"/>
              </a:rPr>
              <a:t>D</a:t>
            </a:r>
            <a:r>
              <a:rPr lang="en-US" sz="1600" b="0" i="1" u="none" strike="noStrike" baseline="-25000" dirty="0">
                <a:solidFill>
                  <a:srgbClr val="000000"/>
                </a:solidFill>
                <a:latin typeface="Times-Italic"/>
              </a:rPr>
              <a:t>1</a:t>
            </a:r>
            <a:r>
              <a:rPr lang="en-US" sz="700" b="0" i="0" u="none" strike="noStrike" baseline="0" dirty="0">
                <a:solidFill>
                  <a:srgbClr val="000000"/>
                </a:solidFill>
                <a:latin typeface="Times-Roman"/>
              </a:rPr>
              <a:t> 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MTSY"/>
              </a:rPr>
              <a:t>= 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Times-Roman"/>
              </a:rPr>
              <a:t>1</a:t>
            </a:r>
            <a:r>
              <a:rPr lang="en-US" sz="1600" b="0" i="1" u="none" strike="noStrike" baseline="0" dirty="0">
                <a:solidFill>
                  <a:srgbClr val="000000"/>
                </a:solidFill>
                <a:latin typeface="RMTMI"/>
              </a:rPr>
              <a:t>.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Times-Roman"/>
              </a:rPr>
              <a:t>16 eV, </a:t>
            </a:r>
            <a:r>
              <a:rPr lang="en-US" sz="1600" b="0" i="1" u="none" strike="noStrike" baseline="0" dirty="0">
                <a:solidFill>
                  <a:srgbClr val="000000"/>
                </a:solidFill>
                <a:latin typeface="Times-Italic"/>
              </a:rPr>
              <a:t>S</a:t>
            </a:r>
            <a:r>
              <a:rPr lang="en-US" sz="1600" b="0" i="1" u="none" strike="noStrike" baseline="-25000" dirty="0">
                <a:solidFill>
                  <a:srgbClr val="000000"/>
                </a:solidFill>
                <a:latin typeface="Times-Italic"/>
              </a:rPr>
              <a:t>1</a:t>
            </a:r>
            <a:r>
              <a:rPr lang="en-US" sz="700" b="0" i="0" u="none" strike="noStrike" baseline="0" dirty="0">
                <a:solidFill>
                  <a:srgbClr val="000000"/>
                </a:solidFill>
                <a:latin typeface="Times-Roman"/>
              </a:rPr>
              <a:t> 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MTSY"/>
              </a:rPr>
              <a:t>= 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Times-Roman"/>
              </a:rPr>
              <a:t>1</a:t>
            </a:r>
            <a:r>
              <a:rPr lang="en-US" sz="1600" b="0" i="1" u="none" strike="noStrike" baseline="0" dirty="0">
                <a:solidFill>
                  <a:srgbClr val="000000"/>
                </a:solidFill>
                <a:latin typeface="RMTMI"/>
              </a:rPr>
              <a:t>.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Times-Roman"/>
              </a:rPr>
              <a:t>3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MTSY"/>
              </a:rPr>
              <a:t>×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Times-Roman"/>
              </a:rPr>
              <a:t>10</a:t>
            </a:r>
            <a:r>
              <a:rPr lang="en-US" sz="1600" b="0" i="0" u="none" strike="noStrike" baseline="30000" dirty="0">
                <a:solidFill>
                  <a:srgbClr val="000000"/>
                </a:solidFill>
                <a:latin typeface="Times-Roman"/>
              </a:rPr>
              <a:t>-4</a:t>
            </a:r>
            <a:endParaRPr lang="cs-CZ" sz="1600" baseline="30000" dirty="0"/>
          </a:p>
        </p:txBody>
      </p:sp>
    </p:spTree>
    <p:extLst>
      <p:ext uri="{BB962C8B-B14F-4D97-AF65-F5344CB8AC3E}">
        <p14:creationId xmlns:p14="http://schemas.microsoft.com/office/powerpoint/2010/main" val="3084099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CA5982-06B5-44A0-CB70-74D2E6A13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check completeness?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82444A8-E458-9068-6750-7D46A9FD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95D47B3-EAEB-E675-E348-814F3B038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6882" y="912918"/>
            <a:ext cx="4657344" cy="5228185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2BC71C1B-3ABA-FACA-74D3-92B5248FAEB5}"/>
              </a:ext>
            </a:extLst>
          </p:cNvPr>
          <p:cNvSpPr txBox="1"/>
          <p:nvPr/>
        </p:nvSpPr>
        <p:spPr>
          <a:xfrm>
            <a:off x="9264485" y="6079509"/>
            <a:ext cx="28597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 Koehler, PRC </a:t>
            </a:r>
            <a:r>
              <a:rPr lang="en-US" sz="14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054306 (2022)</a:t>
            </a:r>
            <a:endParaRPr lang="cs-CZ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346BF73-7A57-0F2D-0CA0-A3E3002833F7}"/>
              </a:ext>
            </a:extLst>
          </p:cNvPr>
          <p:cNvSpPr txBox="1"/>
          <p:nvPr/>
        </p:nvSpPr>
        <p:spPr>
          <a:xfrm>
            <a:off x="11115173" y="5342880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/>
              <a:t>95</a:t>
            </a:r>
            <a:r>
              <a:rPr lang="en-US" dirty="0"/>
              <a:t>Mo</a:t>
            </a:r>
            <a:endParaRPr lang="cs-CZ" dirty="0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C6012EEB-335B-63AB-62B0-C4A2176C09BB}"/>
              </a:ext>
            </a:extLst>
          </p:cNvPr>
          <p:cNvSpPr txBox="1"/>
          <p:nvPr/>
        </p:nvSpPr>
        <p:spPr>
          <a:xfrm>
            <a:off x="510988" y="986117"/>
            <a:ext cx="51995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maximum energy where the sequence can be complete might be roughly estimated from a cumulative plot of resonances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an estimate and we might miss resonances from very low energies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234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CA5982-06B5-44A0-CB70-74D2E6A13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check completeness? Tests based on GOE predictions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82444A8-E458-9068-6750-7D46A9FD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EB6BEAF-1265-DE35-C42D-F6CCC6827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53" y="1511048"/>
            <a:ext cx="4619573" cy="349730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F155168-9192-4F94-3CC9-5442BA019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075" y="1533002"/>
            <a:ext cx="4704002" cy="3497309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7BB99C99-1233-633B-34D8-A79694420991}"/>
              </a:ext>
            </a:extLst>
          </p:cNvPr>
          <p:cNvSpPr txBox="1"/>
          <p:nvPr/>
        </p:nvSpPr>
        <p:spPr>
          <a:xfrm>
            <a:off x="538406" y="4979995"/>
            <a:ext cx="101417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Symbol" panose="05050102010706020507" pitchFamily="18" charset="2"/>
              </a:rPr>
              <a:t>D</a:t>
            </a:r>
            <a:r>
              <a:rPr lang="en-US" sz="2000" b="0" i="0" u="none" strike="noStrike" baseline="-25000" dirty="0">
                <a:latin typeface="Times-Roman"/>
              </a:rPr>
              <a:t>3</a:t>
            </a:r>
            <a:r>
              <a:rPr lang="en-US" sz="2000" b="0" i="0" u="none" strike="noStrike" baseline="0" dirty="0">
                <a:latin typeface="Times-Roman"/>
              </a:rPr>
              <a:t>(</a:t>
            </a:r>
            <a:r>
              <a:rPr lang="en-US" sz="2000" b="0" i="1" u="none" strike="noStrike" baseline="0" dirty="0">
                <a:latin typeface="Times-Italic"/>
              </a:rPr>
              <a:t>L) </a:t>
            </a:r>
            <a:r>
              <a:rPr lang="en-US" sz="2000" b="0" i="0" u="none" strike="noStrike" baseline="0" dirty="0">
                <a:latin typeface="Times-Roman"/>
              </a:rPr>
              <a:t>for experimental mixed-spin sequences compared to their simulated counterparts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-Roman"/>
              </a:rPr>
              <a:t>F</a:t>
            </a:r>
            <a:r>
              <a:rPr lang="en-US" sz="2000" b="0" i="0" u="none" strike="noStrike" baseline="0" dirty="0">
                <a:latin typeface="Times-Roman"/>
              </a:rPr>
              <a:t>ull lines – mean values (from simulations)</a:t>
            </a:r>
            <a:endParaRPr lang="en-US" sz="2000" dirty="0">
              <a:latin typeface="Times-Roman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-Roman"/>
              </a:rPr>
              <a:t>C</a:t>
            </a:r>
            <a:r>
              <a:rPr lang="en-US" sz="2000" b="0" i="0" u="none" strike="noStrike" baseline="0" dirty="0">
                <a:latin typeface="Times-Roman"/>
              </a:rPr>
              <a:t>orridors form 68.27% central interval (~1</a:t>
            </a:r>
            <a:r>
              <a:rPr lang="en-US" sz="2000" b="0" i="0" u="none" strike="noStrike" baseline="0" dirty="0">
                <a:latin typeface="Symbol" panose="05050102010706020507" pitchFamily="18" charset="2"/>
              </a:rPr>
              <a:t>s</a:t>
            </a:r>
            <a:r>
              <a:rPr lang="en-US" sz="2000" b="0" i="0" u="none" strike="noStrike" baseline="0" dirty="0">
                <a:latin typeface="Times-Roman"/>
              </a:rPr>
              <a:t>), dashed lines 95.45% central interval (~2</a:t>
            </a:r>
            <a:r>
              <a:rPr lang="en-US" sz="2000" b="0" i="0" u="none" strike="noStrike" baseline="0" dirty="0">
                <a:latin typeface="Symbol" panose="05050102010706020507" pitchFamily="18" charset="2"/>
              </a:rPr>
              <a:t>s</a:t>
            </a:r>
            <a:r>
              <a:rPr lang="en-US" sz="2000" b="0" i="0" u="none" strike="noStrike" baseline="0" dirty="0">
                <a:latin typeface="Times-Roman"/>
              </a:rPr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i="1" dirty="0" err="1">
                <a:latin typeface="Times-Roman"/>
              </a:rPr>
              <a:t>L</a:t>
            </a:r>
            <a:r>
              <a:rPr lang="en-US" sz="2000" baseline="-25000" dirty="0" err="1">
                <a:latin typeface="Times-Roman"/>
              </a:rPr>
              <a:t>extra</a:t>
            </a:r>
            <a:r>
              <a:rPr lang="en-US" sz="2000" dirty="0">
                <a:latin typeface="Times-Roman"/>
              </a:rPr>
              <a:t> … number of “missing resonances”</a:t>
            </a:r>
            <a:endParaRPr lang="cs-CZ" sz="20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C70D8A5-A438-F4AC-74A6-BB23A9197274}"/>
              </a:ext>
            </a:extLst>
          </p:cNvPr>
          <p:cNvSpPr txBox="1"/>
          <p:nvPr/>
        </p:nvSpPr>
        <p:spPr>
          <a:xfrm>
            <a:off x="8686087" y="6098140"/>
            <a:ext cx="3272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Knapova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PRC </a:t>
            </a:r>
            <a:r>
              <a:rPr lang="en-US" sz="14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034607 (2022)</a:t>
            </a:r>
            <a:endParaRPr lang="cs-CZ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F713E4E-377D-5DBB-0A67-7C0363445E62}"/>
              </a:ext>
            </a:extLst>
          </p:cNvPr>
          <p:cNvSpPr txBox="1"/>
          <p:nvPr/>
        </p:nvSpPr>
        <p:spPr>
          <a:xfrm>
            <a:off x="402336" y="858803"/>
            <a:ext cx="115829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Symbol" panose="05050102010706020507" pitchFamily="18" charset="2"/>
              </a:rPr>
              <a:t>D</a:t>
            </a:r>
            <a:r>
              <a:rPr lang="en-US" sz="2000" b="0" i="0" u="none" strike="noStrike" baseline="-25000" dirty="0">
                <a:latin typeface="Times-Roman"/>
              </a:rPr>
              <a:t>3</a:t>
            </a:r>
            <a:r>
              <a:rPr lang="en-US" sz="2000" b="0" i="0" u="none" strike="noStrike" baseline="0" dirty="0">
                <a:latin typeface="Times-Roman"/>
              </a:rPr>
              <a:t> statistic often used – a measure of fluctuation of positions around the “picket fence” (linear) dependence</a:t>
            </a:r>
            <a:endParaRPr lang="cs-CZ" sz="2000" b="0" i="0" u="none" strike="noStrike" baseline="0" dirty="0">
              <a:latin typeface="Times-Roman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2000" b="0" i="0" u="none" strike="noStrike" baseline="0" dirty="0">
                <a:latin typeface="Times-Roman"/>
              </a:rPr>
              <a:t>I</a:t>
            </a:r>
            <a:r>
              <a:rPr lang="en-US" sz="2000" b="0" i="0" u="none" strike="noStrike" baseline="0" dirty="0">
                <a:latin typeface="Times-Roman"/>
              </a:rPr>
              <a:t>t shows up that not very sensitive for sequences of “realistic” length (typically at most a few tens)</a:t>
            </a:r>
          </a:p>
        </p:txBody>
      </p:sp>
    </p:spTree>
    <p:extLst>
      <p:ext uri="{BB962C8B-B14F-4D97-AF65-F5344CB8AC3E}">
        <p14:creationId xmlns:p14="http://schemas.microsoft.com/office/powerpoint/2010/main" val="17517581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62D632-7C7C-0EAA-FBAC-392FC202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of limited sensitivity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BF6053D-35D2-BDF1-83FB-4A37990CF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90BB596-A97B-E9E0-DB72-95ACB5453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63" y="970596"/>
            <a:ext cx="4917377" cy="5453443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985E0F4D-E316-D37F-887E-43BA288B9FF5}"/>
              </a:ext>
            </a:extLst>
          </p:cNvPr>
          <p:cNvSpPr txBox="1"/>
          <p:nvPr/>
        </p:nvSpPr>
        <p:spPr>
          <a:xfrm>
            <a:off x="5504688" y="1060704"/>
            <a:ext cx="64291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-Roman"/>
              </a:rPr>
              <a:t>The simulated </a:t>
            </a:r>
            <a:r>
              <a:rPr lang="en-US" sz="2000" b="0" i="0" u="none" strike="noStrike" baseline="0" dirty="0">
                <a:latin typeface="Symbol" panose="05050102010706020507" pitchFamily="18" charset="2"/>
              </a:rPr>
              <a:t>D</a:t>
            </a:r>
            <a:r>
              <a:rPr lang="en-US" sz="2000" b="0" i="0" u="none" strike="noStrike" baseline="-25000" dirty="0">
                <a:latin typeface="Times-Roman"/>
              </a:rPr>
              <a:t>3</a:t>
            </a:r>
            <a:r>
              <a:rPr lang="en-US" sz="2000" b="0" i="0" u="none" strike="noStrike" baseline="0" dirty="0">
                <a:latin typeface="Times-Roman"/>
              </a:rPr>
              <a:t>(</a:t>
            </a:r>
            <a:r>
              <a:rPr lang="en-US" sz="2000" b="0" i="1" u="none" strike="noStrike" baseline="0" dirty="0">
                <a:latin typeface="Times-Italic"/>
              </a:rPr>
              <a:t>L) </a:t>
            </a:r>
            <a:r>
              <a:rPr lang="en-US" sz="2000" b="0" i="0" u="none" strike="noStrike" baseline="0" dirty="0">
                <a:latin typeface="Times-Roman"/>
              </a:rPr>
              <a:t>for sequences with </a:t>
            </a:r>
            <a:r>
              <a:rPr lang="en-US" sz="2000" b="0" i="1" u="none" strike="noStrike" baseline="0" dirty="0" err="1">
                <a:latin typeface="Times-Italic"/>
              </a:rPr>
              <a:t>L</a:t>
            </a:r>
            <a:r>
              <a:rPr lang="en-US" sz="2000" b="0" i="0" u="none" strike="noStrike" baseline="-25000" dirty="0" err="1">
                <a:latin typeface="Times-Roman"/>
              </a:rPr>
              <a:t>max</a:t>
            </a:r>
            <a:r>
              <a:rPr lang="en-US" sz="2000" b="0" i="0" u="none" strike="noStrike" baseline="0" dirty="0">
                <a:latin typeface="Times-Roman"/>
              </a:rPr>
              <a:t> </a:t>
            </a:r>
            <a:r>
              <a:rPr lang="en-US" sz="2000" b="0" i="0" u="none" strike="noStrike" baseline="0" dirty="0">
                <a:latin typeface="MTSY"/>
              </a:rPr>
              <a:t>= </a:t>
            </a:r>
            <a:r>
              <a:rPr lang="en-US" sz="2000" b="0" i="0" u="none" strike="noStrike" baseline="0" dirty="0">
                <a:latin typeface="Times-Roman"/>
              </a:rPr>
              <a:t>50 and </a:t>
            </a:r>
            <a:r>
              <a:rPr lang="en-US" sz="2000" b="0" i="1" u="none" strike="noStrike" baseline="0" dirty="0" err="1">
                <a:latin typeface="Times-Italic"/>
              </a:rPr>
              <a:t>L</a:t>
            </a:r>
            <a:r>
              <a:rPr lang="en-US" sz="2000" b="0" i="0" u="none" strike="noStrike" baseline="-25000" dirty="0" err="1">
                <a:latin typeface="Times-Roman"/>
              </a:rPr>
              <a:t>extra</a:t>
            </a:r>
            <a:r>
              <a:rPr lang="en-US" sz="2000" b="0" i="0" u="none" strike="noStrike" baseline="0" dirty="0">
                <a:latin typeface="Times-Roman"/>
              </a:rPr>
              <a:t> </a:t>
            </a:r>
            <a:r>
              <a:rPr lang="en-US" sz="2000" b="0" i="0" u="none" strike="noStrike" baseline="0" dirty="0">
                <a:latin typeface="MTSY"/>
              </a:rPr>
              <a:t>= </a:t>
            </a:r>
            <a:r>
              <a:rPr lang="en-US" sz="2000" b="0" i="0" u="none" strike="noStrike" baseline="0" dirty="0">
                <a:latin typeface="Times-Roman"/>
              </a:rPr>
              <a:t>0</a:t>
            </a:r>
            <a:r>
              <a:rPr lang="en-US" sz="2000" b="0" i="1" u="none" strike="noStrike" baseline="0" dirty="0">
                <a:latin typeface="RMTMI"/>
              </a:rPr>
              <a:t>, </a:t>
            </a:r>
            <a:r>
              <a:rPr lang="en-US" sz="2000" b="0" i="0" u="none" strike="noStrike" baseline="0" dirty="0">
                <a:latin typeface="Times-Roman"/>
              </a:rPr>
              <a:t>7</a:t>
            </a:r>
            <a:r>
              <a:rPr lang="en-US" sz="2000" b="0" i="1" u="none" strike="noStrike" baseline="0" dirty="0">
                <a:latin typeface="RMTMI"/>
              </a:rPr>
              <a:t>, </a:t>
            </a:r>
            <a:r>
              <a:rPr lang="en-US" sz="2000" b="0" i="0" u="none" strike="noStrike" baseline="0" dirty="0">
                <a:latin typeface="Times-Roman"/>
              </a:rPr>
              <a:t>and 15.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-Roman"/>
              </a:rPr>
              <a:t>The shaded corridors correspond to 68.27% central interval and the dashed lines for </a:t>
            </a:r>
            <a:r>
              <a:rPr lang="en-US" sz="2000" b="0" i="1" u="none" strike="noStrike" baseline="0" dirty="0" err="1">
                <a:latin typeface="Times-Italic"/>
              </a:rPr>
              <a:t>L</a:t>
            </a:r>
            <a:r>
              <a:rPr lang="en-US" sz="2000" b="0" i="0" u="none" strike="noStrike" baseline="-25000" dirty="0" err="1">
                <a:latin typeface="Times-Roman"/>
              </a:rPr>
              <a:t>extra</a:t>
            </a:r>
            <a:r>
              <a:rPr lang="en-US" sz="2000" b="0" i="0" u="none" strike="noStrike" baseline="0" dirty="0">
                <a:latin typeface="Times-Roman"/>
              </a:rPr>
              <a:t> </a:t>
            </a:r>
            <a:r>
              <a:rPr lang="en-US" sz="2000" b="0" i="0" u="none" strike="noStrike" baseline="0" dirty="0">
                <a:latin typeface="MTSY"/>
              </a:rPr>
              <a:t>= </a:t>
            </a:r>
            <a:r>
              <a:rPr lang="en-US" sz="2000" b="0" i="0" u="none" strike="noStrike" baseline="0" dirty="0">
                <a:latin typeface="Times-Roman"/>
              </a:rPr>
              <a:t>15 show 95.45% central interval.</a:t>
            </a:r>
            <a:endParaRPr lang="cs-CZ" sz="20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AC6A73F-A079-7FEB-EA76-F7E59B643174}"/>
              </a:ext>
            </a:extLst>
          </p:cNvPr>
          <p:cNvSpPr txBox="1"/>
          <p:nvPr/>
        </p:nvSpPr>
        <p:spPr>
          <a:xfrm>
            <a:off x="8533075" y="6040277"/>
            <a:ext cx="3272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Knapova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PRC </a:t>
            </a:r>
            <a:r>
              <a:rPr lang="en-US" sz="14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034607 (2022)</a:t>
            </a:r>
            <a:endParaRPr lang="cs-CZ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5639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249427-35AF-0C3A-C67E-0E597BE70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approach for some nuclei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6217F7F-E5E8-A963-247E-353A02171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8A6315E-E18F-AF66-004C-A392DCD76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291" y="1743446"/>
            <a:ext cx="5116294" cy="3416795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0B6DBCF-2A97-48C9-532E-E86B0178F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684" y="1069771"/>
            <a:ext cx="6071629" cy="3416795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B81274B9-1FB2-F51D-E982-64EE6DDC95AB}"/>
              </a:ext>
            </a:extLst>
          </p:cNvPr>
          <p:cNvSpPr txBox="1"/>
          <p:nvPr/>
        </p:nvSpPr>
        <p:spPr>
          <a:xfrm>
            <a:off x="563879" y="5301810"/>
            <a:ext cx="50381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Times-Roman"/>
              </a:rPr>
              <a:t>Distribution of number of sub-threshold </a:t>
            </a:r>
            <a:r>
              <a:rPr lang="en-US" sz="1800" b="0" i="1" u="none" strike="noStrike" baseline="0" dirty="0">
                <a:latin typeface="Times-Italic"/>
              </a:rPr>
              <a:t>s</a:t>
            </a:r>
            <a:r>
              <a:rPr lang="en-US" sz="1800" b="0" i="0" u="none" strike="noStrike" baseline="0" dirty="0">
                <a:latin typeface="Times-Roman"/>
              </a:rPr>
              <a:t>-wave resonances for a few max </a:t>
            </a:r>
            <a:r>
              <a:rPr lang="en-US" sz="1800" b="0" i="1" u="none" strike="noStrike" baseline="0" dirty="0">
                <a:latin typeface="Times-Roman"/>
              </a:rPr>
              <a:t>E</a:t>
            </a:r>
            <a:r>
              <a:rPr lang="en-US" sz="1800" b="0" i="1" u="none" strike="noStrike" baseline="-25000" dirty="0">
                <a:latin typeface="Times-Roman"/>
              </a:rPr>
              <a:t>n</a:t>
            </a:r>
            <a:r>
              <a:rPr lang="en-US" sz="1800" b="0" i="0" u="none" strike="noStrike" baseline="0" dirty="0">
                <a:latin typeface="Times-Roman"/>
              </a:rPr>
              <a:t> in </a:t>
            </a:r>
            <a:r>
              <a:rPr lang="en-US" sz="1800" b="0" i="0" u="none" strike="noStrike" baseline="30000" dirty="0">
                <a:latin typeface="Times-Roman"/>
              </a:rPr>
              <a:t>161</a:t>
            </a:r>
            <a:r>
              <a:rPr lang="en-US" sz="1800" b="0" i="0" u="none" strike="noStrike" baseline="0" dirty="0">
                <a:latin typeface="Times-Roman"/>
              </a:rPr>
              <a:t>Dy and </a:t>
            </a:r>
            <a:r>
              <a:rPr lang="en-US" sz="1800" b="0" i="1" u="none" strike="noStrike" baseline="0" dirty="0">
                <a:latin typeface="Times-Italic"/>
              </a:rPr>
              <a:t>T</a:t>
            </a:r>
            <a:r>
              <a:rPr lang="en-US" sz="1800" b="0" i="1" u="none" strike="noStrike" baseline="-25000" dirty="0">
                <a:latin typeface="Times-Italic"/>
              </a:rPr>
              <a:t>1</a:t>
            </a:r>
            <a:endParaRPr lang="en-US" sz="800" b="0" i="0" u="none" strike="noStrike" baseline="-25000" dirty="0">
              <a:latin typeface="Times-Roman"/>
            </a:endParaRPr>
          </a:p>
          <a:p>
            <a:pPr algn="l"/>
            <a:r>
              <a:rPr lang="en-US" sz="1800" b="0" i="0" u="none" strike="noStrike" baseline="0" dirty="0">
                <a:latin typeface="Times-Roman"/>
              </a:rPr>
              <a:t>threshold. (</a:t>
            </a:r>
            <a:r>
              <a:rPr lang="en-US" sz="1800" b="0" i="1" u="none" strike="noStrike" baseline="0" dirty="0">
                <a:latin typeface="Times-Italic"/>
              </a:rPr>
              <a:t>D</a:t>
            </a:r>
            <a:r>
              <a:rPr lang="en-US" sz="1800" b="0" i="1" u="none" strike="noStrike" baseline="-25000" dirty="0">
                <a:latin typeface="Times-Italic"/>
              </a:rPr>
              <a:t>0</a:t>
            </a:r>
            <a:r>
              <a:rPr lang="en-US" sz="800" b="0" i="0" u="none" strike="noStrike" baseline="0" dirty="0">
                <a:latin typeface="Times-Roman"/>
              </a:rPr>
              <a:t> </a:t>
            </a:r>
            <a:r>
              <a:rPr lang="en-US" sz="1800" b="0" i="0" u="none" strike="noStrike" baseline="0" dirty="0">
                <a:latin typeface="MTSY"/>
              </a:rPr>
              <a:t>= </a:t>
            </a:r>
            <a:r>
              <a:rPr lang="en-US" sz="1800" b="0" i="0" u="none" strike="noStrike" baseline="0" dirty="0">
                <a:latin typeface="Times-Roman"/>
              </a:rPr>
              <a:t>2</a:t>
            </a:r>
            <a:r>
              <a:rPr lang="en-US" sz="1800" b="0" i="1" u="none" strike="noStrike" baseline="0" dirty="0">
                <a:latin typeface="RMTMI"/>
              </a:rPr>
              <a:t>.</a:t>
            </a:r>
            <a:r>
              <a:rPr lang="en-US" sz="1800" b="0" i="0" u="none" strike="noStrike" baseline="0" dirty="0">
                <a:latin typeface="Times-Roman"/>
              </a:rPr>
              <a:t>15 eV and </a:t>
            </a:r>
            <a:r>
              <a:rPr lang="en-US" sz="1800" b="0" i="1" u="none" strike="noStrike" baseline="0" dirty="0">
                <a:latin typeface="Times-Italic"/>
              </a:rPr>
              <a:t>S</a:t>
            </a:r>
            <a:r>
              <a:rPr lang="en-US" sz="1800" b="0" i="1" u="none" strike="noStrike" baseline="-25000" dirty="0">
                <a:latin typeface="Times-Italic"/>
              </a:rPr>
              <a:t>0</a:t>
            </a:r>
            <a:r>
              <a:rPr lang="en-US" sz="800" b="0" i="0" u="none" strike="noStrike" baseline="0" dirty="0">
                <a:latin typeface="Times-Roman"/>
              </a:rPr>
              <a:t> </a:t>
            </a:r>
            <a:r>
              <a:rPr lang="en-US" sz="1800" b="0" i="0" u="none" strike="noStrike" baseline="0" dirty="0">
                <a:latin typeface="MTSY"/>
              </a:rPr>
              <a:t>= </a:t>
            </a:r>
            <a:r>
              <a:rPr lang="en-US" sz="1800" b="0" i="0" u="none" strike="noStrike" baseline="0" dirty="0">
                <a:latin typeface="Times-Roman"/>
              </a:rPr>
              <a:t>2</a:t>
            </a:r>
            <a:r>
              <a:rPr lang="en-US" sz="1800" b="0" i="1" u="none" strike="noStrike" baseline="0" dirty="0">
                <a:latin typeface="RMTMI"/>
              </a:rPr>
              <a:t>.</a:t>
            </a:r>
            <a:r>
              <a:rPr lang="en-US" sz="1800" b="0" i="0" u="none" strike="noStrike" baseline="0" dirty="0">
                <a:latin typeface="Times-Roman"/>
              </a:rPr>
              <a:t>0 </a:t>
            </a:r>
            <a:r>
              <a:rPr lang="en-US" sz="1800" b="0" i="0" u="none" strike="noStrike" baseline="0" dirty="0">
                <a:latin typeface="MTSY"/>
              </a:rPr>
              <a:t>× </a:t>
            </a:r>
            <a:r>
              <a:rPr lang="en-US" sz="1800" b="0" i="0" u="none" strike="noStrike" baseline="0" dirty="0">
                <a:latin typeface="Times-Roman"/>
              </a:rPr>
              <a:t>10</a:t>
            </a:r>
            <a:r>
              <a:rPr lang="en-US" sz="1800" b="0" i="0" u="none" strike="noStrike" baseline="30000" dirty="0">
                <a:latin typeface="Times-Roman"/>
              </a:rPr>
              <a:t>-4</a:t>
            </a:r>
            <a:r>
              <a:rPr lang="en-US" sz="1800" b="0" i="0" u="none" strike="noStrike" baseline="0" dirty="0">
                <a:latin typeface="Times-Roman"/>
              </a:rPr>
              <a:t> used)</a:t>
            </a:r>
            <a:endParaRPr lang="cs-CZ" dirty="0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65AAA092-386F-F506-4F36-5139410B2D5C}"/>
              </a:ext>
            </a:extLst>
          </p:cNvPr>
          <p:cNvSpPr txBox="1"/>
          <p:nvPr/>
        </p:nvSpPr>
        <p:spPr>
          <a:xfrm>
            <a:off x="5975684" y="4498246"/>
            <a:ext cx="609399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latin typeface="Times-Roman"/>
              </a:rPr>
              <a:t>Fraction of complete (mixed-spin) sequences </a:t>
            </a:r>
            <a:r>
              <a:rPr lang="en-US" sz="2000" b="0" i="1" u="none" strike="noStrike" baseline="0" dirty="0">
                <a:latin typeface="Times-Italic"/>
              </a:rPr>
              <a:t>F</a:t>
            </a:r>
            <a:r>
              <a:rPr lang="en-US" sz="2000" b="0" i="1" u="none" strike="noStrike" baseline="-25000" dirty="0">
                <a:latin typeface="Times-Italic"/>
              </a:rPr>
              <a:t>0</a:t>
            </a:r>
            <a:r>
              <a:rPr lang="en-US" sz="2000" b="0" i="1" u="none" strike="noStrike" baseline="30000" dirty="0">
                <a:latin typeface="Times-Italic"/>
              </a:rPr>
              <a:t>m</a:t>
            </a:r>
            <a:r>
              <a:rPr lang="cs-CZ" sz="900" b="0" i="0" u="none" strike="noStrike" baseline="0" dirty="0">
                <a:latin typeface="Times-Roman"/>
              </a:rPr>
              <a:t> </a:t>
            </a:r>
            <a:r>
              <a:rPr lang="cs-CZ" sz="2000" b="0" i="0" u="none" strike="noStrike" baseline="0" dirty="0">
                <a:latin typeface="Times-Roman"/>
              </a:rPr>
              <a:t>and</a:t>
            </a:r>
            <a:r>
              <a:rPr lang="en-US" sz="2000" b="0" i="0" u="none" strike="noStrike" baseline="0" dirty="0">
                <a:latin typeface="Times-Roman"/>
              </a:rPr>
              <a:t> the mode of distribution for different </a:t>
            </a:r>
            <a:r>
              <a:rPr lang="en-US" sz="2000" b="0" i="1" u="none" strike="noStrike" baseline="0" dirty="0">
                <a:latin typeface="Times-Italic"/>
              </a:rPr>
              <a:t>E</a:t>
            </a:r>
            <a:r>
              <a:rPr lang="en-US" sz="2000" b="0" u="none" strike="noStrike" baseline="-25000" dirty="0">
                <a:latin typeface="Times-Italic"/>
              </a:rPr>
              <a:t>max</a:t>
            </a:r>
            <a:r>
              <a:rPr lang="en-US" sz="900" b="0" i="0" u="none" strike="noStrike" baseline="0" dirty="0">
                <a:latin typeface="Times-Roman"/>
              </a:rPr>
              <a:t> </a:t>
            </a:r>
            <a:r>
              <a:rPr lang="en-US" sz="2000" b="0" i="0" u="none" strike="noStrike" baseline="0" dirty="0">
                <a:latin typeface="Times-Roman"/>
              </a:rPr>
              <a:t>and both thresholds on the previous slide. </a:t>
            </a:r>
          </a:p>
          <a:p>
            <a:pPr algn="l"/>
            <a:endParaRPr lang="en-US" dirty="0">
              <a:latin typeface="Times-Roman"/>
            </a:endParaRPr>
          </a:p>
          <a:p>
            <a:pPr algn="l"/>
            <a:r>
              <a:rPr lang="en-US" sz="2000" b="0" i="0" u="none" strike="noStrike" baseline="0" dirty="0">
                <a:latin typeface="Times-Roman"/>
              </a:rPr>
              <a:t>Simple relation to individual spin sequences found</a:t>
            </a:r>
            <a:r>
              <a:rPr lang="cs-CZ" sz="2000" b="0" i="0" u="none" strike="noStrike" baseline="0" dirty="0">
                <a:latin typeface="Times-Roman"/>
              </a:rPr>
              <a:t>.</a:t>
            </a:r>
            <a:endParaRPr lang="cs-CZ" sz="20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15C2E58-E616-269D-8CB8-FA4B9E9F1361}"/>
              </a:ext>
            </a:extLst>
          </p:cNvPr>
          <p:cNvSpPr txBox="1"/>
          <p:nvPr/>
        </p:nvSpPr>
        <p:spPr>
          <a:xfrm>
            <a:off x="554735" y="960043"/>
            <a:ext cx="5271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average resonance parameters are known, estimate of sub-threshold resonances can be made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FA14304-417F-0F7F-4409-394B2AF380C7}"/>
              </a:ext>
            </a:extLst>
          </p:cNvPr>
          <p:cNvSpPr txBox="1"/>
          <p:nvPr/>
        </p:nvSpPr>
        <p:spPr>
          <a:xfrm>
            <a:off x="8533072" y="6079606"/>
            <a:ext cx="3272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Knapova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PRC </a:t>
            </a:r>
            <a:r>
              <a:rPr lang="en-US" sz="14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034607 (2022)</a:t>
            </a:r>
            <a:endParaRPr lang="cs-CZ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7039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4B64D4E-995E-FDC2-D236-8E5ED44E3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D359DD0-5690-D32D-4FA1-717DB1E27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526" y="1661226"/>
            <a:ext cx="5448300" cy="2562225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BD5EA393-F6C6-8C9E-C090-B2CAC22517F4}"/>
              </a:ext>
            </a:extLst>
          </p:cNvPr>
          <p:cNvSpPr txBox="1"/>
          <p:nvPr/>
        </p:nvSpPr>
        <p:spPr>
          <a:xfrm>
            <a:off x="6491839" y="1004359"/>
            <a:ext cx="52096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Times-Roman"/>
              </a:rPr>
              <a:t>Comparison of 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Times-Italic"/>
              </a:rPr>
              <a:t>D</a:t>
            </a:r>
            <a:r>
              <a:rPr lang="en-US" sz="1800" b="0" i="1" u="none" strike="noStrike" baseline="-25000" dirty="0">
                <a:solidFill>
                  <a:srgbClr val="000000"/>
                </a:solidFill>
                <a:latin typeface="Times-Italic"/>
              </a:rPr>
              <a:t>0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Times-Italic"/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-Roman"/>
              </a:rPr>
              <a:t>deduced from DANCE analysis (with highest 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Times-Italic"/>
              </a:rPr>
              <a:t>E</a:t>
            </a:r>
            <a:r>
              <a:rPr lang="en-US" sz="1800" b="0" i="0" u="none" strike="noStrike" baseline="-25000" dirty="0">
                <a:solidFill>
                  <a:srgbClr val="000000"/>
                </a:solidFill>
                <a:latin typeface="Times-Roman"/>
              </a:rPr>
              <a:t>max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-Roman"/>
              </a:rPr>
              <a:t>) with literature data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21477427-2674-52A9-98D5-93BA7E9C4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560" y="2101338"/>
            <a:ext cx="5587667" cy="286512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8ECCFF9B-880A-7796-C804-9ACF8CC97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766" y="5039150"/>
            <a:ext cx="3038475" cy="438150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A738328E-B312-D04E-06A2-E6CEAE4EB9DC}"/>
              </a:ext>
            </a:extLst>
          </p:cNvPr>
          <p:cNvSpPr txBox="1"/>
          <p:nvPr/>
        </p:nvSpPr>
        <p:spPr>
          <a:xfrm>
            <a:off x="456413" y="1075466"/>
            <a:ext cx="47350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Times-Roman"/>
              </a:rPr>
              <a:t>Deduced average resonance spacing from analysis of DANCE data using GOE assumptions and missing resonances (see above) 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1D1C8A9-56EB-52C4-F4B2-88B471E41654}"/>
              </a:ext>
            </a:extLst>
          </p:cNvPr>
          <p:cNvSpPr txBox="1"/>
          <p:nvPr/>
        </p:nvSpPr>
        <p:spPr>
          <a:xfrm>
            <a:off x="8562570" y="6079606"/>
            <a:ext cx="3272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Knapova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PRC </a:t>
            </a:r>
            <a:r>
              <a:rPr lang="en-US" sz="14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034607 (2022)</a:t>
            </a:r>
            <a:endParaRPr lang="cs-CZ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302D48C8-16D5-C057-B224-238163FF1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413"/>
            <a:ext cx="10515600" cy="539750"/>
          </a:xfrm>
        </p:spPr>
        <p:txBody>
          <a:bodyPr/>
          <a:lstStyle/>
          <a:p>
            <a:r>
              <a:rPr lang="en-US" dirty="0"/>
              <a:t>Possible approach for some nuclei</a:t>
            </a:r>
            <a:endParaRPr lang="cs-CZ" dirty="0"/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CFA50809-9DDA-F7C8-750E-059A0DE136D4}"/>
              </a:ext>
            </a:extLst>
          </p:cNvPr>
          <p:cNvCxnSpPr/>
          <p:nvPr/>
        </p:nvCxnSpPr>
        <p:spPr>
          <a:xfrm>
            <a:off x="6243484" y="923804"/>
            <a:ext cx="0" cy="546357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0A49D4B3-4D32-1BEA-48FD-28537759AB09}"/>
              </a:ext>
            </a:extLst>
          </p:cNvPr>
          <p:cNvSpPr txBox="1"/>
          <p:nvPr/>
        </p:nvSpPr>
        <p:spPr>
          <a:xfrm>
            <a:off x="6491839" y="4678326"/>
            <a:ext cx="51643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uncertainty comes from the fact that the number of sub-threshold resonances is likely rather small. If larger – the uncertainty increases. 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4906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B7EC3A-F436-CBE4-2F4C-95A2460C2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GOE predictions justified?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6B7A97E-CCCC-C7F0-C08F-6C9B681DF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03EFAAC-9E55-198E-DD33-74E71B870F5D}"/>
              </a:ext>
            </a:extLst>
          </p:cNvPr>
          <p:cNvSpPr txBox="1"/>
          <p:nvPr/>
        </p:nvSpPr>
        <p:spPr>
          <a:xfrm>
            <a:off x="560440" y="1042219"/>
            <a:ext cx="10363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100% clear – some deviations reported (mainly works by P.E. Koehler in last about 15 years)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 involved in some of them. For instance, 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data on reduced neutron widths showed a very low probability that they could be consistent with Porter-Thomas fluctuations; </a:t>
            </a:r>
            <a:r>
              <a:rPr lang="en-US" sz="20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P.E. Koehler at al., </a:t>
            </a:r>
            <a:r>
              <a:rPr lang="cs-CZ" sz="20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PRL 105, 072502 (2010)</a:t>
            </a:r>
            <a:endParaRPr lang="en-US" sz="2000" b="0" i="0" u="none" strike="noStrike" baseline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correct, would have a significant impact on actual NLD (D0)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MK is not sure if he believes in this effect but if experimental data correct, the effect is there </a:t>
            </a:r>
            <a:endParaRPr lang="en-US" sz="2000" b="0" i="0" u="none" strike="noStrike" baseline="0" dirty="0">
              <a:solidFill>
                <a:srgbClr val="231F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231F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also some problems with long-range correlations in “Nuclear Data </a:t>
            </a:r>
            <a:r>
              <a:rPr lang="en-US" sz="2000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Ensamble</a:t>
            </a:r>
            <a:r>
              <a:rPr lang="en-US" sz="20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(NDE) 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P.E. Koehler at al.,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Fortschritte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Physik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-Progress of Physics </a:t>
            </a:r>
            <a:r>
              <a:rPr lang="cs-CZ" sz="20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61 (2-3) , pp.80-94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P.E. Koehler reported a few more cases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general problem with experimental data – spin/parity of resonances in NDE were likely assigned assuming the validity of GOE by experimentalists … (above-discussed problems)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4060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D61794-C2AE-B2D2-0129-3D073F92E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F9509E6-DC14-CC8B-36BE-35A2CB147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1790F8A-33C0-8074-CF77-040746C3B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57231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037BA9-CFD0-C6D1-4965-39DA09CBA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Spin of neutron resonances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D34409E-E1CE-5231-FF3F-C87FBD499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095531D-220F-18CB-75F6-496B417B33A7}"/>
              </a:ext>
            </a:extLst>
          </p:cNvPr>
          <p:cNvSpPr txBox="1"/>
          <p:nvPr/>
        </p:nvSpPr>
        <p:spPr>
          <a:xfrm>
            <a:off x="496303" y="950133"/>
            <a:ext cx="880410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Can be determined by several methods (very crude division)</a:t>
            </a:r>
          </a:p>
          <a:p>
            <a:pPr algn="l"/>
            <a:endParaRPr lang="en-US" sz="2000" dirty="0">
              <a:solidFill>
                <a:srgbClr val="000000"/>
              </a:solidFill>
              <a:latin typeface="Times-Roman"/>
            </a:endParaRPr>
          </a:p>
          <a:p>
            <a:pPr marL="342900" indent="-342900" algn="l">
              <a:buFont typeface="+mj-lt"/>
              <a:buAutoNum type="arabicParenR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analysis of transmission, scattering, or capture cross-section measurements (above)</a:t>
            </a:r>
          </a:p>
          <a:p>
            <a:pPr marL="342900" indent="-342900" algn="l">
              <a:buFont typeface="+mj-lt"/>
              <a:buAutoNum type="arabicParenR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measurement of transmission using polarized neutrons and samples</a:t>
            </a:r>
          </a:p>
          <a:p>
            <a:pPr marL="342900" indent="-342900" algn="l">
              <a:buFont typeface="+mj-lt"/>
              <a:buAutoNum type="arabicParenR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detection of differences in 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Symbol" panose="05050102010706020507" pitchFamily="18" charset="2"/>
              </a:rPr>
              <a:t>g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-ray spectra from resonances with different spins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b="0" i="0" u="none" strike="noStrike" baseline="0" dirty="0">
              <a:solidFill>
                <a:srgbClr val="000000"/>
              </a:solidFill>
              <a:latin typeface="Times-Roman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ratio of singles to coincidence from two scintillation detectors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intensities of 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Symbol" panose="05050102010706020507" pitchFamily="18" charset="2"/>
              </a:rPr>
              <a:t>g</a:t>
            </a:r>
            <a:r>
              <a:rPr lang="en-US" sz="2000" i="1" dirty="0">
                <a:solidFill>
                  <a:srgbClr val="000000"/>
                </a:solidFill>
                <a:latin typeface="RMTMI"/>
              </a:rPr>
              <a:t>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rays from low-lying levels measured with Ge detectors,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the singles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RMTMI"/>
              </a:rPr>
              <a:t>/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singles, and coincidences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RMTMI"/>
              </a:rPr>
              <a:t>/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coincidences ratios for different pulse-height regions with C</a:t>
            </a:r>
            <a:r>
              <a:rPr lang="en-US" sz="2000" b="0" i="0" u="none" strike="noStrike" baseline="-25000" dirty="0">
                <a:solidFill>
                  <a:srgbClr val="000000"/>
                </a:solidFill>
                <a:latin typeface="Times-Roman"/>
              </a:rPr>
              <a:t>6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D</a:t>
            </a:r>
            <a:r>
              <a:rPr lang="en-US" sz="2000" b="0" i="0" u="none" strike="noStrike" baseline="-25000" dirty="0">
                <a:solidFill>
                  <a:srgbClr val="000000"/>
                </a:solidFill>
                <a:latin typeface="Times-Roman"/>
              </a:rPr>
              <a:t>6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imes-Roman"/>
              </a:rPr>
              <a:t>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detectors,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cascade characteristics measured with 4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RMTMI"/>
              </a:rPr>
              <a:t>π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segmented detector arrays, e.g., DANCE or TAC at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-Roman"/>
              </a:rPr>
              <a:t>n_TOF</a:t>
            </a:r>
            <a:endParaRPr lang="en-US" sz="2000" b="0" i="0" u="none" strike="noStrike" baseline="0" dirty="0">
              <a:solidFill>
                <a:srgbClr val="000000"/>
              </a:solidFill>
              <a:latin typeface="Times-Roman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Times-Roman"/>
              </a:rPr>
              <a:t>…</a:t>
            </a:r>
            <a:endParaRPr lang="cs-CZ" sz="2000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80B152B8-2F8F-7699-810F-C5776EBAD4BD}"/>
              </a:ext>
            </a:extLst>
          </p:cNvPr>
          <p:cNvSpPr txBox="1"/>
          <p:nvPr/>
        </p:nvSpPr>
        <p:spPr>
          <a:xfrm>
            <a:off x="493297" y="5770662"/>
            <a:ext cx="8518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Mughabghab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Atlas lists 9 methods, but those can be combined into these groups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DB65F01E-122F-BC71-2442-A6FB2C1EE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759" y="131985"/>
            <a:ext cx="2566736" cy="2619708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5CEDBF59-1B32-8AD0-36DB-862EC4553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758" y="2856426"/>
            <a:ext cx="2566736" cy="385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0834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11EBC3-7ED9-5264-0AB5-CEE7462C1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Detection</a:t>
            </a:r>
            <a:r>
              <a:rPr lang="cs-CZ" dirty="0"/>
              <a:t> </a:t>
            </a:r>
            <a:r>
              <a:rPr lang="cs-CZ" dirty="0" err="1"/>
              <a:t>systems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E990D6F-A6F5-B6C3-549B-468B6505D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D29F153-D721-961A-1035-4B5F8D6CC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5" y="3893388"/>
            <a:ext cx="3951485" cy="2493641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F548490-F2AA-140A-0EE6-251530EC0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89" y="251827"/>
            <a:ext cx="3258671" cy="3325923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1CAE43E0-FF71-1993-094F-85BA5A762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9599" y="40824"/>
            <a:ext cx="2427316" cy="364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6F906EBD-547F-4144-F876-F8BC35386A00}"/>
              </a:ext>
            </a:extLst>
          </p:cNvPr>
          <p:cNvSpPr txBox="1"/>
          <p:nvPr/>
        </p:nvSpPr>
        <p:spPr>
          <a:xfrm>
            <a:off x="3667433" y="925414"/>
            <a:ext cx="58403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Traditional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detection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systems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Low-efficiency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detectors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(usually C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combinations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“Total-energy deposition + Pulse-Hight Weighting Techniques” – at maximum one photon from a cascade is detected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High-efficiency detectors (BaF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spheres)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detection systems under development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(@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n_TOF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29327549-C396-9060-A7A7-E1C4B0080BF2}"/>
              </a:ext>
            </a:extLst>
          </p:cNvPr>
          <p:cNvSpPr txBox="1"/>
          <p:nvPr/>
        </p:nvSpPr>
        <p:spPr>
          <a:xfrm>
            <a:off x="1119039" y="3577750"/>
            <a:ext cx="1823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C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@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n_TOF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FC12799A-1C0C-B70F-E951-3836037EBE2F}"/>
              </a:ext>
            </a:extLst>
          </p:cNvPr>
          <p:cNvSpPr txBox="1"/>
          <p:nvPr/>
        </p:nvSpPr>
        <p:spPr>
          <a:xfrm>
            <a:off x="7503546" y="3625181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DANCE @ LANSCE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01983B00-F537-0FD1-1CFF-762C8D49A0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4691" y="3893390"/>
            <a:ext cx="4899461" cy="249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7032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>
            <a:extLst>
              <a:ext uri="{FF2B5EF4-FFF2-40B4-BE49-F238E27FC236}">
                <a16:creationId xmlns:a16="http://schemas.microsoft.com/office/drawing/2014/main" id="{CA78CFEE-6310-9351-2BB6-723EE20299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54983"/>
            <a:ext cx="10515600" cy="504826"/>
          </a:xfrm>
        </p:spPr>
        <p:txBody>
          <a:bodyPr>
            <a:normAutofit/>
          </a:bodyPr>
          <a:lstStyle/>
          <a:p>
            <a:r>
              <a:rPr lang="en-US" altLang="cs-CZ" dirty="0"/>
              <a:t>Principle of the multiplicity method</a:t>
            </a:r>
            <a:endParaRPr lang="cs-CZ" altLang="cs-CZ" dirty="0"/>
          </a:p>
        </p:txBody>
      </p:sp>
      <p:sp>
        <p:nvSpPr>
          <p:cNvPr id="391174" name="Text Box 6">
            <a:extLst>
              <a:ext uri="{FF2B5EF4-FFF2-40B4-BE49-F238E27FC236}">
                <a16:creationId xmlns:a16="http://schemas.microsoft.com/office/drawing/2014/main" id="{9C8BEDFC-7625-A6A1-2E1D-E4B6F5C09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9349" y="2180230"/>
            <a:ext cx="5670421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assuming only dipole transitions </a:t>
            </a:r>
            <a:r>
              <a:rPr lang="en-US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 </a:t>
            </a:r>
            <a:r>
              <a:rPr lang="en-US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average multiplicity (and average energy) is expected for different </a:t>
            </a:r>
            <a:r>
              <a:rPr lang="en-US" altLang="cs-CZ" sz="2000" dirty="0">
                <a:latin typeface="Symbol" panose="05050102010706020507" pitchFamily="18" charset="2"/>
                <a:cs typeface="Times New Roman" panose="02020603050405020304" pitchFamily="18" charset="0"/>
              </a:rPr>
              <a:t>D</a:t>
            </a:r>
            <a:r>
              <a:rPr lang="en-US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E1 and M1 transitions have different probabilities </a:t>
            </a:r>
            <a:r>
              <a:rPr lang="en-US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 </a:t>
            </a:r>
            <a:r>
              <a:rPr lang="en-US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average multiplicity might be expected for different parity of capturing state</a:t>
            </a:r>
            <a:endParaRPr lang="cs-CZ" alt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alt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detector allows to measure multiplicity distribution (or at least average multiplicity), data could be used</a:t>
            </a:r>
            <a:br>
              <a:rPr lang="en-US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 </a:t>
            </a:r>
            <a:r>
              <a:rPr lang="en-US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high-efficiency detector needed (BaF</a:t>
            </a:r>
            <a:r>
              <a:rPr lang="en-US" altLang="cs-CZ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balls)</a:t>
            </a:r>
            <a:endParaRPr lang="cs-CZ" alt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ACA79B0C-F77A-0634-75CF-9D96ADD47A44}"/>
              </a:ext>
            </a:extLst>
          </p:cNvPr>
          <p:cNvGrpSpPr/>
          <p:nvPr/>
        </p:nvGrpSpPr>
        <p:grpSpPr>
          <a:xfrm>
            <a:off x="680465" y="927120"/>
            <a:ext cx="3176162" cy="2979113"/>
            <a:chOff x="945163" y="927120"/>
            <a:chExt cx="3176162" cy="2979113"/>
          </a:xfrm>
        </p:grpSpPr>
        <p:sp>
          <p:nvSpPr>
            <p:cNvPr id="391172" name="Line 4">
              <a:extLst>
                <a:ext uri="{FF2B5EF4-FFF2-40B4-BE49-F238E27FC236}">
                  <a16:creationId xmlns:a16="http://schemas.microsoft.com/office/drawing/2014/main" id="{113A5322-C206-A2D3-F8E1-1937FB618D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2037" y="1293832"/>
              <a:ext cx="0" cy="609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173" name="Line 5">
              <a:extLst>
                <a:ext uri="{FF2B5EF4-FFF2-40B4-BE49-F238E27FC236}">
                  <a16:creationId xmlns:a16="http://schemas.microsoft.com/office/drawing/2014/main" id="{A828D5BC-FEB3-1700-A878-ECC2D5EBC8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1037" y="1293832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178" name="Line 10">
              <a:extLst>
                <a:ext uri="{FF2B5EF4-FFF2-40B4-BE49-F238E27FC236}">
                  <a16:creationId xmlns:a16="http://schemas.microsoft.com/office/drawing/2014/main" id="{BDC822DA-7EBD-F162-7755-A427072699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2037" y="1903432"/>
              <a:ext cx="0" cy="6858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179" name="Line 11">
              <a:extLst>
                <a:ext uri="{FF2B5EF4-FFF2-40B4-BE49-F238E27FC236}">
                  <a16:creationId xmlns:a16="http://schemas.microsoft.com/office/drawing/2014/main" id="{E50850AB-2BAA-37CF-29BF-3C9EF7FA83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2037" y="2589232"/>
              <a:ext cx="0" cy="609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180" name="Line 12">
              <a:extLst>
                <a:ext uri="{FF2B5EF4-FFF2-40B4-BE49-F238E27FC236}">
                  <a16:creationId xmlns:a16="http://schemas.microsoft.com/office/drawing/2014/main" id="{80114A91-1094-D179-2C3C-C5DC8A24E7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1037" y="1903432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181" name="Line 13">
              <a:extLst>
                <a:ext uri="{FF2B5EF4-FFF2-40B4-BE49-F238E27FC236}">
                  <a16:creationId xmlns:a16="http://schemas.microsoft.com/office/drawing/2014/main" id="{76FBBC24-37C5-72B4-C5FE-A184D0C5AB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1037" y="2589232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182" name="Line 14">
              <a:extLst>
                <a:ext uri="{FF2B5EF4-FFF2-40B4-BE49-F238E27FC236}">
                  <a16:creationId xmlns:a16="http://schemas.microsoft.com/office/drawing/2014/main" id="{651833C5-EFC6-1A8E-B78E-57A0632EF1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1037" y="3198832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183" name="Line 15">
              <a:extLst>
                <a:ext uri="{FF2B5EF4-FFF2-40B4-BE49-F238E27FC236}">
                  <a16:creationId xmlns:a16="http://schemas.microsoft.com/office/drawing/2014/main" id="{8D418103-2DDB-A9AA-055D-215D3FB406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1037" y="3884632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184" name="Line 16">
              <a:extLst>
                <a:ext uri="{FF2B5EF4-FFF2-40B4-BE49-F238E27FC236}">
                  <a16:creationId xmlns:a16="http://schemas.microsoft.com/office/drawing/2014/main" id="{1F81BA47-FF4F-F050-F549-184333635A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2037" y="3198832"/>
              <a:ext cx="0" cy="6858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216" name="Text Box 48">
              <a:extLst>
                <a:ext uri="{FF2B5EF4-FFF2-40B4-BE49-F238E27FC236}">
                  <a16:creationId xmlns:a16="http://schemas.microsoft.com/office/drawing/2014/main" id="{644732A3-F18B-B667-26F3-6F61ADA7F4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7406" y="3536901"/>
              <a:ext cx="76495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cs-CZ" dirty="0"/>
                <a:t>J</a:t>
              </a:r>
              <a:r>
                <a:rPr lang="en-US" altLang="cs-CZ" baseline="-25000" dirty="0"/>
                <a:t>GS</a:t>
              </a:r>
              <a:r>
                <a:rPr lang="en-US" altLang="cs-CZ" dirty="0"/>
                <a:t> = 0</a:t>
              </a:r>
              <a:endParaRPr lang="cs-CZ" altLang="cs-CZ" dirty="0"/>
            </a:p>
          </p:txBody>
        </p:sp>
        <p:sp>
          <p:nvSpPr>
            <p:cNvPr id="391220" name="Text Box 52">
              <a:extLst>
                <a:ext uri="{FF2B5EF4-FFF2-40B4-BE49-F238E27FC236}">
                  <a16:creationId xmlns:a16="http://schemas.microsoft.com/office/drawing/2014/main" id="{94B9DBE2-1C7D-D206-8565-D00D796854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5163" y="927120"/>
              <a:ext cx="885825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cs-CZ"/>
                <a:t>J</a:t>
              </a:r>
              <a:r>
                <a:rPr lang="en-US" altLang="cs-CZ" baseline="-25000"/>
                <a:t>capt</a:t>
              </a:r>
              <a:r>
                <a:rPr lang="en-US" altLang="cs-CZ"/>
                <a:t> = 4</a:t>
              </a:r>
              <a:endParaRPr lang="cs-CZ" altLang="cs-CZ"/>
            </a:p>
          </p:txBody>
        </p:sp>
        <p:sp>
          <p:nvSpPr>
            <p:cNvPr id="391200" name="Line 32">
              <a:extLst>
                <a:ext uri="{FF2B5EF4-FFF2-40B4-BE49-F238E27FC236}">
                  <a16:creationId xmlns:a16="http://schemas.microsoft.com/office/drawing/2014/main" id="{06AF616F-3F3D-B771-DCF1-9DE50FCFD3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117" y="1293832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201" name="Line 33">
              <a:extLst>
                <a:ext uri="{FF2B5EF4-FFF2-40B4-BE49-F238E27FC236}">
                  <a16:creationId xmlns:a16="http://schemas.microsoft.com/office/drawing/2014/main" id="{FDA524FF-8CDF-0DE3-931D-39B0F184B2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7117" y="1293832"/>
              <a:ext cx="0" cy="12954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202" name="Line 34">
              <a:extLst>
                <a:ext uri="{FF2B5EF4-FFF2-40B4-BE49-F238E27FC236}">
                  <a16:creationId xmlns:a16="http://schemas.microsoft.com/office/drawing/2014/main" id="{2E86971A-7486-6981-667D-90F10656F9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7117" y="2589232"/>
              <a:ext cx="0" cy="609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203" name="Line 35">
              <a:extLst>
                <a:ext uri="{FF2B5EF4-FFF2-40B4-BE49-F238E27FC236}">
                  <a16:creationId xmlns:a16="http://schemas.microsoft.com/office/drawing/2014/main" id="{0E5F3608-6CFE-A385-EB6E-6C1DD4A6EF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117" y="1903432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204" name="Line 36">
              <a:extLst>
                <a:ext uri="{FF2B5EF4-FFF2-40B4-BE49-F238E27FC236}">
                  <a16:creationId xmlns:a16="http://schemas.microsoft.com/office/drawing/2014/main" id="{0313E5E1-AAAC-A9DD-97C4-D36270A585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117" y="2589232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205" name="Line 37">
              <a:extLst>
                <a:ext uri="{FF2B5EF4-FFF2-40B4-BE49-F238E27FC236}">
                  <a16:creationId xmlns:a16="http://schemas.microsoft.com/office/drawing/2014/main" id="{F0D17F15-8F2F-18FC-DED5-F507BF30A2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117" y="3198832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206" name="Line 38">
              <a:extLst>
                <a:ext uri="{FF2B5EF4-FFF2-40B4-BE49-F238E27FC236}">
                  <a16:creationId xmlns:a16="http://schemas.microsoft.com/office/drawing/2014/main" id="{24E0548E-D750-02F7-D498-2B9D5357B8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117" y="3884632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207" name="Line 39">
              <a:extLst>
                <a:ext uri="{FF2B5EF4-FFF2-40B4-BE49-F238E27FC236}">
                  <a16:creationId xmlns:a16="http://schemas.microsoft.com/office/drawing/2014/main" id="{C15F4F2D-E054-42E2-C080-16E0F21532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7117" y="3198832"/>
              <a:ext cx="0" cy="6858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208" name="Line 40">
              <a:extLst>
                <a:ext uri="{FF2B5EF4-FFF2-40B4-BE49-F238E27FC236}">
                  <a16:creationId xmlns:a16="http://schemas.microsoft.com/office/drawing/2014/main" id="{03D7953F-FE28-6846-D1F3-675D3A8415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3125" y="1293832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209" name="Line 41">
              <a:extLst>
                <a:ext uri="{FF2B5EF4-FFF2-40B4-BE49-F238E27FC236}">
                  <a16:creationId xmlns:a16="http://schemas.microsoft.com/office/drawing/2014/main" id="{CADFF1AE-8060-06A2-9EAC-F554298CB9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4125" y="1293832"/>
              <a:ext cx="0" cy="1905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211" name="Line 43">
              <a:extLst>
                <a:ext uri="{FF2B5EF4-FFF2-40B4-BE49-F238E27FC236}">
                  <a16:creationId xmlns:a16="http://schemas.microsoft.com/office/drawing/2014/main" id="{50BD98CC-0582-9599-F1CD-D12512BF31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3125" y="1903432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212" name="Line 44">
              <a:extLst>
                <a:ext uri="{FF2B5EF4-FFF2-40B4-BE49-F238E27FC236}">
                  <a16:creationId xmlns:a16="http://schemas.microsoft.com/office/drawing/2014/main" id="{A430CF81-97DF-6552-34B6-7965C81AB6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3125" y="2589232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213" name="Line 45">
              <a:extLst>
                <a:ext uri="{FF2B5EF4-FFF2-40B4-BE49-F238E27FC236}">
                  <a16:creationId xmlns:a16="http://schemas.microsoft.com/office/drawing/2014/main" id="{E1A9EF56-BE09-1B01-47D2-F8837E26E0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3125" y="3198832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214" name="Line 46">
              <a:extLst>
                <a:ext uri="{FF2B5EF4-FFF2-40B4-BE49-F238E27FC236}">
                  <a16:creationId xmlns:a16="http://schemas.microsoft.com/office/drawing/2014/main" id="{391CB67A-0303-716E-595C-F074A8E77C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3125" y="3884632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215" name="Line 47">
              <a:extLst>
                <a:ext uri="{FF2B5EF4-FFF2-40B4-BE49-F238E27FC236}">
                  <a16:creationId xmlns:a16="http://schemas.microsoft.com/office/drawing/2014/main" id="{57EBE645-A948-0B68-3527-D4790FDF03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4125" y="3198832"/>
              <a:ext cx="0" cy="6858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sp>
          <p:nvSpPr>
            <p:cNvPr id="391221" name="Text Box 53">
              <a:extLst>
                <a:ext uri="{FF2B5EF4-FFF2-40B4-BE49-F238E27FC236}">
                  <a16:creationId xmlns:a16="http://schemas.microsoft.com/office/drawing/2014/main" id="{27D8BC29-00B9-7789-9A51-44AC81D5B4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9917" y="927120"/>
              <a:ext cx="885825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cs-CZ" dirty="0" err="1"/>
                <a:t>J</a:t>
              </a:r>
              <a:r>
                <a:rPr lang="en-US" altLang="cs-CZ" baseline="-25000" dirty="0" err="1"/>
                <a:t>capt</a:t>
              </a:r>
              <a:r>
                <a:rPr lang="en-US" altLang="cs-CZ" dirty="0"/>
                <a:t> = 3</a:t>
              </a:r>
              <a:endParaRPr lang="cs-CZ" altLang="cs-CZ" dirty="0"/>
            </a:p>
          </p:txBody>
        </p:sp>
        <p:sp>
          <p:nvSpPr>
            <p:cNvPr id="391222" name="Text Box 54">
              <a:extLst>
                <a:ext uri="{FF2B5EF4-FFF2-40B4-BE49-F238E27FC236}">
                  <a16:creationId xmlns:a16="http://schemas.microsoft.com/office/drawing/2014/main" id="{26AD2B23-FB47-E017-3548-5B652D750E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5500" y="927120"/>
              <a:ext cx="885825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cs-CZ"/>
                <a:t>J</a:t>
              </a:r>
              <a:r>
                <a:rPr lang="en-US" altLang="cs-CZ" baseline="-25000"/>
                <a:t>capt</a:t>
              </a:r>
              <a:r>
                <a:rPr lang="en-US" altLang="cs-CZ"/>
                <a:t> = 2</a:t>
              </a:r>
              <a:endParaRPr lang="cs-CZ" altLang="cs-CZ"/>
            </a:p>
          </p:txBody>
        </p:sp>
      </p:grp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2B18DB8-5C23-16CE-5AEF-BAF17A7F6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AC3B978-9006-5898-FFAB-68C7A98B8E50}"/>
              </a:ext>
            </a:extLst>
          </p:cNvPr>
          <p:cNvSpPr txBox="1"/>
          <p:nvPr/>
        </p:nvSpPr>
        <p:spPr>
          <a:xfrm>
            <a:off x="525894" y="3975645"/>
            <a:ext cx="3330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that corresponds to 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ground state of 5/2+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15D455-8B43-988D-75BE-CACC6FB86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520" y="2310299"/>
            <a:ext cx="2566736" cy="385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9EAE9CA-E413-A2F8-B40D-4BDB17823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0288893-C86E-D8BE-C0E2-EB6E4AA37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8" y="1296624"/>
            <a:ext cx="5000924" cy="3742563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EB10050B-68CC-8072-DEA6-C7B92A1C8669}"/>
              </a:ext>
            </a:extLst>
          </p:cNvPr>
          <p:cNvSpPr txBox="1"/>
          <p:nvPr/>
        </p:nvSpPr>
        <p:spPr>
          <a:xfrm>
            <a:off x="726190" y="869968"/>
            <a:ext cx="5438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cs-CZ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Prototypical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cs-CZ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multiplicity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distributions</a:t>
            </a:r>
            <a:r>
              <a:rPr lang="cs-CZ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DANCE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D5623930-4A0E-BED0-EAAE-238B95D3F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037" y="984334"/>
            <a:ext cx="5288758" cy="4048809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AEB23903-2BF0-994C-FC7F-4E38952C1217}"/>
              </a:ext>
            </a:extLst>
          </p:cNvPr>
          <p:cNvSpPr txBox="1"/>
          <p:nvPr/>
        </p:nvSpPr>
        <p:spPr>
          <a:xfrm>
            <a:off x="8642138" y="5978508"/>
            <a:ext cx="32677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 </a:t>
            </a:r>
            <a:r>
              <a:rPr lang="en-US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Becvar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NIMA 647 (2011) 73–85</a:t>
            </a:r>
            <a:endParaRPr lang="cs-CZ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9370277-AB1A-AE48-74E6-FD41F545FC22}"/>
              </a:ext>
            </a:extLst>
          </p:cNvPr>
          <p:cNvSpPr txBox="1"/>
          <p:nvPr/>
        </p:nvSpPr>
        <p:spPr>
          <a:xfrm>
            <a:off x="793690" y="5033143"/>
            <a:ext cx="105426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Decomposition of yield (exp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into two (or more) “prototypes” </a:t>
            </a: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m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(with contributions/yields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using a </a:t>
            </a:r>
            <a:r>
              <a:rPr lang="en-US" sz="2000" dirty="0">
                <a:latin typeface="Symbol" panose="05050102010706020507" pitchFamily="18" charset="2"/>
                <a:cs typeface="Times New Roman" panose="02020603050405020304" pitchFamily="18" charset="0"/>
              </a:rPr>
              <a:t>c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-based minimization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than number of prototypes needed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F584A95-F652-C772-5FC3-EB53850902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5016" y="5560702"/>
            <a:ext cx="2717932" cy="725583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4FD2F076-D600-17E5-1A44-1B753BF94019}"/>
              </a:ext>
            </a:extLst>
          </p:cNvPr>
          <p:cNvSpPr txBox="1"/>
          <p:nvPr/>
        </p:nvSpPr>
        <p:spPr>
          <a:xfrm>
            <a:off x="1167786" y="1685574"/>
            <a:ext cx="1125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/>
              <a:t>147</a:t>
            </a:r>
            <a:r>
              <a:rPr lang="en-US" dirty="0"/>
              <a:t>Sm(</a:t>
            </a:r>
            <a:r>
              <a:rPr lang="en-US" dirty="0" err="1"/>
              <a:t>n,</a:t>
            </a:r>
            <a:r>
              <a:rPr lang="en-US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dirty="0"/>
              <a:t>)</a:t>
            </a:r>
            <a:endParaRPr lang="cs-CZ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D5A5224C-C2E1-EC56-0128-975CB546F68D}"/>
              </a:ext>
            </a:extLst>
          </p:cNvPr>
          <p:cNvSpPr txBox="1"/>
          <p:nvPr/>
        </p:nvSpPr>
        <p:spPr>
          <a:xfrm>
            <a:off x="3774597" y="2595380"/>
            <a:ext cx="14129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J</a:t>
            </a:r>
            <a:r>
              <a:rPr lang="en-US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=</a:t>
            </a:r>
            <a:r>
              <a:rPr lang="cs-CZ" sz="1800" b="0" i="0" u="none" strike="noStrike" baseline="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3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: </a:t>
            </a:r>
            <a:r>
              <a:rPr lang="cs-CZ" sz="1800" b="0" i="0" u="none" strike="noStrike" baseline="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58.09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eV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J=</a:t>
            </a:r>
            <a:r>
              <a:rPr lang="cs-CZ" sz="1800" b="0" i="0" u="none" strike="noStrike" baseline="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4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: </a:t>
            </a:r>
            <a:r>
              <a:rPr lang="cs-CZ" sz="1800" b="0" i="0" u="none" strike="noStrike" baseline="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49.36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cs-CZ" sz="1800" b="0" i="0" u="none" strike="noStrike" baseline="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eV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</a:t>
            </a:r>
            <a:endParaRPr lang="cs-CZ" dirty="0">
              <a:latin typeface="+mj-lt"/>
            </a:endParaRP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D6D42A09-F5CB-2E52-5EF6-65336FA1E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1828"/>
            <a:ext cx="10515600" cy="541015"/>
          </a:xfrm>
        </p:spPr>
        <p:txBody>
          <a:bodyPr/>
          <a:lstStyle/>
          <a:p>
            <a:r>
              <a:rPr lang="en-US" dirty="0"/>
              <a:t>Principle of multiplicity method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376249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126885-856F-292D-578E-E1DF0D53D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472ECF1-5BBA-C184-8DB4-D5BAA352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BC2218C-74CA-28EC-E0F9-7E43EE7E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97" y="1150309"/>
            <a:ext cx="6335013" cy="5000625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86FCB35F-E937-FD87-2DCA-A6E210B1DEE6}"/>
              </a:ext>
            </a:extLst>
          </p:cNvPr>
          <p:cNvSpPr txBox="1"/>
          <p:nvPr/>
        </p:nvSpPr>
        <p:spPr>
          <a:xfrm>
            <a:off x="8642138" y="5978508"/>
            <a:ext cx="32677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 </a:t>
            </a:r>
            <a:r>
              <a:rPr lang="en-US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Becvar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NIMA 647 (2011) 73–85</a:t>
            </a:r>
            <a:endParaRPr lang="cs-CZ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4457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1E1543-C8D9-CCC1-8452-E6B69B1F5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BDEFDFB-5851-906F-D1C8-2507F4916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24E979D-EBA5-8579-8D4D-CF9E9B413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22" y="943089"/>
            <a:ext cx="5455133" cy="3641591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B01866EA-212C-7F16-F53F-1A9D22B82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5358" y="943089"/>
            <a:ext cx="5455133" cy="3634338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9390D910-2981-1BAA-5592-239A50C15E53}"/>
              </a:ext>
            </a:extLst>
          </p:cNvPr>
          <p:cNvSpPr txBox="1"/>
          <p:nvPr/>
        </p:nvSpPr>
        <p:spPr>
          <a:xfrm>
            <a:off x="8562570" y="6079606"/>
            <a:ext cx="3272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Knapova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PRC </a:t>
            </a:r>
            <a:r>
              <a:rPr lang="en-US" sz="14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034607 (2022)</a:t>
            </a:r>
            <a:endParaRPr lang="cs-CZ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8BA3ED81-DFCB-BE21-8A4A-691ABCA56816}"/>
              </a:ext>
            </a:extLst>
          </p:cNvPr>
          <p:cNvSpPr txBox="1"/>
          <p:nvPr/>
        </p:nvSpPr>
        <p:spPr>
          <a:xfrm>
            <a:off x="433943" y="4613679"/>
            <a:ext cx="1153014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-Roman"/>
              </a:rPr>
              <a:t>The decompositions were performed using </a:t>
            </a:r>
            <a:r>
              <a:rPr lang="en-US" sz="2000" b="0" i="1" u="none" strike="noStrike" baseline="0" dirty="0">
                <a:latin typeface="Times-Italic"/>
              </a:rPr>
              <a:t>m </a:t>
            </a:r>
            <a:r>
              <a:rPr lang="en-US" sz="2000" b="0" i="0" u="none" strike="noStrike" baseline="0" dirty="0">
                <a:latin typeface="MTSY"/>
              </a:rPr>
              <a:t>= </a:t>
            </a:r>
            <a:r>
              <a:rPr lang="en-US" sz="2000" b="0" i="0" u="none" strike="noStrike" baseline="0" dirty="0">
                <a:latin typeface="Times-Roman"/>
              </a:rPr>
              <a:t>2–6</a:t>
            </a:r>
            <a:endParaRPr lang="cs-CZ" sz="2000" b="0" i="0" u="none" strike="noStrike" baseline="0" dirty="0">
              <a:latin typeface="Times-Roman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-Roman"/>
              </a:rPr>
              <a:t>Previously unreported doublets near 101 eV in </a:t>
            </a:r>
            <a:r>
              <a:rPr lang="en-US" sz="2000" b="0" i="0" u="none" strike="noStrike" baseline="30000" dirty="0">
                <a:latin typeface="Times-Roman"/>
              </a:rPr>
              <a:t>161</a:t>
            </a:r>
            <a:r>
              <a:rPr lang="en-US" sz="2000" b="0" i="0" u="none" strike="noStrike" baseline="0" dirty="0">
                <a:latin typeface="Times-Roman"/>
              </a:rPr>
              <a:t>Dy and 53.5 eV in </a:t>
            </a:r>
            <a:r>
              <a:rPr lang="en-US" sz="2000" b="0" i="0" u="none" strike="noStrike" baseline="30000" dirty="0">
                <a:latin typeface="Times-Roman"/>
              </a:rPr>
              <a:t>167</a:t>
            </a:r>
            <a:r>
              <a:rPr lang="en-US" sz="2000" b="0" i="0" u="none" strike="noStrike" baseline="0" dirty="0">
                <a:latin typeface="Times-Roman"/>
              </a:rPr>
              <a:t>Er clearly seen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-Roman"/>
              </a:rPr>
              <a:t>In </a:t>
            </a:r>
            <a:r>
              <a:rPr lang="en-US" sz="2000" b="0" i="0" u="none" strike="noStrike" baseline="30000" dirty="0">
                <a:latin typeface="Times-Roman"/>
              </a:rPr>
              <a:t>167</a:t>
            </a:r>
            <a:r>
              <a:rPr lang="en-US" sz="2000" b="0" i="0" u="none" strike="noStrike" baseline="0" dirty="0">
                <a:latin typeface="Times-Roman"/>
              </a:rPr>
              <a:t>Er a clear indication of a doublet presence comes already from the observed resonance shape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-Roman"/>
              </a:rPr>
              <a:t>The decomposed shapes nicely agree with the shapes of the neighbor resonances </a:t>
            </a:r>
            <a:br>
              <a:rPr lang="en-US" sz="2000" b="0" i="0" u="none" strike="noStrike" baseline="0" dirty="0">
                <a:latin typeface="Times-Roman"/>
              </a:rPr>
            </a:br>
            <a:r>
              <a:rPr lang="en-US" sz="2000" b="0" i="0" u="none" strike="noStrike" baseline="0" dirty="0">
                <a:latin typeface="Times-Roman"/>
              </a:rPr>
              <a:t>(resonance shape can be checked)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3054803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2DAA93-261A-1F3A-80F9-8F7694CB4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– “imperfections”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95B128A-48BD-C669-AE71-708DF0008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9D57D681-EFD3-8E6A-36D0-878268376157}"/>
              </a:ext>
            </a:extLst>
          </p:cNvPr>
          <p:cNvGrpSpPr/>
          <p:nvPr/>
        </p:nvGrpSpPr>
        <p:grpSpPr>
          <a:xfrm>
            <a:off x="33051" y="925417"/>
            <a:ext cx="7216048" cy="4282742"/>
            <a:chOff x="0" y="1013552"/>
            <a:chExt cx="6504926" cy="4385085"/>
          </a:xfrm>
        </p:grpSpPr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id="{4B7089F5-F50D-FE1D-AB9B-9B45D176A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9490" y="1013552"/>
              <a:ext cx="6087158" cy="4164376"/>
            </a:xfrm>
            <a:prstGeom prst="rect">
              <a:avLst/>
            </a:prstGeom>
          </p:spPr>
        </p:pic>
        <p:sp>
          <p:nvSpPr>
            <p:cNvPr id="7" name="TextovéPole 6">
              <a:extLst>
                <a:ext uri="{FF2B5EF4-FFF2-40B4-BE49-F238E27FC236}">
                  <a16:creationId xmlns:a16="http://schemas.microsoft.com/office/drawing/2014/main" id="{0502544C-3524-0BE9-6B79-5D95553172C5}"/>
                </a:ext>
              </a:extLst>
            </p:cNvPr>
            <p:cNvSpPr txBox="1"/>
            <p:nvPr/>
          </p:nvSpPr>
          <p:spPr>
            <a:xfrm>
              <a:off x="5687073" y="5029305"/>
              <a:ext cx="8178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</a:t>
              </a:r>
              <a:r>
                <a:rPr lang="en-US" baseline="-25000" dirty="0"/>
                <a:t>n</a:t>
              </a:r>
              <a:r>
                <a:rPr lang="en-US" dirty="0"/>
                <a:t> (eV)</a:t>
              </a:r>
              <a:endParaRPr lang="cs-CZ" dirty="0"/>
            </a:p>
          </p:txBody>
        </p:sp>
        <p:sp>
          <p:nvSpPr>
            <p:cNvPr id="8" name="TextovéPole 7">
              <a:extLst>
                <a:ext uri="{FF2B5EF4-FFF2-40B4-BE49-F238E27FC236}">
                  <a16:creationId xmlns:a16="http://schemas.microsoft.com/office/drawing/2014/main" id="{D5A9E770-F872-8A3C-6F57-BD767C6F2CE1}"/>
                </a:ext>
              </a:extLst>
            </p:cNvPr>
            <p:cNvSpPr txBox="1"/>
            <p:nvPr/>
          </p:nvSpPr>
          <p:spPr>
            <a:xfrm rot="-5400000">
              <a:off x="-234423" y="1247975"/>
              <a:ext cx="838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Counts</a:t>
              </a:r>
              <a:endParaRPr lang="cs-CZ" dirty="0"/>
            </a:p>
          </p:txBody>
        </p:sp>
      </p:grp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EAD7AAFD-7329-2E65-EFF3-F1586995EB49}"/>
              </a:ext>
            </a:extLst>
          </p:cNvPr>
          <p:cNvSpPr txBox="1"/>
          <p:nvPr/>
        </p:nvSpPr>
        <p:spPr>
          <a:xfrm>
            <a:off x="2119982" y="5343599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“ghost”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6E8D8168-F3AA-90D4-89CF-FA685A9FD148}"/>
              </a:ext>
            </a:extLst>
          </p:cNvPr>
          <p:cNvSpPr txBox="1"/>
          <p:nvPr/>
        </p:nvSpPr>
        <p:spPr>
          <a:xfrm>
            <a:off x="1818720" y="148020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doublet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ADCF1F52-93D4-4677-8B3E-87EFFC64D2C4}"/>
              </a:ext>
            </a:extLst>
          </p:cNvPr>
          <p:cNvSpPr txBox="1"/>
          <p:nvPr/>
        </p:nvSpPr>
        <p:spPr>
          <a:xfrm>
            <a:off x="3932236" y="140570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doublet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Přímá spojnice se šipkou 15">
            <a:extLst>
              <a:ext uri="{FF2B5EF4-FFF2-40B4-BE49-F238E27FC236}">
                <a16:creationId xmlns:a16="http://schemas.microsoft.com/office/drawing/2014/main" id="{2FBFB7A2-8004-9086-2EDF-6E232E59FCE1}"/>
              </a:ext>
            </a:extLst>
          </p:cNvPr>
          <p:cNvCxnSpPr>
            <a:cxnSpLocks/>
          </p:cNvCxnSpPr>
          <p:nvPr/>
        </p:nvCxnSpPr>
        <p:spPr>
          <a:xfrm flipV="1">
            <a:off x="2487779" y="4847447"/>
            <a:ext cx="694063" cy="554259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A8BEFBF0-61E1-53F1-C6B3-BA208FB37A46}"/>
              </a:ext>
            </a:extLst>
          </p:cNvPr>
          <p:cNvCxnSpPr>
            <a:cxnSpLocks/>
          </p:cNvCxnSpPr>
          <p:nvPr/>
        </p:nvCxnSpPr>
        <p:spPr>
          <a:xfrm flipH="1" flipV="1">
            <a:off x="1494695" y="4632818"/>
            <a:ext cx="785797" cy="768888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se šipkou 20">
            <a:extLst>
              <a:ext uri="{FF2B5EF4-FFF2-40B4-BE49-F238E27FC236}">
                <a16:creationId xmlns:a16="http://schemas.microsoft.com/office/drawing/2014/main" id="{5F26FA1C-F752-33CD-A91E-6BD3F633D47A}"/>
              </a:ext>
            </a:extLst>
          </p:cNvPr>
          <p:cNvCxnSpPr>
            <a:cxnSpLocks/>
          </p:cNvCxnSpPr>
          <p:nvPr/>
        </p:nvCxnSpPr>
        <p:spPr>
          <a:xfrm flipV="1">
            <a:off x="2695883" y="4632818"/>
            <a:ext cx="1752710" cy="744978"/>
          </a:xfrm>
          <a:prstGeom prst="straightConnector1">
            <a:avLst/>
          </a:prstGeom>
          <a:ln w="25400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C21FB567-4534-E472-9E96-B74D8F8982E4}"/>
              </a:ext>
            </a:extLst>
          </p:cNvPr>
          <p:cNvSpPr txBox="1"/>
          <p:nvPr/>
        </p:nvSpPr>
        <p:spPr>
          <a:xfrm>
            <a:off x="7140077" y="943407"/>
            <a:ext cx="480652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Times-Roman"/>
              </a:rPr>
              <a:t>F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luctuations lead to imperfections – presence of 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-Italic"/>
              </a:rPr>
              <a:t>ghost resonances </a:t>
            </a:r>
            <a:r>
              <a:rPr lang="en-US" sz="2000" dirty="0">
                <a:solidFill>
                  <a:srgbClr val="000000"/>
                </a:solidFill>
                <a:latin typeface="Times-Roman"/>
              </a:rPr>
              <a:t>(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other spin)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0" i="1" u="none" strike="noStrike" baseline="0" dirty="0">
              <a:solidFill>
                <a:srgbClr val="000000"/>
              </a:solidFill>
              <a:latin typeface="Times-Italic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The standard deviation of </a:t>
            </a:r>
            <a:r>
              <a:rPr lang="en-US" sz="2000" i="1" dirty="0">
                <a:solidFill>
                  <a:srgbClr val="000000"/>
                </a:solidFill>
                <a:latin typeface="Times-Italic"/>
              </a:rPr>
              <a:t>“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ratio of the area of the ghost to the total area</a:t>
            </a:r>
            <a:r>
              <a:rPr lang="en-US" sz="2000" dirty="0">
                <a:solidFill>
                  <a:srgbClr val="000000"/>
                </a:solidFill>
                <a:latin typeface="Times-Roman"/>
              </a:rPr>
              <a:t>”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 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-Italic"/>
              </a:rPr>
              <a:t>R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 </a:t>
            </a:r>
            <a:b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</a:b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~0.12 in 167Er </a:t>
            </a:r>
            <a:b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</a:b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~0.09 in 161Dy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b="0" i="0" u="none" strike="noStrike" baseline="0" dirty="0">
              <a:solidFill>
                <a:srgbClr val="000000"/>
              </a:solidFill>
              <a:latin typeface="Times-Roman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In </a:t>
            </a:r>
            <a:r>
              <a:rPr lang="en-US" sz="2000" b="0" i="0" u="none" strike="noStrike" baseline="30000" dirty="0">
                <a:solidFill>
                  <a:srgbClr val="000000"/>
                </a:solidFill>
                <a:latin typeface="Times-Roman"/>
              </a:rPr>
              <a:t>163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Dy a couple of resonances with similar decomposed contributions for both 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-Italic"/>
              </a:rPr>
              <a:t>J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, and the standard deviation of 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-Italic"/>
              </a:rPr>
              <a:t>R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was found to be at least 0.15, but still allows spi</a:t>
            </a:r>
            <a:r>
              <a:rPr lang="en-US" sz="2000" dirty="0">
                <a:solidFill>
                  <a:srgbClr val="000000"/>
                </a:solidFill>
                <a:latin typeface="Times-Roman"/>
              </a:rPr>
              <a:t>n determination for vast majority of resonances</a:t>
            </a:r>
            <a:endParaRPr lang="en-US" sz="2000" b="0" i="0" u="none" strike="noStrike" baseline="0" dirty="0">
              <a:solidFill>
                <a:srgbClr val="000000"/>
              </a:solidFill>
              <a:latin typeface="Times-Roman"/>
            </a:endParaRP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22D86F43-0E5D-E0D7-A012-FDA98B347661}"/>
              </a:ext>
            </a:extLst>
          </p:cNvPr>
          <p:cNvSpPr txBox="1"/>
          <p:nvPr/>
        </p:nvSpPr>
        <p:spPr>
          <a:xfrm>
            <a:off x="4660491" y="5455179"/>
            <a:ext cx="738094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-Roman"/>
              </a:rPr>
              <a:t>Check of </a:t>
            </a:r>
            <a:r>
              <a:rPr lang="en-US" sz="2000" dirty="0">
                <a:latin typeface="Times-Roman"/>
              </a:rPr>
              <a:t>“ghost” sizes f</a:t>
            </a:r>
            <a:r>
              <a:rPr lang="en-US" sz="2000" b="0" i="0" u="none" strike="noStrike" baseline="0" dirty="0">
                <a:latin typeface="Times-Roman"/>
              </a:rPr>
              <a:t>rom simulations of </a:t>
            </a:r>
            <a:r>
              <a:rPr lang="en-US" sz="2000" b="0" i="0" u="none" strike="noStrike" baseline="0" dirty="0">
                <a:latin typeface="Symbol" panose="05050102010706020507" pitchFamily="18" charset="2"/>
              </a:rPr>
              <a:t>g</a:t>
            </a:r>
            <a:r>
              <a:rPr lang="en-US" sz="2000" b="0" i="0" u="none" strike="noStrike" baseline="0" dirty="0">
                <a:latin typeface="Times-Roman"/>
              </a:rPr>
              <a:t> decay (DICEBOX):</a:t>
            </a:r>
            <a:br>
              <a:rPr lang="en-US" sz="2000" b="0" i="0" u="none" strike="noStrike" baseline="0" dirty="0">
                <a:latin typeface="Times-Roman"/>
              </a:rPr>
            </a:br>
            <a:r>
              <a:rPr lang="en-US" sz="2000" b="0" i="0" u="none" strike="noStrike" baseline="0" dirty="0">
                <a:latin typeface="Times-Roman"/>
              </a:rPr>
              <a:t>  ~ 0.12(2) for </a:t>
            </a:r>
            <a:r>
              <a:rPr lang="en-US" sz="2000" b="0" i="0" u="none" strike="noStrike" baseline="30000" dirty="0">
                <a:latin typeface="Times-Roman"/>
              </a:rPr>
              <a:t>167</a:t>
            </a:r>
            <a:r>
              <a:rPr lang="en-US" sz="2000" b="0" i="0" u="none" strike="noStrike" baseline="0" dirty="0">
                <a:latin typeface="Times-Roman"/>
              </a:rPr>
              <a:t>Er, 0.09(2) for </a:t>
            </a:r>
            <a:r>
              <a:rPr lang="en-US" sz="2000" b="0" i="0" u="none" strike="noStrike" baseline="30000" dirty="0">
                <a:latin typeface="Times-Roman"/>
              </a:rPr>
              <a:t>161</a:t>
            </a:r>
            <a:r>
              <a:rPr lang="en-US" sz="2000" b="0" i="0" u="none" strike="noStrike" baseline="0" dirty="0">
                <a:latin typeface="Times-Roman"/>
              </a:rPr>
              <a:t>Dy, and 0.25(6) for </a:t>
            </a:r>
            <a:r>
              <a:rPr lang="en-US" sz="2000" b="0" i="0" u="none" strike="noStrike" baseline="30000" dirty="0">
                <a:latin typeface="Times-Roman"/>
              </a:rPr>
              <a:t>163</a:t>
            </a:r>
            <a:r>
              <a:rPr lang="en-US" sz="2000" b="0" i="0" u="none" strike="noStrike" baseline="0" dirty="0">
                <a:latin typeface="Times-Roman"/>
              </a:rPr>
              <a:t>Dy </a:t>
            </a:r>
            <a:br>
              <a:rPr lang="en-US" sz="2000" b="0" i="0" u="none" strike="noStrike" baseline="0" dirty="0">
                <a:latin typeface="Times-Roman"/>
              </a:rPr>
            </a:br>
            <a:r>
              <a:rPr lang="en-US" sz="2000" b="0" i="0" u="none" strike="noStrike" baseline="0" dirty="0">
                <a:latin typeface="Times-Roman"/>
              </a:rPr>
              <a:t>(agrees with experiment)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A0768E9E-D068-4461-DEB4-003BECF0D311}"/>
              </a:ext>
            </a:extLst>
          </p:cNvPr>
          <p:cNvSpPr txBox="1"/>
          <p:nvPr/>
        </p:nvSpPr>
        <p:spPr>
          <a:xfrm>
            <a:off x="6244546" y="1279640"/>
            <a:ext cx="7296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J = 2</a:t>
            </a:r>
          </a:p>
          <a:p>
            <a:r>
              <a:rPr lang="en-US" sz="2400" dirty="0">
                <a:solidFill>
                  <a:srgbClr val="00B050"/>
                </a:solidFill>
              </a:rPr>
              <a:t>J = 3</a:t>
            </a:r>
            <a:endParaRPr lang="cs-CZ" sz="2400" dirty="0">
              <a:solidFill>
                <a:srgbClr val="00B050"/>
              </a:solidFill>
            </a:endParaRPr>
          </a:p>
        </p:txBody>
      </p:sp>
      <p:cxnSp>
        <p:nvCxnSpPr>
          <p:cNvPr id="28" name="Přímá spojnice se šipkou 27">
            <a:extLst>
              <a:ext uri="{FF2B5EF4-FFF2-40B4-BE49-F238E27FC236}">
                <a16:creationId xmlns:a16="http://schemas.microsoft.com/office/drawing/2014/main" id="{DF4FFA6B-5C29-9C95-3135-8B0B0265AD6E}"/>
              </a:ext>
            </a:extLst>
          </p:cNvPr>
          <p:cNvCxnSpPr>
            <a:cxnSpLocks/>
          </p:cNvCxnSpPr>
          <p:nvPr/>
        </p:nvCxnSpPr>
        <p:spPr>
          <a:xfrm flipV="1">
            <a:off x="2931587" y="4621792"/>
            <a:ext cx="2739725" cy="764818"/>
          </a:xfrm>
          <a:prstGeom prst="straightConnector1">
            <a:avLst/>
          </a:prstGeom>
          <a:ln w="25400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26696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61608F-BC78-3FE7-5213-1823F0817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– comparison with simulations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5F80762-327E-9366-9F61-FEF6FC127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2ABD4EA-6593-D78A-E69E-F83E06172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94" y="1058322"/>
            <a:ext cx="5362575" cy="3705225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DEE4536A-0975-9B45-E703-7A33E7DE92AF}"/>
              </a:ext>
            </a:extLst>
          </p:cNvPr>
          <p:cNvSpPr txBox="1"/>
          <p:nvPr/>
        </p:nvSpPr>
        <p:spPr>
          <a:xfrm>
            <a:off x="6096000" y="1250987"/>
            <a:ext cx="580440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Comparison of average experimental and simulated multiplicity distribution of </a:t>
            </a:r>
            <a:r>
              <a:rPr lang="en-US" sz="2000" b="0" i="0" u="none" strike="noStrike" baseline="30000" dirty="0">
                <a:solidFill>
                  <a:srgbClr val="000000"/>
                </a:solidFill>
                <a:latin typeface="Times-Roman"/>
              </a:rPr>
              <a:t>161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Dy resonances.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Times-Roman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Only events with sum energy between 7.6 and 8.4 MeV used to construct the individual resonance spectra, which are then normalized to their integral for 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-Italic"/>
              </a:rPr>
              <a:t>m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MSAM9"/>
              </a:rPr>
              <a:t>&gt;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2.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The mean and standard deviation of distributions are calculated using the maximum likelihood fit.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The larger spread of simulated values is due to the random nature of </a:t>
            </a:r>
            <a:r>
              <a:rPr lang="en-US" sz="2000" dirty="0">
                <a:solidFill>
                  <a:srgbClr val="000000"/>
                </a:solidFill>
                <a:latin typeface="Times-Roman"/>
              </a:rPr>
              <a:t>“nuclear supra-realizations”</a:t>
            </a:r>
            <a:r>
              <a:rPr lang="cs-CZ" sz="2000" b="0" i="0" u="none" strike="noStrike" baseline="0" dirty="0">
                <a:solidFill>
                  <a:srgbClr val="000000"/>
                </a:solidFill>
                <a:latin typeface="Times-Roman"/>
              </a:rPr>
              <a:t>.</a:t>
            </a:r>
            <a:endParaRPr lang="cs-CZ" sz="20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D903519-AC2C-935B-AE40-1DE8565747C6}"/>
              </a:ext>
            </a:extLst>
          </p:cNvPr>
          <p:cNvSpPr txBox="1"/>
          <p:nvPr/>
        </p:nvSpPr>
        <p:spPr>
          <a:xfrm>
            <a:off x="8592066" y="6079606"/>
            <a:ext cx="3272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en-US" sz="1400" b="0" i="0" u="none" strike="noStrike" baseline="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Knapova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PRC </a:t>
            </a:r>
            <a:r>
              <a:rPr lang="en-US" sz="14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</a:t>
            </a:r>
            <a:r>
              <a:rPr lang="en-US" sz="1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034607 (2022)</a:t>
            </a:r>
            <a:endParaRPr lang="cs-CZ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5505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A61B55-2B06-0702-F1A4-F44B68544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with spin dependence of “available” NLD models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082BB44-62C5-2EDF-DE1F-B7DA8A7BC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DBBB081-D849-F2D8-51DB-8C49A3652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48" y="1152144"/>
            <a:ext cx="4876799" cy="4553712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B6614073-441F-839D-368A-1EA2E507BFB3}"/>
              </a:ext>
            </a:extLst>
          </p:cNvPr>
          <p:cNvSpPr txBox="1"/>
          <p:nvPr/>
        </p:nvSpPr>
        <p:spPr>
          <a:xfrm>
            <a:off x="5565058" y="1090370"/>
            <a:ext cx="62674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Determination of resonance spins allows comparison of experimental data to predictions of spin dependence from different available NLD models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Times-Roman"/>
              </a:rPr>
              <a:t>B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-Roman"/>
              </a:rPr>
              <a:t>lue corridor depicts uncertainty of the experimental ratio.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DF5EF8C-B21E-FC40-088F-16F436BBC812}"/>
              </a:ext>
            </a:extLst>
          </p:cNvPr>
          <p:cNvSpPr txBox="1"/>
          <p:nvPr/>
        </p:nvSpPr>
        <p:spPr>
          <a:xfrm>
            <a:off x="5565058" y="4726428"/>
            <a:ext cx="61746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dirty="0">
                <a:solidFill>
                  <a:srgbClr val="000000"/>
                </a:solidFill>
                <a:latin typeface="Times-Roman"/>
              </a:rPr>
              <a:t>Comparison with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-Roman"/>
              </a:rPr>
              <a:t>NLD models </a:t>
            </a:r>
            <a:r>
              <a:rPr lang="en-US" dirty="0">
                <a:solidFill>
                  <a:srgbClr val="000000"/>
                </a:solidFill>
                <a:latin typeface="Times-Roman"/>
              </a:rPr>
              <a:t>from</a:t>
            </a:r>
            <a:endParaRPr lang="en-US" sz="1800" b="0" i="0" u="none" strike="noStrike" baseline="0" dirty="0">
              <a:solidFill>
                <a:srgbClr val="000000"/>
              </a:solidFill>
              <a:latin typeface="Times-Roman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Times-Roman"/>
              </a:rPr>
              <a:t>TALYS1.8,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Times-Roman"/>
              </a:rPr>
              <a:t>CT05 and BSFG05 </a:t>
            </a:r>
            <a:r>
              <a:rPr lang="en-US" dirty="0">
                <a:solidFill>
                  <a:srgbClr val="000000"/>
                </a:solidFill>
                <a:latin typeface="Times-Roman"/>
              </a:rPr>
              <a:t>is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-Roman"/>
              </a:rPr>
              <a:t> von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-Roman"/>
              </a:rPr>
              <a:t>Egidy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-Roman"/>
              </a:rPr>
              <a:t> and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-Roman"/>
              </a:rPr>
              <a:t>Bucurescu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-Roman"/>
              </a:rPr>
              <a:t> PRC72, 044311 (2005),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Times-Roman"/>
              </a:rPr>
              <a:t>LD09 is von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-Roman"/>
              </a:rPr>
              <a:t>Egidy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-Roman"/>
              </a:rPr>
              <a:t> and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-Roman"/>
              </a:rPr>
              <a:t>Bucurescu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-Roman"/>
              </a:rPr>
              <a:t> PRC80, 054310 (2009).</a:t>
            </a:r>
          </a:p>
        </p:txBody>
      </p:sp>
    </p:spTree>
    <p:extLst>
      <p:ext uri="{BB962C8B-B14F-4D97-AF65-F5344CB8AC3E}">
        <p14:creationId xmlns:p14="http://schemas.microsoft.com/office/powerpoint/2010/main" val="31197729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80BB5D-DADF-DD06-814C-8C0257FDA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the method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1FD2B03-5D98-F568-5EF9-2D1B1FA3B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5722017-DFB3-2229-7D9D-1CD3F93EF98E}"/>
              </a:ext>
            </a:extLst>
          </p:cNvPr>
          <p:cNvSpPr txBox="1"/>
          <p:nvPr/>
        </p:nvSpPr>
        <p:spPr>
          <a:xfrm>
            <a:off x="640776" y="1222881"/>
            <a:ext cx="47650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Unfortunately, does not work for all nuclei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spin difference between resonances and GS small (197Au)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fluctuations in multiplicity distribution is large within the same spin in comparison to the difference within the two spins.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A3A623CF-006D-CD4F-5E93-9F28644793B6}"/>
              </a:ext>
            </a:extLst>
          </p:cNvPr>
          <p:cNvSpPr txBox="1"/>
          <p:nvPr/>
        </p:nvSpPr>
        <p:spPr>
          <a:xfrm>
            <a:off x="6621144" y="5112359"/>
            <a:ext cx="52998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Illustration for Au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decay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resonances using DICEBOX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same analysis as above applied to data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8AE2650-6DA1-FF70-612E-F889B18C95AA}"/>
              </a:ext>
            </a:extLst>
          </p:cNvPr>
          <p:cNvSpPr txBox="1"/>
          <p:nvPr/>
        </p:nvSpPr>
        <p:spPr>
          <a:xfrm>
            <a:off x="519296" y="3594256"/>
            <a:ext cx="45484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check for each isotope needed – applicability is  nucleus sensitive.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a check requires knowledge of a realistic description of </a:t>
            </a:r>
            <a:r>
              <a:rPr lang="en-US" sz="2000" b="0" i="1" u="none" strike="noStrike" baseline="0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decay.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C572E371-3BD6-4CEC-5E15-325731D61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6039" y="909415"/>
            <a:ext cx="5299897" cy="4091181"/>
          </a:xfrm>
          <a:prstGeom prst="rect">
            <a:avLst/>
          </a:prstGeom>
        </p:spPr>
      </p:pic>
      <p:sp>
        <p:nvSpPr>
          <p:cNvPr id="18" name="TextovéPole 17">
            <a:extLst>
              <a:ext uri="{FF2B5EF4-FFF2-40B4-BE49-F238E27FC236}">
                <a16:creationId xmlns:a16="http://schemas.microsoft.com/office/drawing/2014/main" id="{FD8FC298-1805-8EF7-62B3-BF61C907F174}"/>
              </a:ext>
            </a:extLst>
          </p:cNvPr>
          <p:cNvSpPr txBox="1"/>
          <p:nvPr/>
        </p:nvSpPr>
        <p:spPr>
          <a:xfrm rot="-5400000">
            <a:off x="6261476" y="181395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(</a:t>
            </a:r>
            <a:r>
              <a:rPr lang="en-US" sz="1600" i="1" dirty="0"/>
              <a:t>q</a:t>
            </a:r>
            <a:r>
              <a:rPr lang="en-US" sz="1600" i="1" baseline="-25000" dirty="0"/>
              <a:t>i</a:t>
            </a:r>
            <a:r>
              <a:rPr lang="en-US" sz="1600" i="1" dirty="0"/>
              <a:t>/y</a:t>
            </a:r>
            <a:r>
              <a:rPr lang="en-US" sz="1600" dirty="0"/>
              <a:t>) or </a:t>
            </a:r>
            <a:r>
              <a:rPr lang="en-US" sz="1600" i="1" dirty="0"/>
              <a:t>R</a:t>
            </a:r>
            <a:endParaRPr lang="cs-CZ" sz="1600" i="1" dirty="0"/>
          </a:p>
        </p:txBody>
      </p:sp>
    </p:spTree>
    <p:extLst>
      <p:ext uri="{BB962C8B-B14F-4D97-AF65-F5344CB8AC3E}">
        <p14:creationId xmlns:p14="http://schemas.microsoft.com/office/powerpoint/2010/main" val="34918662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3BAF89-D78A-D459-68C9-04DB7B525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“Modification of the method” (P.E. Koehler, PRC 105, 054306 (2022))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553F646-C512-C7F0-B1F0-F39449EC9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30BAA9D-1EAD-D7E6-3295-76FC91C23BD6}"/>
              </a:ext>
            </a:extLst>
          </p:cNvPr>
          <p:cNvSpPr txBox="1"/>
          <p:nvPr/>
        </p:nvSpPr>
        <p:spPr>
          <a:xfrm>
            <a:off x="497536" y="935359"/>
            <a:ext cx="74528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 low-efficiency (C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detectors can be used for </a:t>
            </a:r>
            <a:r>
              <a:rPr lang="en-US" sz="2000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multiplicity method (from capture exp.) despite their low-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i="1" baseline="-25000" dirty="0" err="1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resolution if more detectors used and sufficient number of coincidences detected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multiplicity distribution must impact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coincidence with respect to non-coincidence events,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energy distribution of emitted photons (low-deposited energy vs high-deposited energy events)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19035B8-9CD0-2E31-0DF6-08D4BA5AA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0388" y="935359"/>
            <a:ext cx="3951485" cy="2493641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1FAE71D-2C58-9D03-C28E-F06BE398B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431" y="3571517"/>
            <a:ext cx="3766360" cy="268586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078D2E1-724D-A13F-F5BA-57CA27DDF0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102" y="3597966"/>
            <a:ext cx="3766362" cy="2685862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7C34C16A-97A0-672F-EC91-A9DBE64B44A4}"/>
              </a:ext>
            </a:extLst>
          </p:cNvPr>
          <p:cNvSpPr txBox="1"/>
          <p:nvPr/>
        </p:nvSpPr>
        <p:spPr>
          <a:xfrm>
            <a:off x="497536" y="3872243"/>
            <a:ext cx="42352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ratios of these quantities can be made (optimized) – these ratios are normalized to form “indexes” (“spin indexes”, “parity indexes”)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6451029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F7AD25-15A8-F59A-B739-71282DA42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“Modification of the method” (P.E. Koehler, PRC 105, 054306 (2022))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CE44BCA-8A53-3204-0036-846BB6E59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D69A83E-CCC8-D4A6-F50B-CFF1787C2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92" y="886578"/>
            <a:ext cx="4678097" cy="3685422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D30FBAC0-0EC3-F6FA-3129-33038A9C7B22}"/>
              </a:ext>
            </a:extLst>
          </p:cNvPr>
          <p:cNvSpPr txBox="1"/>
          <p:nvPr/>
        </p:nvSpPr>
        <p:spPr>
          <a:xfrm>
            <a:off x="4908089" y="943102"/>
            <a:ext cx="7053919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latin typeface="Times-Roman"/>
              </a:rPr>
              <a:t>Weighted averages of the three </a:t>
            </a:r>
            <a:r>
              <a:rPr lang="en-US" sz="2000" i="1" dirty="0">
                <a:latin typeface="Times-Roman"/>
              </a:rPr>
              <a:t>J</a:t>
            </a:r>
            <a:r>
              <a:rPr lang="en-US" sz="2000" b="0" i="0" u="none" strike="noStrike" baseline="0" dirty="0">
                <a:latin typeface="Times-Roman"/>
              </a:rPr>
              <a:t> indexes vs weighted averages of the three </a:t>
            </a:r>
            <a:r>
              <a:rPr lang="en-US" sz="2000" b="0" i="0" u="none" strike="noStrike" baseline="0" dirty="0">
                <a:latin typeface="Symbol" panose="05050102010706020507" pitchFamily="18" charset="2"/>
              </a:rPr>
              <a:t>p</a:t>
            </a:r>
            <a:r>
              <a:rPr lang="en-US" sz="2000" b="0" i="0" u="none" strike="noStrike" baseline="0" dirty="0">
                <a:latin typeface="Times-Roman"/>
              </a:rPr>
              <a:t> indexes for all spin </a:t>
            </a:r>
            <a:r>
              <a:rPr lang="en-US" sz="2000" b="0" i="1" u="none" strike="noStrike" baseline="0" dirty="0">
                <a:latin typeface="Times-Roman"/>
              </a:rPr>
              <a:t>J=2</a:t>
            </a:r>
            <a:r>
              <a:rPr lang="en-US" sz="2000" b="0" i="0" u="none" strike="noStrike" baseline="0" dirty="0">
                <a:latin typeface="Times-Roman"/>
              </a:rPr>
              <a:t> and </a:t>
            </a:r>
            <a:r>
              <a:rPr lang="en-US" sz="2000" b="0" i="1" u="none" strike="noStrike" baseline="0" dirty="0">
                <a:latin typeface="Times-Roman"/>
              </a:rPr>
              <a:t>J=3</a:t>
            </a:r>
            <a:r>
              <a:rPr lang="en-US" sz="2000" b="0" i="0" u="none" strike="noStrike" baseline="0" dirty="0">
                <a:latin typeface="Times-Roman"/>
              </a:rPr>
              <a:t> resonances with assigned firm parity. </a:t>
            </a:r>
          </a:p>
          <a:p>
            <a:pPr algn="l"/>
            <a:endParaRPr lang="en-US" sz="2000" dirty="0">
              <a:latin typeface="Times-Roman"/>
            </a:endParaRPr>
          </a:p>
          <a:p>
            <a:pPr algn="l"/>
            <a:r>
              <a:rPr lang="en-US" b="0" i="0" u="none" strike="noStrike" baseline="0" dirty="0">
                <a:latin typeface="Times-Roman"/>
              </a:rPr>
              <a:t>A linear transformation was applied to the spin index so that the groups are centered at 2 and 3. Similarly, a linear transformation was applied to the parity index so that the groups were </a:t>
            </a:r>
            <a:r>
              <a:rPr lang="en-US" dirty="0">
                <a:latin typeface="Times-Roman"/>
              </a:rPr>
              <a:t>c</a:t>
            </a:r>
            <a:r>
              <a:rPr lang="cs-CZ" b="0" i="0" u="none" strike="noStrike" baseline="0" dirty="0" err="1">
                <a:latin typeface="Times-Roman"/>
              </a:rPr>
              <a:t>entered</a:t>
            </a:r>
            <a:r>
              <a:rPr lang="cs-CZ" b="0" i="0" u="none" strike="noStrike" baseline="0" dirty="0">
                <a:latin typeface="Times-Roman"/>
              </a:rPr>
              <a:t> </a:t>
            </a:r>
            <a:r>
              <a:rPr lang="cs-CZ" b="0" i="0" u="none" strike="noStrike" baseline="0" dirty="0" err="1">
                <a:latin typeface="Times-Roman"/>
              </a:rPr>
              <a:t>at</a:t>
            </a:r>
            <a:r>
              <a:rPr lang="cs-CZ" b="0" i="0" u="none" strike="noStrike" baseline="0" dirty="0">
                <a:latin typeface="Times-Roman"/>
              </a:rPr>
              <a:t> -1 and 1.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8EA3452-7F44-F7FE-C6A5-907897C62ED2}"/>
              </a:ext>
            </a:extLst>
          </p:cNvPr>
          <p:cNvSpPr txBox="1"/>
          <p:nvPr/>
        </p:nvSpPr>
        <p:spPr>
          <a:xfrm>
            <a:off x="501445" y="5326223"/>
            <a:ext cx="47391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from ORELA … difficult to say if one can apply this for any other existing measurement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511020D-712E-753F-F1E7-D114B95AF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763" y="3156983"/>
            <a:ext cx="4383360" cy="3186837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02B0DB72-4E9E-750A-0A7F-C71C37526F55}"/>
              </a:ext>
            </a:extLst>
          </p:cNvPr>
          <p:cNvSpPr txBox="1"/>
          <p:nvPr/>
        </p:nvSpPr>
        <p:spPr>
          <a:xfrm>
            <a:off x="9732107" y="5034116"/>
            <a:ext cx="23714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Firm spin reported for many (vast majority of observed) resonances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849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337927-D3DD-2C49-F523-6CC33A4A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1D11C60-71C4-ADA0-ED38-792A5DE2B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9217182-6237-1167-0017-AD6AA7BBB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76684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A40F72-98F5-4761-2CEC-B85AF3B1F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(Additional) Indirect methods sensitive to NLD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FB94279-0867-4609-88D3-4F737155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Consultants Meeting, June 26-28, 2023</a:t>
            </a:r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7473068-C21D-55BC-449B-C86CF2C068DA}"/>
              </a:ext>
            </a:extLst>
          </p:cNvPr>
          <p:cNvSpPr txBox="1"/>
          <p:nvPr/>
        </p:nvSpPr>
        <p:spPr>
          <a:xfrm>
            <a:off x="678426" y="1278194"/>
            <a:ext cx="954712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Multistep-step (or Two-step) gamma ray spectra from neutron capture (sensitive to NLD energy dependence below neutron separation energy)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Fluctuation Properties of </a:t>
            </a:r>
            <a:r>
              <a:rPr lang="en-US" sz="2000" i="1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i="1" baseline="-25000" dirty="0">
                <a:latin typeface="Symbol" panose="05050102010706020507" pitchFamily="18" charset="2"/>
                <a:cs typeface="Times New Roman" panose="02020603050405020304" pitchFamily="18" charset="0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resonances with different spin might perhaps be used to say something about spin dependence of NLD below neutron separation energy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P.E. Koehler at al., </a:t>
            </a:r>
            <a:r>
              <a:rPr lang="cs-CZ" sz="20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EPJ A (2022) 58:195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20307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a7d4aa2-36e0-4bf5-9095-8b5ac81da93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2315C0C93DFA44386E28AB993166443" ma:contentTypeVersion="4" ma:contentTypeDescription="Vytvoří nový dokument" ma:contentTypeScope="" ma:versionID="430fd7ffee32fce9ad50392b7d6e3a35">
  <xsd:schema xmlns:xsd="http://www.w3.org/2001/XMLSchema" xmlns:xs="http://www.w3.org/2001/XMLSchema" xmlns:p="http://schemas.microsoft.com/office/2006/metadata/properties" xmlns:ns3="aa7d4aa2-36e0-4bf5-9095-8b5ac81da934" targetNamespace="http://schemas.microsoft.com/office/2006/metadata/properties" ma:root="true" ma:fieldsID="76b22bc263b7edd957cf226dc63402eb" ns3:_="">
    <xsd:import namespace="aa7d4aa2-36e0-4bf5-9095-8b5ac81da93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7d4aa2-36e0-4bf5-9095-8b5ac81da9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E358FE-1CF2-4E02-A83D-FA035E2CE450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aa7d4aa2-36e0-4bf5-9095-8b5ac81da934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522E598-02A2-4B7E-9EF1-66F39E23F6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7d4aa2-36e0-4bf5-9095-8b5ac81da9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555D61-87C8-47E5-8C91-BA0786FFA2D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9196</TotalTime>
  <Words>3958</Words>
  <Application>Microsoft Office PowerPoint</Application>
  <PresentationFormat>Širokoúhlá obrazovka</PresentationFormat>
  <Paragraphs>370</Paragraphs>
  <Slides>49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49</vt:i4>
      </vt:variant>
    </vt:vector>
  </HeadingPairs>
  <TitlesOfParts>
    <vt:vector size="60" baseType="lpstr">
      <vt:lpstr>Arial</vt:lpstr>
      <vt:lpstr>Calibri</vt:lpstr>
      <vt:lpstr>Calibri Light</vt:lpstr>
      <vt:lpstr>MSAM9</vt:lpstr>
      <vt:lpstr>MTSY</vt:lpstr>
      <vt:lpstr>RMTMI</vt:lpstr>
      <vt:lpstr>Symbol</vt:lpstr>
      <vt:lpstr>Times New Roman</vt:lpstr>
      <vt:lpstr>Times-Italic</vt:lpstr>
      <vt:lpstr>Times-Roman</vt:lpstr>
      <vt:lpstr>Motiv Office</vt:lpstr>
      <vt:lpstr>Milan Krtička</vt:lpstr>
      <vt:lpstr>Capture TOF spectrum</vt:lpstr>
      <vt:lpstr>TOF spectra (capture and transmission)</vt:lpstr>
      <vt:lpstr>Resonances</vt:lpstr>
      <vt:lpstr>Expected distributions</vt:lpstr>
      <vt:lpstr>Observed data - Resolution function</vt:lpstr>
      <vt:lpstr>Prezentace aplikace PowerPoint</vt:lpstr>
      <vt:lpstr>Prezentace aplikace PowerPoint</vt:lpstr>
      <vt:lpstr>Prezentace aplikace PowerPoint</vt:lpstr>
      <vt:lpstr>Resonances</vt:lpstr>
      <vt:lpstr>Determination of l=0/l&gt;0 – transmission for strong resonances </vt:lpstr>
      <vt:lpstr>Illustration of analysis results (GELINA + n_TOF, 92Zr)</vt:lpstr>
      <vt:lpstr>Example of a resonance</vt:lpstr>
      <vt:lpstr>Prezentace aplikace PowerPoint</vt:lpstr>
      <vt:lpstr>Typical determination of D0</vt:lpstr>
      <vt:lpstr>Typical determination of D0</vt:lpstr>
      <vt:lpstr>Prezentace aplikace PowerPoint</vt:lpstr>
      <vt:lpstr>Illustration of MC analysis</vt:lpstr>
      <vt:lpstr>Prezentace aplikace PowerPoint</vt:lpstr>
      <vt:lpstr>Prezentace aplikace PowerPoint</vt:lpstr>
      <vt:lpstr>Nuclei with D0 ~ eV</vt:lpstr>
      <vt:lpstr>239Pu (ENDF data)</vt:lpstr>
      <vt:lpstr>Similar analysis using capture kernels</vt:lpstr>
      <vt:lpstr>Prezentace aplikace PowerPoint</vt:lpstr>
      <vt:lpstr>Prezentace aplikace PowerPoint</vt:lpstr>
      <vt:lpstr>Prezentace aplikace PowerPoint</vt:lpstr>
      <vt:lpstr>Can we exploit GOE predictions for determination of D0?</vt:lpstr>
      <vt:lpstr>Completeness of sequences</vt:lpstr>
      <vt:lpstr>How to check completeness?</vt:lpstr>
      <vt:lpstr>How to check completeness? Tests based on GOE predictions</vt:lpstr>
      <vt:lpstr>Illustration of limited sensitivity</vt:lpstr>
      <vt:lpstr>Possible approach for some nuclei</vt:lpstr>
      <vt:lpstr>Possible approach for some nuclei</vt:lpstr>
      <vt:lpstr>Are GOE predictions justified?</vt:lpstr>
      <vt:lpstr>Prezentace aplikace PowerPoint</vt:lpstr>
      <vt:lpstr>Spin of neutron resonances</vt:lpstr>
      <vt:lpstr>Detection systems</vt:lpstr>
      <vt:lpstr>Principle of the multiplicity method</vt:lpstr>
      <vt:lpstr>Principle of multiplicity method</vt:lpstr>
      <vt:lpstr>Example</vt:lpstr>
      <vt:lpstr>Examples</vt:lpstr>
      <vt:lpstr>Examples – “imperfections”</vt:lpstr>
      <vt:lpstr>Example – comparison with simulations</vt:lpstr>
      <vt:lpstr>Comparison with spin dependence of “available” NLD models</vt:lpstr>
      <vt:lpstr>Problems with the method</vt:lpstr>
      <vt:lpstr>“Modification of the method” (P.E. Koehler, PRC 105, 054306 (2022))</vt:lpstr>
      <vt:lpstr>“Modification of the method” (P.E. Koehler, PRC 105, 054306 (2022))</vt:lpstr>
      <vt:lpstr>Prezentace aplikace PowerPoint</vt:lpstr>
      <vt:lpstr>(Additional) Indirect methods sensitive to NLD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Milan Krtička</dc:creator>
  <cp:lastModifiedBy>Milan Krtička</cp:lastModifiedBy>
  <cp:revision>34</cp:revision>
  <dcterms:created xsi:type="dcterms:W3CDTF">2023-06-18T06:04:03Z</dcterms:created>
  <dcterms:modified xsi:type="dcterms:W3CDTF">2023-06-27T12:09:14Z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0x01010072315C0C93DFA44386E28AB993166443</vt:lpwstr>
  </property>
</Properties>
</file>