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1" r:id="rId1"/>
  </p:sldMasterIdLst>
  <p:notesMasterIdLst>
    <p:notesMasterId r:id="rId9"/>
  </p:notesMasterIdLst>
  <p:sldIdLst>
    <p:sldId id="474" r:id="rId2"/>
    <p:sldId id="473" r:id="rId3"/>
    <p:sldId id="475" r:id="rId4"/>
    <p:sldId id="476" r:id="rId5"/>
    <p:sldId id="477" r:id="rId6"/>
    <p:sldId id="478" r:id="rId7"/>
    <p:sldId id="479" r:id="rId8"/>
  </p:sldIdLst>
  <p:sldSz cx="12192000" cy="685800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Calibri" pitchFamily="34" charset="0"/>
        <a:ea typeface="+mn-ea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Calibri" pitchFamily="34" charset="0"/>
        <a:ea typeface="+mn-ea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Calibri" pitchFamily="34" charset="0"/>
        <a:ea typeface="+mn-ea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Calibri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FF"/>
    <a:srgbClr val="0000CC"/>
    <a:srgbClr val="990000"/>
    <a:srgbClr val="009D4E"/>
    <a:srgbClr val="33CC33"/>
    <a:srgbClr val="FF8A8A"/>
    <a:srgbClr val="FF4B4F"/>
    <a:srgbClr val="099CD3"/>
    <a:srgbClr val="02A4F1"/>
    <a:srgbClr val="5BDF2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 showGuides="1">
      <p:cViewPr varScale="1">
        <p:scale>
          <a:sx n="109" d="100"/>
          <a:sy n="109" d="100"/>
        </p:scale>
        <p:origin x="100" y="21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07980D-66B0-4D50-A05F-077B3630EDC9}" type="datetimeFigureOut">
              <a:rPr lang="en-US" smtClean="0"/>
              <a:t>1/28/2025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D5118C-E7F4-4887-8B7B-88B2FA8C6B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59714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609601"/>
            <a:ext cx="10363200" cy="4267200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4953000"/>
            <a:ext cx="85344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51563-524E-452C-8B61-DE636BFA5B5C}" type="datetimeFigureOut">
              <a:rPr lang="en-US" smtClean="0"/>
              <a:t>1/28/2025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>
          <a:xfrm>
            <a:off x="11391038" y="6356351"/>
            <a:ext cx="749300" cy="365125"/>
          </a:xfrm>
          <a:prstGeom prst="rect">
            <a:avLst/>
          </a:prstGeom>
        </p:spPr>
        <p:txBody>
          <a:bodyPr/>
          <a:lstStyle/>
          <a:p>
            <a:fld id="{22576AE8-B587-46B4-9947-FE0E846BBE73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>
          <a:xfrm>
            <a:off x="878887" y="6356351"/>
            <a:ext cx="37973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1371601"/>
            <a:ext cx="10363200" cy="2505075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4068764"/>
            <a:ext cx="103632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7" name="Oval 6"/>
          <p:cNvSpPr/>
          <p:nvPr/>
        </p:nvSpPr>
        <p:spPr>
          <a:xfrm>
            <a:off x="5994400" y="3924300"/>
            <a:ext cx="113029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6261100" y="3924300"/>
            <a:ext cx="113029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5728971" y="3924300"/>
            <a:ext cx="113029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875" y="154221"/>
            <a:ext cx="11832252" cy="472302"/>
          </a:xfrm>
          <a:prstGeom prst="rect">
            <a:avLst/>
          </a:prstGeom>
        </p:spPr>
        <p:txBody>
          <a:bodyPr lIns="36000" tIns="0" rIns="36000" bIns="0"/>
          <a:lstStyle>
            <a:lvl1pPr algn="l">
              <a:lnSpc>
                <a:spcPct val="100000"/>
              </a:lnSpc>
              <a:defRPr sz="2800"/>
            </a:lvl1pPr>
          </a:lstStyle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836712"/>
            <a:ext cx="10972800" cy="5289451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2pPr>
            <a:lvl3pP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3pPr>
            <a:lvl4pP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4pPr>
            <a:lvl5pP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391038" y="6453337"/>
            <a:ext cx="749300" cy="365125"/>
          </a:xfrm>
          <a:prstGeom prst="rect">
            <a:avLst/>
          </a:prstGeom>
        </p:spPr>
        <p:txBody>
          <a:bodyPr/>
          <a:lstStyle/>
          <a:p>
            <a:fld id="{22576AE8-B587-46B4-9947-FE0E846BBE73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 Box 22"/>
          <p:cNvSpPr txBox="1">
            <a:spLocks noChangeArrowheads="1"/>
          </p:cNvSpPr>
          <p:nvPr userDrawn="1"/>
        </p:nvSpPr>
        <p:spPr bwMode="auto">
          <a:xfrm>
            <a:off x="11025718" y="6642100"/>
            <a:ext cx="854273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defRPr/>
            </a:pPr>
            <a:r>
              <a:rPr lang="en-US" sz="1400" b="0" dirty="0">
                <a:solidFill>
                  <a:schemeClr val="bg2">
                    <a:lumMod val="75000"/>
                  </a:schemeClr>
                </a:solidFill>
              </a:rPr>
              <a:t>G. Georgiev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2"/>
          <p:cNvSpPr txBox="1">
            <a:spLocks noChangeArrowheads="1"/>
          </p:cNvSpPr>
          <p:nvPr userDrawn="1"/>
        </p:nvSpPr>
        <p:spPr bwMode="auto">
          <a:xfrm>
            <a:off x="11025718" y="6642100"/>
            <a:ext cx="854273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defRPr/>
            </a:pPr>
            <a:r>
              <a:rPr lang="en-US" sz="1400" b="0" dirty="0">
                <a:solidFill>
                  <a:srgbClr val="98C723"/>
                </a:solidFill>
              </a:rPr>
              <a:t>G. Georgiev</a:t>
            </a:r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79875" y="154221"/>
            <a:ext cx="11832252" cy="472302"/>
          </a:xfrm>
          <a:prstGeom prst="rect">
            <a:avLst/>
          </a:prstGeom>
        </p:spPr>
        <p:txBody>
          <a:bodyPr lIns="36000" tIns="0" rIns="36000" bIns="0"/>
          <a:lstStyle>
            <a:lvl1pPr algn="l">
              <a:lnSpc>
                <a:spcPct val="100000"/>
              </a:lnSpc>
              <a:defRPr sz="28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3961022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98000">
              <a:schemeClr val="bg1">
                <a:tint val="80000"/>
                <a:satMod val="250000"/>
              </a:schemeClr>
            </a:gs>
            <a:gs pos="100000">
              <a:srgbClr val="CCFF99"/>
            </a:gs>
          </a:gsLst>
          <a:path path="rect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894657"/>
            <a:ext cx="10972800" cy="52315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484463" y="6356351"/>
            <a:ext cx="2781300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92351563-524E-452C-8B61-DE636BFA5B5C}" type="datetimeFigureOut">
              <a:rPr lang="en-US" smtClean="0"/>
              <a:t>1/28/2025</a:t>
            </a:fld>
            <a:endParaRPr lang="en-US"/>
          </a:p>
        </p:txBody>
      </p:sp>
      <p:sp>
        <p:nvSpPr>
          <p:cNvPr id="12" name="Title 1"/>
          <p:cNvSpPr txBox="1">
            <a:spLocks/>
          </p:cNvSpPr>
          <p:nvPr userDrawn="1"/>
        </p:nvSpPr>
        <p:spPr>
          <a:xfrm>
            <a:off x="609600" y="0"/>
            <a:ext cx="10972800" cy="83671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32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endParaRPr lang="en-US" sz="3200" b="0" dirty="0"/>
          </a:p>
        </p:txBody>
      </p:sp>
      <p:sp>
        <p:nvSpPr>
          <p:cNvPr id="10" name="Text Box 23"/>
          <p:cNvSpPr txBox="1">
            <a:spLocks noChangeArrowheads="1"/>
          </p:cNvSpPr>
          <p:nvPr userDrawn="1"/>
        </p:nvSpPr>
        <p:spPr bwMode="auto">
          <a:xfrm>
            <a:off x="2785831" y="6673334"/>
            <a:ext cx="6620338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0" i="1" dirty="0">
                <a:solidFill>
                  <a:schemeClr val="tx2">
                    <a:lumMod val="40000"/>
                    <a:lumOff val="60000"/>
                  </a:schemeClr>
                </a:solidFill>
              </a:rPr>
              <a:t>Technical Meeting on “Compilation and Evaluation of Nuclear Charge Radii”, IAEA, Vienna, 27-30 Jan. 2025</a:t>
            </a:r>
            <a:endParaRPr lang="en-GB" sz="1200" b="0" i="1" dirty="0">
              <a:solidFill>
                <a:schemeClr val="tx2">
                  <a:lumMod val="40000"/>
                  <a:lumOff val="60000"/>
                </a:schemeClr>
              </a:solidFill>
              <a:effectLst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4" r:id="rId2"/>
    <p:sldLayoutId id="2147483693" r:id="rId3"/>
    <p:sldLayoutId id="2147483695" r:id="rId4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png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3">
            <a:extLst>
              <a:ext uri="{FF2B5EF4-FFF2-40B4-BE49-F238E27FC236}">
                <a16:creationId xmlns:a16="http://schemas.microsoft.com/office/drawing/2014/main" id="{8EEC846F-7D37-4AC7-ACA2-C469847862CA}"/>
              </a:ext>
            </a:extLst>
          </p:cNvPr>
          <p:cNvSpPr txBox="1">
            <a:spLocks/>
          </p:cNvSpPr>
          <p:nvPr/>
        </p:nvSpPr>
        <p:spPr>
          <a:xfrm>
            <a:off x="1205338" y="2060848"/>
            <a:ext cx="9800643" cy="1071595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en-GB" sz="4000" b="0">
                <a:solidFill>
                  <a:schemeClr val="tx2">
                    <a:lumMod val="75000"/>
                  </a:schemeClr>
                </a:solidFill>
                <a:effectLst/>
              </a:rPr>
              <a:t>Nuclear charge radii vs. </a:t>
            </a:r>
            <a:br>
              <a:rPr lang="en-GB" sz="4000" b="0">
                <a:solidFill>
                  <a:schemeClr val="tx2">
                    <a:lumMod val="75000"/>
                  </a:schemeClr>
                </a:solidFill>
                <a:effectLst/>
              </a:rPr>
            </a:br>
            <a:r>
              <a:rPr lang="en-GB" sz="4000" b="0">
                <a:solidFill>
                  <a:schemeClr val="tx2">
                    <a:lumMod val="75000"/>
                  </a:schemeClr>
                </a:solidFill>
                <a:effectLst/>
              </a:rPr>
              <a:t>other experimental observables </a:t>
            </a:r>
            <a:endParaRPr lang="en-GB" sz="1200" b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" name="Subtitle 4">
            <a:extLst>
              <a:ext uri="{FF2B5EF4-FFF2-40B4-BE49-F238E27FC236}">
                <a16:creationId xmlns:a16="http://schemas.microsoft.com/office/drawing/2014/main" id="{4FC76986-F06A-44F8-B544-B595387B88B7}"/>
              </a:ext>
            </a:extLst>
          </p:cNvPr>
          <p:cNvSpPr txBox="1">
            <a:spLocks/>
          </p:cNvSpPr>
          <p:nvPr/>
        </p:nvSpPr>
        <p:spPr>
          <a:xfrm>
            <a:off x="2800160" y="3234762"/>
            <a:ext cx="6610998" cy="38847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pitchFamily="34" charset="0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pitchFamily="34" charset="0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pitchFamily="34" charset="0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pitchFamily="34" charset="0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pitchFamily="34" charset="0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fr-FR" sz="2800" b="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Georgi Georgiev, </a:t>
            </a:r>
            <a:r>
              <a:rPr lang="fr-FR" sz="2800" b="0" i="1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IJCLab</a:t>
            </a:r>
            <a:r>
              <a:rPr lang="fr-FR" sz="2800" b="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, Orsay, France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535D76C-447F-4902-BB23-BF6B5B43512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788" y="188640"/>
            <a:ext cx="1688881" cy="57065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08BA500-8D40-44FC-952D-FEAF942EAEE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0948" y="244630"/>
            <a:ext cx="1192111" cy="592082"/>
          </a:xfrm>
          <a:prstGeom prst="rect">
            <a:avLst/>
          </a:prstGeom>
        </p:spPr>
      </p:pic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7A30746C-372F-4B1B-A204-418FE283A508}"/>
              </a:ext>
            </a:extLst>
          </p:cNvPr>
          <p:cNvSpPr txBox="1">
            <a:spLocks/>
          </p:cNvSpPr>
          <p:nvPr/>
        </p:nvSpPr>
        <p:spPr>
          <a:xfrm>
            <a:off x="407368" y="4068764"/>
            <a:ext cx="11292820" cy="18085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pitchFamily="34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pitchFamily="34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pitchFamily="34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pitchFamily="34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algn="l" fontAlgn="auto">
              <a:spcAft>
                <a:spcPts val="0"/>
              </a:spcAft>
            </a:pPr>
            <a:r>
              <a:rPr lang="en-GB" sz="2000" b="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Largely inspired by </a:t>
            </a:r>
          </a:p>
          <a:p>
            <a:pPr algn="l" fontAlgn="auto">
              <a:spcAft>
                <a:spcPts val="0"/>
              </a:spcAft>
            </a:pPr>
            <a:r>
              <a:rPr lang="en-GB" sz="2000" dirty="0">
                <a:solidFill>
                  <a:srgbClr val="7030A0"/>
                </a:solidFill>
              </a:rPr>
              <a:t>	</a:t>
            </a:r>
            <a:r>
              <a:rPr lang="en-GB" sz="2000" b="0" dirty="0">
                <a:solidFill>
                  <a:srgbClr val="7030A0"/>
                </a:solidFill>
              </a:rPr>
              <a:t>W. </a:t>
            </a:r>
            <a:r>
              <a:rPr lang="en-GB" sz="2000" b="0" dirty="0" err="1">
                <a:solidFill>
                  <a:srgbClr val="7030A0"/>
                </a:solidFill>
              </a:rPr>
              <a:t>Nörtershäuser</a:t>
            </a:r>
            <a:r>
              <a:rPr lang="en-GB" sz="2000" b="0" dirty="0">
                <a:solidFill>
                  <a:srgbClr val="7030A0"/>
                </a:solidFill>
              </a:rPr>
              <a:t> and I. D. Moore</a:t>
            </a:r>
            <a:r>
              <a:rPr lang="en-GB" sz="2000" dirty="0">
                <a:solidFill>
                  <a:srgbClr val="7030A0"/>
                </a:solidFill>
              </a:rPr>
              <a:t>, "Nuclear Charge Radii"</a:t>
            </a:r>
            <a:r>
              <a:rPr lang="en-GB" sz="20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fr-FR" sz="2000" b="0" dirty="0" err="1">
                <a:solidFill>
                  <a:schemeClr val="tx1"/>
                </a:solidFill>
              </a:rPr>
              <a:t>Handbook</a:t>
            </a:r>
            <a:r>
              <a:rPr lang="fr-FR" sz="2000" b="0" dirty="0">
                <a:solidFill>
                  <a:schemeClr val="tx1"/>
                </a:solidFill>
              </a:rPr>
              <a:t> of </a:t>
            </a:r>
            <a:r>
              <a:rPr lang="fr-FR" sz="2000" b="0" dirty="0" err="1">
                <a:solidFill>
                  <a:schemeClr val="tx1"/>
                </a:solidFill>
              </a:rPr>
              <a:t>Nuclear</a:t>
            </a:r>
            <a:r>
              <a:rPr lang="fr-FR" sz="2000" b="0" dirty="0">
                <a:solidFill>
                  <a:schemeClr val="tx1"/>
                </a:solidFill>
              </a:rPr>
              <a:t> </a:t>
            </a:r>
            <a:r>
              <a:rPr lang="fr-FR" sz="2000" b="0" dirty="0" err="1">
                <a:solidFill>
                  <a:schemeClr val="tx1"/>
                </a:solidFill>
              </a:rPr>
              <a:t>Physics</a:t>
            </a:r>
            <a:r>
              <a:rPr lang="fr-FR" sz="2000" b="0" dirty="0"/>
              <a:t> </a:t>
            </a:r>
            <a:r>
              <a:rPr lang="fr-FR" sz="2000" b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and </a:t>
            </a:r>
          </a:p>
          <a:p>
            <a:pPr algn="l" fontAlgn="auto">
              <a:spcAft>
                <a:spcPts val="0"/>
              </a:spcAft>
            </a:pPr>
            <a:r>
              <a:rPr lang="fr-FR" sz="2000" dirty="0">
                <a:solidFill>
                  <a:srgbClr val="7030A0"/>
                </a:solidFill>
              </a:rPr>
              <a:t>	</a:t>
            </a:r>
            <a:r>
              <a:rPr lang="fr-FR" sz="2000" b="0" dirty="0">
                <a:solidFill>
                  <a:srgbClr val="7030A0"/>
                </a:solidFill>
              </a:rPr>
              <a:t>I. </a:t>
            </a:r>
            <a:r>
              <a:rPr lang="fr-FR" sz="2000" b="0" dirty="0" err="1">
                <a:solidFill>
                  <a:srgbClr val="7030A0"/>
                </a:solidFill>
              </a:rPr>
              <a:t>Angeli</a:t>
            </a:r>
            <a:r>
              <a:rPr lang="fr-FR" sz="2000" b="0" dirty="0">
                <a:solidFill>
                  <a:srgbClr val="7030A0"/>
                </a:solidFill>
              </a:rPr>
              <a:t> and KP </a:t>
            </a:r>
            <a:r>
              <a:rPr lang="fr-FR" sz="2000" b="0" dirty="0" err="1">
                <a:solidFill>
                  <a:srgbClr val="7030A0"/>
                </a:solidFill>
              </a:rPr>
              <a:t>Marinova</a:t>
            </a:r>
            <a:r>
              <a:rPr lang="fr-FR" sz="2000" b="0" dirty="0">
                <a:solidFill>
                  <a:srgbClr val="7030A0"/>
                </a:solidFill>
              </a:rPr>
              <a:t>,</a:t>
            </a:r>
            <a:r>
              <a:rPr lang="fr-FR" sz="2000" dirty="0">
                <a:solidFill>
                  <a:srgbClr val="7030A0"/>
                </a:solidFill>
              </a:rPr>
              <a:t> "</a:t>
            </a:r>
            <a:r>
              <a:rPr lang="en-GB" sz="2000" dirty="0">
                <a:solidFill>
                  <a:srgbClr val="7030A0"/>
                </a:solidFill>
              </a:rPr>
              <a:t>Correlations of nuclear charge radii with other nuclear observables”</a:t>
            </a:r>
            <a:r>
              <a:rPr lang="en-GB" sz="2000" b="0" dirty="0">
                <a:solidFill>
                  <a:schemeClr val="tx1"/>
                </a:solidFill>
              </a:rPr>
              <a:t>, JPG 42 2015) 055108</a:t>
            </a:r>
            <a:endParaRPr lang="fr-FR" sz="2000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5873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2190CB-D7DD-4F21-8F37-E43C736B7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Charge radius – a zeroth order nuclear moment?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412102-F6B4-4505-B627-EC40DA3E87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Magnetic </a:t>
            </a:r>
            <a:r>
              <a:rPr lang="en-US" dirty="0">
                <a:solidFill>
                  <a:srgbClr val="3333FF"/>
                </a:solidFill>
              </a:rPr>
              <a:t>dipole </a:t>
            </a:r>
            <a:r>
              <a:rPr lang="en-US" dirty="0"/>
              <a:t>moments – for states with spin </a:t>
            </a:r>
            <a:r>
              <a:rPr lang="en-US" dirty="0">
                <a:solidFill>
                  <a:srgbClr val="990000"/>
                </a:solidFill>
              </a:rPr>
              <a:t>I ≥ 1/2 </a:t>
            </a:r>
          </a:p>
          <a:p>
            <a:pPr marL="0" indent="0">
              <a:buNone/>
            </a:pPr>
            <a:endParaRPr lang="en-US" sz="2000" dirty="0"/>
          </a:p>
          <a:p>
            <a:endParaRPr lang="en-US" sz="2000" dirty="0"/>
          </a:p>
          <a:p>
            <a:r>
              <a:rPr lang="en-US" dirty="0"/>
              <a:t>Electric </a:t>
            </a:r>
            <a:r>
              <a:rPr lang="en-US" dirty="0">
                <a:solidFill>
                  <a:srgbClr val="FF0000"/>
                </a:solidFill>
              </a:rPr>
              <a:t>quadrupole</a:t>
            </a:r>
            <a:r>
              <a:rPr lang="en-US" dirty="0"/>
              <a:t> moments – for states with spin </a:t>
            </a:r>
            <a:r>
              <a:rPr lang="en-US" dirty="0">
                <a:solidFill>
                  <a:srgbClr val="3333FF"/>
                </a:solidFill>
              </a:rPr>
              <a:t>I ≥ 1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r>
              <a:rPr lang="en-US" dirty="0"/>
              <a:t>Magnetic </a:t>
            </a:r>
            <a:r>
              <a:rPr lang="en-US" dirty="0">
                <a:solidFill>
                  <a:srgbClr val="7030A0"/>
                </a:solidFill>
              </a:rPr>
              <a:t>octupole</a:t>
            </a:r>
            <a:r>
              <a:rPr lang="en-US" dirty="0"/>
              <a:t> moments – for states with spin </a:t>
            </a:r>
            <a:r>
              <a:rPr lang="en-US" dirty="0">
                <a:solidFill>
                  <a:srgbClr val="7030A0"/>
                </a:solidFill>
              </a:rPr>
              <a:t>I ≥ 3/2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sz="2400" dirty="0"/>
          </a:p>
          <a:p>
            <a:r>
              <a:rPr lang="en-US" dirty="0"/>
              <a:t>Charge radius – defined for any nuclear states (</a:t>
            </a:r>
            <a:r>
              <a:rPr lang="en-US" dirty="0">
                <a:solidFill>
                  <a:srgbClr val="FF0000"/>
                </a:solidFill>
              </a:rPr>
              <a:t>I=0</a:t>
            </a:r>
            <a:r>
              <a:rPr lang="en-US" dirty="0"/>
              <a:t> or higher)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262BD5C5-2791-4B42-B3CF-9B80B28C0C72}"/>
                  </a:ext>
                </a:extLst>
              </p:cNvPr>
              <p:cNvSpPr txBox="1"/>
              <p:nvPr/>
            </p:nvSpPr>
            <p:spPr>
              <a:xfrm>
                <a:off x="1128410" y="5590344"/>
                <a:ext cx="1182247" cy="56368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1" i="1" smtClean="0">
                              <a:latin typeface="Cambria Math" panose="02040503050406030204" pitchFamily="18" charset="0"/>
                            </a:rPr>
                            <m:t>𝑹</m:t>
                          </m:r>
                        </m:e>
                        <m:sub>
                          <m:r>
                            <a:rPr lang="en-GB" b="1" i="1" smtClean="0">
                              <a:latin typeface="Cambria Math" panose="02040503050406030204" pitchFamily="18" charset="0"/>
                            </a:rPr>
                            <m:t>𝒄</m:t>
                          </m:r>
                        </m:sub>
                      </m:sSub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GB" b="1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d>
                            <m:dPr>
                              <m:begChr m:val="⟨"/>
                              <m:endChr m:val="⟩"/>
                              <m:ctrlPr>
                                <a:rPr lang="en-GB" b="1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n-GB" b="1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GB" b="1" i="1" smtClean="0">
                                      <a:latin typeface="Cambria Math" panose="02040503050406030204" pitchFamily="18" charset="0"/>
                                    </a:rPr>
                                    <m:t>𝒓</m:t>
                                  </m:r>
                                </m:e>
                                <m:sub>
                                  <m:r>
                                    <a:rPr lang="en-GB" b="1" i="1" smtClean="0">
                                      <a:latin typeface="Cambria Math" panose="02040503050406030204" pitchFamily="18" charset="0"/>
                                    </a:rPr>
                                    <m:t>𝒄</m:t>
                                  </m:r>
                                </m:sub>
                                <m:sup>
                                  <m:r>
                                    <a:rPr lang="en-GB" b="1" i="1" smtClean="0"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sup>
                              </m:sSubSup>
                            </m:e>
                          </m:d>
                        </m:e>
                      </m:rad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262BD5C5-2791-4B42-B3CF-9B80B28C0C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8410" y="5590344"/>
                <a:ext cx="1182247" cy="563680"/>
              </a:xfrm>
              <a:prstGeom prst="rect">
                <a:avLst/>
              </a:prstGeom>
              <a:blipFill>
                <a:blip r:embed="rId2"/>
                <a:stretch>
                  <a:fillRect b="-1075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7BE2244D-B6D2-4D5B-B8F2-DCE4E413399A}"/>
                  </a:ext>
                </a:extLst>
              </p:cNvPr>
              <p:cNvSpPr txBox="1"/>
              <p:nvPr/>
            </p:nvSpPr>
            <p:spPr>
              <a:xfrm>
                <a:off x="3216642" y="5590344"/>
                <a:ext cx="2575257" cy="72654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⟨"/>
                          <m:endChr m:val="⟩"/>
                          <m:ctrlPr>
                            <a:rPr lang="fr-FR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fr-FR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GB" b="1" i="1" smtClean="0">
                                  <a:latin typeface="Cambria Math" panose="02040503050406030204" pitchFamily="18" charset="0"/>
                                </a:rPr>
                                <m:t>𝒓</m:t>
                              </m:r>
                            </m:e>
                            <m:sub>
                              <m:r>
                                <a:rPr lang="en-GB" b="1" i="1" smtClean="0">
                                  <a:latin typeface="Cambria Math" panose="02040503050406030204" pitchFamily="18" charset="0"/>
                                </a:rPr>
                                <m:t>𝒄</m:t>
                              </m:r>
                            </m:sub>
                            <m:sup>
                              <m:r>
                                <a:rPr lang="en-GB" b="1" i="1" smtClean="0"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bSup>
                        </m:e>
                      </m:d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GB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GB" b="1" i="1" smtClean="0">
                              <a:latin typeface="Cambria Math" panose="02040503050406030204" pitchFamily="18" charset="0"/>
                            </a:rPr>
                            <m:t>𝒁</m:t>
                          </m:r>
                        </m:den>
                      </m:f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b="1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p>
                            <m:sSupPr>
                              <m:ctrlPr>
                                <a:rPr lang="en-GB" b="1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b="1" i="1" smtClean="0">
                                  <a:latin typeface="Cambria Math" panose="02040503050406030204" pitchFamily="18" charset="0"/>
                                </a:rPr>
                                <m:t>𝒅</m:t>
                              </m:r>
                            </m:e>
                            <m:sup>
                              <m:r>
                                <a:rPr lang="en-GB" b="1" i="1" smtClean="0"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</m:sup>
                          </m:sSup>
                          <m:r>
                            <a:rPr lang="en-GB" b="1" i="1" smtClean="0">
                              <a:latin typeface="Cambria Math" panose="02040503050406030204" pitchFamily="18" charset="0"/>
                            </a:rPr>
                            <m:t>𝒓</m:t>
                          </m:r>
                          <m:r>
                            <a:rPr lang="en-GB" b="1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sSup>
                            <m:sSupPr>
                              <m:ctrlPr>
                                <a:rPr lang="en-GB" b="1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b="1" i="1" smtClean="0">
                                  <a:latin typeface="Cambria Math" panose="02040503050406030204" pitchFamily="18" charset="0"/>
                                </a:rPr>
                                <m:t>𝒓</m:t>
                              </m:r>
                            </m:e>
                            <m:sup>
                              <m:r>
                                <a:rPr lang="en-GB" b="1" i="1" smtClean="0"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  <m:r>
                            <a:rPr lang="en-GB" b="1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en-GB" b="1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𝝆</m:t>
                              </m:r>
                            </m:e>
                            <m:sub>
                              <m:r>
                                <a:rPr lang="en-GB" b="1" i="1" smtClean="0">
                                  <a:latin typeface="Cambria Math" panose="02040503050406030204" pitchFamily="18" charset="0"/>
                                </a:rPr>
                                <m:t>𝒄</m:t>
                              </m:r>
                            </m:sub>
                          </m:sSub>
                          <m:r>
                            <a:rPr lang="en-GB" b="1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acc>
                            <m:accPr>
                              <m:chr m:val="⃗"/>
                              <m:ctrlPr>
                                <a:rPr lang="en-GB" b="1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GB" b="1" i="1" smtClean="0">
                                  <a:latin typeface="Cambria Math" panose="02040503050406030204" pitchFamily="18" charset="0"/>
                                </a:rPr>
                                <m:t>𝒓</m:t>
                              </m:r>
                            </m:e>
                          </m:acc>
                          <m:r>
                            <a:rPr lang="en-GB" b="1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7BE2244D-B6D2-4D5B-B8F2-DCE4E41339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16642" y="5590344"/>
                <a:ext cx="2575257" cy="72654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9BD032B-B8CB-4F74-966D-A1D21BBF2F05}"/>
                  </a:ext>
                </a:extLst>
              </p:cNvPr>
              <p:cNvSpPr txBox="1"/>
              <p:nvPr/>
            </p:nvSpPr>
            <p:spPr>
              <a:xfrm>
                <a:off x="1127448" y="1262104"/>
                <a:ext cx="2227789" cy="78489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µ= </m:t>
                      </m:r>
                      <m:nary>
                        <m:naryPr>
                          <m:chr m:val="∑"/>
                          <m:ctrlPr>
                            <a:rPr lang="en-GB" b="1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GB" b="1" i="1" smtClean="0">
                              <a:latin typeface="Cambria Math" panose="02040503050406030204" pitchFamily="18" charset="0"/>
                            </a:rPr>
                            <m:t>𝒊</m:t>
                          </m:r>
                          <m:r>
                            <a:rPr lang="en-GB" b="1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GB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  <m:sup>
                          <m:r>
                            <a:rPr lang="en-GB" b="1" i="1" smtClean="0">
                              <a:latin typeface="Cambria Math" panose="02040503050406030204" pitchFamily="18" charset="0"/>
                            </a:rPr>
                            <m:t>𝑨</m:t>
                          </m:r>
                        </m:sup>
                        <m:e>
                          <m:sSub>
                            <m:sSubPr>
                              <m:ctrlPr>
                                <a:rPr lang="en-GB" b="1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b="1" i="1" smtClean="0">
                                  <a:latin typeface="Cambria Math" panose="02040503050406030204" pitchFamily="18" charset="0"/>
                                </a:rPr>
                                <m:t>µ</m:t>
                              </m:r>
                            </m:e>
                            <m:sub>
                              <m:r>
                                <a:rPr lang="en-GB" b="1" i="1" smtClean="0">
                                  <a:latin typeface="Cambria Math" panose="02040503050406030204" pitchFamily="18" charset="0"/>
                                </a:rPr>
                                <m:t>𝑵</m:t>
                              </m:r>
                            </m:sub>
                          </m:sSub>
                          <m:r>
                            <a:rPr lang="en-GB" b="1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sSubSup>
                            <m:sSubSupPr>
                              <m:ctrlPr>
                                <a:rPr lang="en-GB" b="1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GB" b="1" i="1" smtClean="0">
                                  <a:latin typeface="Cambria Math" panose="02040503050406030204" pitchFamily="18" charset="0"/>
                                </a:rPr>
                                <m:t>𝒈</m:t>
                              </m:r>
                            </m:e>
                            <m:sub>
                              <m:r>
                                <a:rPr lang="en-GB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ℓ</m:t>
                              </m:r>
                            </m:sub>
                            <m:sup>
                              <m:r>
                                <a:rPr lang="en-GB" b="1" i="1" smtClean="0">
                                  <a:latin typeface="Cambria Math" panose="02040503050406030204" pitchFamily="18" charset="0"/>
                                </a:rPr>
                                <m:t>𝒊</m:t>
                              </m:r>
                            </m:sup>
                          </m:sSubSup>
                          <m:r>
                            <a:rPr lang="en-GB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ℓ+</m:t>
                          </m:r>
                          <m:sSubSup>
                            <m:sSubSupPr>
                              <m:ctrlPr>
                                <a:rPr lang="en-GB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GB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𝒈</m:t>
                              </m:r>
                            </m:e>
                            <m:sub>
                              <m:r>
                                <a:rPr lang="en-GB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𝒔</m:t>
                              </m:r>
                            </m:sub>
                            <m:sup>
                              <m:r>
                                <a:rPr lang="en-GB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𝒊</m:t>
                              </m:r>
                            </m:sup>
                          </m:sSubSup>
                          <m:r>
                            <a:rPr lang="en-GB" b="1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9BD032B-B8CB-4F74-966D-A1D21BBF2F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7448" y="1262104"/>
                <a:ext cx="2227789" cy="78489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9FA49D0C-0756-4146-A11E-C1C6B857548D}"/>
                  </a:ext>
                </a:extLst>
              </p:cNvPr>
              <p:cNvSpPr txBox="1"/>
              <p:nvPr/>
            </p:nvSpPr>
            <p:spPr>
              <a:xfrm>
                <a:off x="1055440" y="2636912"/>
                <a:ext cx="2998898" cy="83119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𝑸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= </m:t>
                      </m:r>
                      <m:rad>
                        <m:radPr>
                          <m:degHide m:val="on"/>
                          <m:ctrlPr>
                            <a:rPr lang="en-GB" b="1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GB" b="1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b="1" i="1" smtClean="0">
                                  <a:latin typeface="Cambria Math" panose="02040503050406030204" pitchFamily="18" charset="0"/>
                                </a:rPr>
                                <m:t>𝟏𝟔</m:t>
                              </m:r>
                              <m:r>
                                <a:rPr lang="en-GB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𝝅</m:t>
                              </m:r>
                            </m:num>
                            <m:den>
                              <m:r>
                                <a:rPr lang="en-GB" b="1" i="1" smtClean="0">
                                  <a:latin typeface="Cambria Math" panose="02040503050406030204" pitchFamily="18" charset="0"/>
                                </a:rPr>
                                <m:t>𝟓</m:t>
                              </m:r>
                            </m:den>
                          </m:f>
                        </m:e>
                      </m:rad>
                      <m:nary>
                        <m:naryPr>
                          <m:chr m:val="∑"/>
                          <m:ctrlPr>
                            <a:rPr lang="en-GB" b="1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GB" b="1" i="1" smtClean="0">
                              <a:latin typeface="Cambria Math" panose="02040503050406030204" pitchFamily="18" charset="0"/>
                            </a:rPr>
                            <m:t>𝒊</m:t>
                          </m:r>
                          <m:r>
                            <a:rPr lang="en-GB" b="1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GB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  <m:sup>
                          <m:r>
                            <a:rPr lang="en-GB" b="1" i="1" smtClean="0">
                              <a:latin typeface="Cambria Math" panose="02040503050406030204" pitchFamily="18" charset="0"/>
                            </a:rPr>
                            <m:t>𝑨</m:t>
                          </m:r>
                        </m:sup>
                        <m:e>
                          <m:sSub>
                            <m:sSubPr>
                              <m:ctrlPr>
                                <a:rPr lang="en-GB" b="1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b="1" i="1" smtClean="0">
                                  <a:latin typeface="Cambria Math" panose="02040503050406030204" pitchFamily="18" charset="0"/>
                                </a:rPr>
                                <m:t>𝒆</m:t>
                              </m:r>
                            </m:e>
                            <m:sub>
                              <m:r>
                                <a:rPr lang="en-GB" b="1" i="1" smtClean="0">
                                  <a:latin typeface="Cambria Math" panose="02040503050406030204" pitchFamily="18" charset="0"/>
                                </a:rPr>
                                <m:t>𝒊</m:t>
                              </m:r>
                            </m:sub>
                          </m:sSub>
                          <m:sSubSup>
                            <m:sSubSupPr>
                              <m:ctrlPr>
                                <a:rPr lang="en-GB" b="1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GB" b="1" i="1" smtClean="0">
                                  <a:latin typeface="Cambria Math" panose="02040503050406030204" pitchFamily="18" charset="0"/>
                                </a:rPr>
                                <m:t>𝒓</m:t>
                              </m:r>
                            </m:e>
                            <m:sub>
                              <m:r>
                                <a:rPr lang="en-GB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𝒊</m:t>
                              </m:r>
                            </m:sub>
                            <m:sup>
                              <m:r>
                                <a:rPr lang="en-GB" b="1" i="1" smtClean="0"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bSup>
                          <m:sSubSup>
                            <m:sSubSupPr>
                              <m:ctrlP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𝒀</m:t>
                              </m:r>
                            </m:e>
                            <m:sub>
                              <m:r>
                                <a:rPr lang="en-GB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𝟐</m:t>
                              </m:r>
                            </m:sub>
                            <m:sup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𝟎</m:t>
                              </m:r>
                            </m:sup>
                          </m:sSubSup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𝜽</m:t>
                              </m:r>
                            </m:e>
                            <m:sub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𝒊</m:t>
                              </m:r>
                            </m:sub>
                          </m:sSub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𝝋</m:t>
                              </m:r>
                            </m:e>
                            <m:sub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𝒊</m:t>
                              </m:r>
                            </m:sub>
                          </m:sSub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9FA49D0C-0756-4146-A11E-C1C6B85754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5440" y="2636912"/>
                <a:ext cx="2998898" cy="83119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1E23DBC8-D3A8-4D63-8C4C-ED33C2E48CDC}"/>
                  </a:ext>
                </a:extLst>
              </p:cNvPr>
              <p:cNvSpPr txBox="1"/>
              <p:nvPr/>
            </p:nvSpPr>
            <p:spPr>
              <a:xfrm>
                <a:off x="1055440" y="4005064"/>
                <a:ext cx="4786631" cy="89781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𝛀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= </m:t>
                      </m:r>
                      <m:nary>
                        <m:naryPr>
                          <m:chr m:val="∑"/>
                          <m:ctrlPr>
                            <a:rPr lang="en-GB" b="1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GB" b="1" i="1" smtClean="0">
                              <a:latin typeface="Cambria Math" panose="02040503050406030204" pitchFamily="18" charset="0"/>
                            </a:rPr>
                            <m:t>𝒊</m:t>
                          </m:r>
                          <m:r>
                            <a:rPr lang="en-GB" b="1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GB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  <m:sup>
                          <m:r>
                            <a:rPr lang="en-GB" b="1" i="1" smtClean="0">
                              <a:latin typeface="Cambria Math" panose="02040503050406030204" pitchFamily="18" charset="0"/>
                            </a:rPr>
                            <m:t>𝑨</m:t>
                          </m:r>
                        </m:sup>
                        <m:e>
                          <m:sSub>
                            <m:sSubPr>
                              <m:ctrlPr>
                                <a:rPr lang="en-GB" b="1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b="1" i="1" smtClean="0">
                                  <a:latin typeface="Cambria Math" panose="02040503050406030204" pitchFamily="18" charset="0"/>
                                </a:rPr>
                                <m:t>µ</m:t>
                              </m:r>
                            </m:e>
                            <m:sub>
                              <m:r>
                                <a:rPr lang="en-GB" b="1" i="1" smtClean="0">
                                  <a:latin typeface="Cambria Math" panose="02040503050406030204" pitchFamily="18" charset="0"/>
                                </a:rPr>
                                <m:t>𝑵</m:t>
                              </m:r>
                            </m:sub>
                          </m:sSub>
                          <m:r>
                            <a:rPr lang="en-GB" b="1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sSubSup>
                            <m:sSubSupPr>
                              <m:ctrlPr>
                                <a:rPr lang="en-GB" b="1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GB" b="1" i="1" smtClean="0">
                                  <a:latin typeface="Cambria Math" panose="02040503050406030204" pitchFamily="18" charset="0"/>
                                </a:rPr>
                                <m:t>𝒈</m:t>
                              </m:r>
                            </m:e>
                            <m:sub>
                              <m:r>
                                <a:rPr lang="en-GB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ℓ</m:t>
                              </m:r>
                            </m:sub>
                            <m:sup>
                              <m:r>
                                <a:rPr lang="en-GB" b="1" i="1" smtClean="0">
                                  <a:latin typeface="Cambria Math" panose="02040503050406030204" pitchFamily="18" charset="0"/>
                                </a:rPr>
                                <m:t>𝒊</m:t>
                              </m:r>
                            </m:sup>
                          </m:sSubSup>
                          <m:r>
                            <a:rPr lang="en-GB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ℓ+</m:t>
                          </m:r>
                          <m:sSubSup>
                            <m:sSubSupPr>
                              <m:ctrlPr>
                                <a:rPr lang="en-GB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GB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𝒈</m:t>
                              </m:r>
                            </m:e>
                            <m:sub>
                              <m:r>
                                <a:rPr lang="en-GB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𝒔</m:t>
                              </m:r>
                            </m:sub>
                            <m:sup>
                              <m:r>
                                <a:rPr lang="en-GB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𝒊</m:t>
                              </m:r>
                            </m:sup>
                          </m:sSubSup>
                          <m:r>
                            <a:rPr lang="en-GB" b="1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  <m:r>
                        <a:rPr lang="en-GB" i="1">
                          <a:latin typeface="Cambria Math" panose="02040503050406030204" pitchFamily="18" charset="0"/>
                        </a:rPr>
                        <m:t>∗</m:t>
                      </m:r>
                      <m:acc>
                        <m:accPr>
                          <m:chr m:val="⃗"/>
                          <m:ctrlP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𝛁</m:t>
                          </m:r>
                        </m:e>
                      </m:acc>
                      <m:d>
                        <m:dPr>
                          <m:ctrlP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𝒓</m:t>
                              </m:r>
                            </m:e>
                            <m:sub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𝒊</m:t>
                              </m:r>
                            </m:sub>
                            <m:sup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𝟑</m:t>
                              </m:r>
                            </m:sup>
                          </m:sSubSup>
                          <m:rad>
                            <m:radPr>
                              <m:degHide m:val="on"/>
                              <m:ctrlP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f>
                                <m:f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𝟕</m:t>
                                  </m:r>
                                </m:num>
                                <m:den>
                                  <m:r>
                                    <a:rPr lang="en-GB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𝟒</m:t>
                                  </m:r>
                                  <m:r>
                                    <a:rPr lang="en-GB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𝝅</m:t>
                                  </m:r>
                                </m:den>
                              </m:f>
                            </m:e>
                          </m:rad>
                          <m:sSubSup>
                            <m:sSubSupPr>
                              <m:ctrlP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𝒀</m:t>
                              </m:r>
                            </m:e>
                            <m:sub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𝟑</m:t>
                              </m:r>
                            </m:sub>
                            <m:sup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𝟎</m:t>
                              </m:r>
                            </m:sup>
                          </m:sSubSup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𝜽</m:t>
                              </m:r>
                            </m:e>
                            <m:sub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𝒊</m:t>
                              </m:r>
                            </m:sub>
                          </m:sSub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𝝋</m:t>
                              </m:r>
                            </m:e>
                            <m:sub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𝒊</m:t>
                              </m:r>
                            </m:sub>
                          </m:sSub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e>
                      </m:d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1E23DBC8-D3A8-4D63-8C4C-ED33C2E48C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5440" y="4005064"/>
                <a:ext cx="4786631" cy="89781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655912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77ACAC-A350-432A-B15D-0312717D5C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Trends in nuclear charge radii</a:t>
            </a:r>
            <a:endParaRPr lang="fr-FR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91CD1D2-D040-46E2-8F69-B90B82EF74F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GB" dirty="0"/>
                  <a:t>Not quite the expected smooth behaviour of </a:t>
                </a:r>
                <a14:m>
                  <m:oMath xmlns:m="http://schemas.openxmlformats.org/officeDocument/2006/math">
                    <m:rad>
                      <m:radPr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radPr>
                      <m:deg>
                        <m:r>
                          <m:rPr>
                            <m:brk m:alnAt="7"/>
                          </m:rPr>
                          <a:rPr lang="en-GB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g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rad>
                  </m:oMath>
                </a14:m>
                <a:endParaRPr lang="en-GB" dirty="0"/>
              </a:p>
              <a:p>
                <a:pPr lvl="1">
                  <a:lnSpc>
                    <a:spcPct val="250000"/>
                  </a:lnSpc>
                </a:pPr>
                <a:r>
                  <a:rPr lang="en-GB" sz="2000" dirty="0"/>
                  <a:t>Light nuclei – predominant cluster and hallo effects </a:t>
                </a:r>
              </a:p>
              <a:p>
                <a:pPr lvl="1">
                  <a:lnSpc>
                    <a:spcPct val="250000"/>
                  </a:lnSpc>
                </a:pPr>
                <a:endParaRPr lang="en-GB" sz="1050" dirty="0"/>
              </a:p>
              <a:p>
                <a:pPr lvl="1">
                  <a:lnSpc>
                    <a:spcPct val="250000"/>
                  </a:lnSpc>
                </a:pPr>
                <a:r>
                  <a:rPr lang="en-GB" sz="2000" dirty="0"/>
                  <a:t>Medium mass nuclei - kinks around shell closures</a:t>
                </a:r>
              </a:p>
              <a:p>
                <a:pPr lvl="1">
                  <a:lnSpc>
                    <a:spcPct val="250000"/>
                  </a:lnSpc>
                </a:pPr>
                <a:r>
                  <a:rPr lang="en-GB" sz="2000" dirty="0"/>
                  <a:t>Deformation and charge radii</a:t>
                </a:r>
              </a:p>
              <a:p>
                <a:pPr lvl="1">
                  <a:lnSpc>
                    <a:spcPct val="250000"/>
                  </a:lnSpc>
                </a:pPr>
                <a:endParaRPr lang="en-GB" sz="1200" dirty="0"/>
              </a:p>
              <a:p>
                <a:pPr lvl="1">
                  <a:lnSpc>
                    <a:spcPct val="250000"/>
                  </a:lnSpc>
                </a:pPr>
                <a:r>
                  <a:rPr lang="en-GB" sz="2000" dirty="0"/>
                  <a:t>Shape coexistence</a:t>
                </a:r>
                <a:endParaRPr lang="fr-FR" sz="2000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91CD1D2-D040-46E2-8F69-B90B82EF74F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00" t="-34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C5B75C6C-8A73-47A4-924B-57108A9B03A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8396" y="1340768"/>
            <a:ext cx="1899082" cy="146239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3A5F31D-2E6A-4AFE-82DA-851706888B7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9736" y="4725144"/>
            <a:ext cx="2264133" cy="21547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62A30B5-74E4-4933-AD68-F9A08F5C3D8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060"/>
          <a:stretch/>
        </p:blipFill>
        <p:spPr>
          <a:xfrm>
            <a:off x="6080087" y="3455978"/>
            <a:ext cx="2838017" cy="147868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A401F55-6EF7-4B63-883B-D78EF3A28D91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18" r="19359"/>
          <a:stretch/>
        </p:blipFill>
        <p:spPr>
          <a:xfrm>
            <a:off x="9624392" y="2204864"/>
            <a:ext cx="1944216" cy="182782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38485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AAA4570-5000-486B-A1F8-5E0328811E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2224" y="3351157"/>
            <a:ext cx="3960440" cy="311334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4602F4C-36DF-4124-8EA8-BD9CA25CC0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Charge radii at and in between shell closures</a:t>
            </a:r>
            <a:endParaRPr lang="fr-F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E10699-5FE9-4B9D-93DA-8C1D5E177F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876" y="836712"/>
            <a:ext cx="7619752" cy="5289451"/>
          </a:xfrm>
        </p:spPr>
        <p:txBody>
          <a:bodyPr>
            <a:normAutofit/>
          </a:bodyPr>
          <a:lstStyle/>
          <a:p>
            <a:r>
              <a:rPr lang="en-GB" sz="2400" dirty="0"/>
              <a:t>Parabolic behaviour between shell closures </a:t>
            </a:r>
          </a:p>
          <a:p>
            <a:pPr lvl="1"/>
            <a:r>
              <a:rPr lang="en-GB" sz="1600" dirty="0"/>
              <a:t>4-parameter model (</a:t>
            </a:r>
            <a:r>
              <a:rPr lang="en-GB" sz="1600" dirty="0" err="1"/>
              <a:t>Zamick</a:t>
            </a:r>
            <a:r>
              <a:rPr lang="en-GB" sz="1600" dirty="0"/>
              <a:t>; </a:t>
            </a:r>
            <a:r>
              <a:rPr lang="en-GB" sz="1600" dirty="0" err="1"/>
              <a:t>Talmi</a:t>
            </a:r>
            <a:r>
              <a:rPr lang="en-GB" sz="1600" dirty="0"/>
              <a:t>), reproducing semi-magic nuclei (seniority picture)</a:t>
            </a:r>
          </a:p>
          <a:p>
            <a:pPr lvl="1"/>
            <a:r>
              <a:rPr lang="en-GB" sz="1600" dirty="0" err="1"/>
              <a:t>Sufrace</a:t>
            </a:r>
            <a:r>
              <a:rPr lang="en-GB" sz="1600" dirty="0"/>
              <a:t> vibrations; configuration mixing; nucleonic pairing etc.</a:t>
            </a:r>
          </a:p>
          <a:p>
            <a:pPr lvl="1"/>
            <a:r>
              <a:rPr lang="en-GB" sz="1600" dirty="0"/>
              <a:t>Changes in the nuclear deformation</a:t>
            </a:r>
          </a:p>
          <a:p>
            <a:pPr lvl="1"/>
            <a:r>
              <a:rPr lang="en-GB" sz="1600" dirty="0"/>
              <a:t>Kinks observed for shell closures N </a:t>
            </a:r>
            <a:r>
              <a:rPr lang="en-US" sz="1600" dirty="0"/>
              <a:t>≥ 28!</a:t>
            </a:r>
          </a:p>
          <a:p>
            <a:pPr lvl="1"/>
            <a:r>
              <a:rPr lang="en-US" sz="1600" dirty="0"/>
              <a:t>Not (obvious) N/Z dependence </a:t>
            </a:r>
          </a:p>
          <a:p>
            <a:pPr lvl="1"/>
            <a:r>
              <a:rPr lang="en-US" sz="1600" dirty="0"/>
              <a:t>Cannot be used as a test of the “goodness” of the shell closures</a:t>
            </a:r>
            <a:br>
              <a:rPr lang="en-US" sz="1600" dirty="0"/>
            </a:br>
            <a:r>
              <a:rPr lang="en-US" sz="1600" dirty="0"/>
              <a:t>(comparison with µ and B(E2))</a:t>
            </a:r>
          </a:p>
          <a:p>
            <a:pPr marL="0" indent="0">
              <a:buNone/>
            </a:pPr>
            <a:endParaRPr lang="en-GB" sz="2400" dirty="0"/>
          </a:p>
          <a:p>
            <a:r>
              <a:rPr lang="en-GB" sz="2400" dirty="0"/>
              <a:t>Odd-even staggering (OES)</a:t>
            </a:r>
          </a:p>
          <a:p>
            <a:pPr lvl="1"/>
            <a:r>
              <a:rPr lang="en-GB" sz="1600" dirty="0"/>
              <a:t>Directly observable by the isotopes shifts </a:t>
            </a:r>
          </a:p>
          <a:p>
            <a:pPr lvl="1"/>
            <a:r>
              <a:rPr lang="en-GB" sz="1600" dirty="0"/>
              <a:t>“normal” OES = odd-N has smaller </a:t>
            </a:r>
            <a:r>
              <a:rPr lang="en-GB" sz="1600" dirty="0">
                <a:sym typeface="Symbol" panose="05050102010706020507" pitchFamily="18" charset="2"/>
              </a:rPr>
              <a:t></a:t>
            </a:r>
            <a:r>
              <a:rPr lang="en-GB" sz="1600" i="1" dirty="0"/>
              <a:t>r</a:t>
            </a:r>
            <a:r>
              <a:rPr lang="en-GB" sz="1600" i="1" baseline="30000" dirty="0"/>
              <a:t>2</a:t>
            </a:r>
            <a:r>
              <a:rPr lang="en-GB" sz="1600" i="1" baseline="-25000" dirty="0"/>
              <a:t>c</a:t>
            </a:r>
            <a:r>
              <a:rPr lang="en-GB" sz="1600" dirty="0">
                <a:sym typeface="Symbol" panose="05050102010706020507" pitchFamily="18" charset="2"/>
              </a:rPr>
              <a:t></a:t>
            </a:r>
            <a:r>
              <a:rPr lang="en-GB" sz="1600" dirty="0"/>
              <a:t> compared to the neighbouring even-even isotopes</a:t>
            </a:r>
          </a:p>
          <a:p>
            <a:pPr lvl="1"/>
            <a:r>
              <a:rPr lang="en-GB" sz="1600" dirty="0"/>
              <a:t>“inverse” OES observed as well (Ra isotopes) </a:t>
            </a:r>
            <a:r>
              <a:rPr lang="en-GB" sz="1600" dirty="0">
                <a:sym typeface="Wingdings" panose="05000000000000000000" pitchFamily="2" charset="2"/>
              </a:rPr>
              <a:t> sign for octupole deformation?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2B16875-A4A6-494F-8CFC-E2D62FC2A1C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9627" y="620688"/>
            <a:ext cx="4273037" cy="2520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72874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08FBAB-C1F5-4F53-BDA6-12FF696DA2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Charge radii vs. Deformation</a:t>
            </a:r>
            <a:endParaRPr lang="fr-FR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121C7B2-5917-4493-8C58-8EE01D2B4B4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0216" y="548680"/>
            <a:ext cx="3883160" cy="2731014"/>
          </a:xfr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A5D07C6-0B5E-46FF-900D-CF0698826BC0}"/>
                  </a:ext>
                </a:extLst>
              </p:cNvPr>
              <p:cNvSpPr txBox="1"/>
              <p:nvPr/>
            </p:nvSpPr>
            <p:spPr>
              <a:xfrm>
                <a:off x="3471914" y="908720"/>
                <a:ext cx="4556312" cy="52604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sSup>
                        <m:sSupPr>
                          <m:ctrlPr>
                            <a:rPr lang="fr-F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⟨"/>
                              <m:endChr m:val="⟩"/>
                              <m:ctrlPr>
                                <a:rPr lang="fr-FR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fr-FR" b="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GB" b="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en-GB" b="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𝑐</m:t>
                                  </m:r>
                                </m:sub>
                                <m:sup>
                                  <m:r>
                                    <a:rPr lang="en-GB" b="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e>
                          </m:d>
                        </m:e>
                        <m:sup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p>
                              <m: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</m:sup>
                      </m:sSup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fr-FR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sSubSup>
                        <m:sSubSupPr>
                          <m:ctrlPr>
                            <a:rPr lang="fr-F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d>
                            <m:dPr>
                              <m:begChr m:val="⟨"/>
                              <m:endChr m:val="⟩"/>
                              <m:ctrlPr>
                                <a:rPr lang="fr-FR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fr-FR" b="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GB" b="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en-GB" b="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𝑐</m:t>
                                  </m:r>
                                </m:sub>
                                <m:sup>
                                  <m:r>
                                    <a:rPr lang="en-GB" b="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e>
                          </m:d>
                        </m:e>
                        <m:sub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𝑠𝑝h</m:t>
                          </m:r>
                        </m:sub>
                        <m:sup>
                          <m:r>
                            <a:rPr lang="en-GB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  <m:r>
                            <a:rPr lang="en-GB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en-GB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p>
                              <m:r>
                                <a:rPr lang="en-GB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</m:sup>
                      </m:sSubSup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⟨"/>
                              <m:endChr m:val="⟩"/>
                              <m:ctrlPr>
                                <a:rPr lang="fr-FR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fr-FR" b="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GB" b="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en-GB" b="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𝑐</m:t>
                                  </m:r>
                                </m:sub>
                                <m:sup>
                                  <m:r>
                                    <a:rPr lang="en-GB" b="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e>
                          </m:d>
                        </m:e>
                        <m:sub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𝑠𝑝h</m:t>
                          </m:r>
                        </m:sub>
                      </m:sSub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∗</m:t>
                      </m:r>
                      <m:f>
                        <m:fPr>
                          <m:ctrlP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den>
                      </m:f>
                      <m:r>
                        <a:rPr lang="fr-FR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sSup>
                        <m:sSupPr>
                          <m:ctrlPr>
                            <a:rPr lang="fr-FR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⟨"/>
                              <m:endChr m:val="⟩"/>
                              <m:ctrlPr>
                                <a:rPr lang="fr-FR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fr-FR" b="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𝛽</m:t>
                                  </m:r>
                                </m:e>
                                <m:sub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  <m:sup>
                                  <m:r>
                                    <a:rPr lang="en-GB" b="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e>
                          </m:d>
                        </m:e>
                        <m:sup>
                          <m:r>
                            <a:rPr lang="en-GB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  <m:r>
                            <a:rPr lang="en-GB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en-GB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p>
                              <m:r>
                                <a:rPr lang="en-GB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r>
                            <a:rPr lang="en-GB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</m:sup>
                      </m:sSup>
                    </m:oMath>
                  </m:oMathPara>
                </a14:m>
                <a:endParaRPr lang="fr-FR" b="0" i="1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A5D07C6-0B5E-46FF-900D-CF0698826B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1914" y="908720"/>
                <a:ext cx="4556312" cy="52604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FA9D1290-10AA-4096-B27F-8DB88CC1275A}"/>
              </a:ext>
            </a:extLst>
          </p:cNvPr>
          <p:cNvSpPr txBox="1"/>
          <p:nvPr/>
        </p:nvSpPr>
        <p:spPr>
          <a:xfrm>
            <a:off x="293994" y="987986"/>
            <a:ext cx="31347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en-GB" b="0" dirty="0"/>
              <a:t>Charge radius difference vs. </a:t>
            </a:r>
            <a:r>
              <a:rPr lang="en-GB" b="0" dirty="0">
                <a:sym typeface="Wingdings" panose="05000000000000000000" pitchFamily="2" charset="2"/>
              </a:rPr>
              <a:t></a:t>
            </a:r>
            <a:r>
              <a:rPr lang="en-GB" b="0" dirty="0"/>
              <a:t> </a:t>
            </a:r>
          </a:p>
          <a:p>
            <a:pPr algn="just"/>
            <a:r>
              <a:rPr lang="en-GB" b="0" dirty="0"/>
              <a:t>static quadrupole deformation</a:t>
            </a:r>
            <a:endParaRPr lang="fr-FR" b="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A0C2C06-FE6E-4F21-A273-0537A2E8BFB7}"/>
              </a:ext>
            </a:extLst>
          </p:cNvPr>
          <p:cNvSpPr txBox="1"/>
          <p:nvPr/>
        </p:nvSpPr>
        <p:spPr>
          <a:xfrm>
            <a:off x="416880" y="2060848"/>
            <a:ext cx="33028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b="0" dirty="0"/>
              <a:t>Quadrupole moments vs. </a:t>
            </a:r>
            <a:r>
              <a:rPr lang="en-GB" b="0" dirty="0">
                <a:sym typeface="Wingdings" panose="05000000000000000000" pitchFamily="2" charset="2"/>
              </a:rPr>
              <a:t></a:t>
            </a:r>
            <a:r>
              <a:rPr lang="en-GB" b="0" dirty="0"/>
              <a:t> </a:t>
            </a:r>
          </a:p>
          <a:p>
            <a:r>
              <a:rPr lang="en-GB" b="0" dirty="0"/>
              <a:t>nuclear deformation</a:t>
            </a:r>
            <a:br>
              <a:rPr lang="en-GB" b="0" dirty="0"/>
            </a:br>
            <a:r>
              <a:rPr lang="en-GB" b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(strong coupling limit for I</a:t>
            </a:r>
            <a:r>
              <a:rPr lang="en-US" b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800" b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≥ 1)</a:t>
            </a:r>
            <a:endParaRPr lang="fr-FR" b="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9B8F456A-93BB-40DA-9529-B388FA60C4EC}"/>
                  </a:ext>
                </a:extLst>
              </p:cNvPr>
              <p:cNvSpPr txBox="1"/>
              <p:nvPr/>
            </p:nvSpPr>
            <p:spPr>
              <a:xfrm>
                <a:off x="3986866" y="1988840"/>
                <a:ext cx="2444387" cy="57676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f>
                        <m:f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+1)(2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+3</m:t>
                          </m:r>
                        </m:num>
                        <m:den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sSup>
                            <m:sSup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nor/>
                                </m:rPr>
                                <a:rPr lang="en-GB" b="0" i="0" smtClean="0">
                                  <a:latin typeface="Symbol" panose="05050102010706020507" pitchFamily="18" charset="2"/>
                                </a:rPr>
                                <m:t>W</m:t>
                              </m:r>
                            </m:e>
                            <m:sup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+1)</m:t>
                          </m:r>
                        </m:den>
                      </m:f>
                    </m:oMath>
                  </m:oMathPara>
                </a14:m>
                <a:endParaRPr lang="fr-FR" b="0" dirty="0"/>
              </a:p>
            </p:txBody>
          </p:sp>
        </mc:Choice>
        <mc:Fallback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9B8F456A-93BB-40DA-9529-B388FA60C4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86866" y="1988840"/>
                <a:ext cx="2444387" cy="57676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3B78E3EB-F9A4-4A34-AAA9-0529DACFF1BE}"/>
                  </a:ext>
                </a:extLst>
              </p:cNvPr>
              <p:cNvSpPr txBox="1"/>
              <p:nvPr/>
            </p:nvSpPr>
            <p:spPr>
              <a:xfrm>
                <a:off x="3975892" y="2625034"/>
                <a:ext cx="3632276" cy="8183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fr-FR" b="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num>
                            <m:den>
                              <m:r>
                                <a:rPr lang="fr-F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den>
                          </m:f>
                        </m:e>
                      </m:rad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𝑍</m:t>
                      </m:r>
                      <m:sSub>
                        <m:sSubPr>
                          <m:ctrlPr>
                            <a:rPr lang="en-GB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⟨"/>
                              <m:endChr m:val="⟩"/>
                              <m:ctrlPr>
                                <a:rPr lang="fr-FR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fr-FR" b="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GB" b="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en-GB" b="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𝑐</m:t>
                                  </m:r>
                                </m:sub>
                                <m:sup>
                                  <m:r>
                                    <a:rPr lang="en-GB" b="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e>
                          </m:d>
                        </m:e>
                        <m:sub>
                          <m:r>
                            <a:rPr lang="en-GB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𝑠𝑝h</m:t>
                          </m:r>
                        </m:sub>
                      </m:sSub>
                      <m:d>
                        <m:dPr>
                          <m:begChr m:val="⟨"/>
                          <m:endChr m:val="⟩"/>
                          <m:ctrlPr>
                            <a:rPr lang="fr-FR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fr-F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𝛽</m:t>
                              </m:r>
                            </m:e>
                            <m:sub>
                              <m: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(1+0.36</m:t>
                      </m:r>
                      <m:d>
                        <m:dPr>
                          <m:begChr m:val="⟨"/>
                          <m:endChr m:val="⟩"/>
                          <m:ctrlPr>
                            <a:rPr lang="fr-FR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fr-FR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𝛽</m:t>
                              </m:r>
                            </m:e>
                            <m:sub>
                              <m:r>
                                <a:rPr lang="en-GB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fr-FR" b="0" i="1" dirty="0"/>
              </a:p>
            </p:txBody>
          </p:sp>
        </mc:Choice>
        <mc:Fallback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3B78E3EB-F9A4-4A34-AAA9-0529DACFF1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75892" y="2625034"/>
                <a:ext cx="3632276" cy="81836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>
            <a:extLst>
              <a:ext uri="{FF2B5EF4-FFF2-40B4-BE49-F238E27FC236}">
                <a16:creationId xmlns:a16="http://schemas.microsoft.com/office/drawing/2014/main" id="{41DE3851-472B-44E2-98A1-B8DAA6E127A9}"/>
              </a:ext>
            </a:extLst>
          </p:cNvPr>
          <p:cNvSpPr txBox="1"/>
          <p:nvPr/>
        </p:nvSpPr>
        <p:spPr>
          <a:xfrm>
            <a:off x="416881" y="3927918"/>
            <a:ext cx="74073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>
                <a:cs typeface="Calibri" panose="020F0502020204030204" pitchFamily="34" charset="0"/>
              </a:rPr>
              <a:t>Change in the static nuclear quadrupole deformation can be extracted from charge radii for any nuclear state</a:t>
            </a:r>
            <a:endParaRPr lang="fr-FR" i="1" dirty="0">
              <a:cs typeface="Calibri" panose="020F050202020403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57FAB1A-A1E3-4F27-A69A-C3F5A7D24239}"/>
              </a:ext>
            </a:extLst>
          </p:cNvPr>
          <p:cNvSpPr txBox="1"/>
          <p:nvPr/>
        </p:nvSpPr>
        <p:spPr>
          <a:xfrm>
            <a:off x="412300" y="4597102"/>
            <a:ext cx="72678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i="1" dirty="0">
                <a:solidFill>
                  <a:schemeClr val="accent5">
                    <a:lumMod val="75000"/>
                  </a:schemeClr>
                </a:solidFill>
              </a:rPr>
              <a:t>Octupole deformation</a:t>
            </a:r>
            <a:r>
              <a:rPr lang="en-GB" b="0" dirty="0"/>
              <a:t> and </a:t>
            </a:r>
            <a:r>
              <a:rPr lang="en-GB" i="1" dirty="0">
                <a:solidFill>
                  <a:schemeClr val="accent4">
                    <a:lumMod val="75000"/>
                  </a:schemeClr>
                </a:solidFill>
              </a:rPr>
              <a:t>triaxiality </a:t>
            </a:r>
            <a:r>
              <a:rPr lang="en-GB" b="0" dirty="0"/>
              <a:t>can still be explored through charge radii, however, these are </a:t>
            </a:r>
            <a:r>
              <a:rPr lang="en-GB" dirty="0">
                <a:solidFill>
                  <a:srgbClr val="0000CC"/>
                </a:solidFill>
              </a:rPr>
              <a:t>second order effects</a:t>
            </a:r>
            <a:r>
              <a:rPr lang="en-GB" b="0" dirty="0"/>
              <a:t> </a:t>
            </a:r>
            <a:r>
              <a:rPr lang="en-GB" b="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(on the percent level, compared to the quadrupole deformation)</a:t>
            </a:r>
            <a:endParaRPr lang="fr-FR" b="0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07B6356B-CBDB-43DE-AB7F-684D44ED3A8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2776" y="3674153"/>
            <a:ext cx="3810599" cy="2923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22966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E79C02-C4EB-426F-9D7D-40F19988C9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875" y="148359"/>
            <a:ext cx="11832252" cy="472302"/>
          </a:xfrm>
        </p:spPr>
        <p:txBody>
          <a:bodyPr/>
          <a:lstStyle/>
          <a:p>
            <a:r>
              <a:rPr lang="en-GB" dirty="0"/>
              <a:t>Shape coexistence – Hg’s</a:t>
            </a:r>
            <a:endParaRPr lang="fr-F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95AD2B-B594-4284-8A4D-C1AF97183F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836712"/>
            <a:ext cx="5126360" cy="5289451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GB" sz="2000" dirty="0">
                <a:solidFill>
                  <a:schemeClr val="tx1"/>
                </a:solidFill>
              </a:rPr>
              <a:t>A textbook example of </a:t>
            </a:r>
            <a:r>
              <a:rPr lang="en-GB" sz="2000" dirty="0">
                <a:solidFill>
                  <a:srgbClr val="0000CC"/>
                </a:solidFill>
              </a:rPr>
              <a:t>shape staggering in the Hg isotopes</a:t>
            </a:r>
            <a:r>
              <a:rPr lang="en-GB" sz="2000" dirty="0">
                <a:solidFill>
                  <a:schemeClr val="tx1"/>
                </a:solidFill>
              </a:rPr>
              <a:t> in a region where triple shape coexistence is observed </a:t>
            </a:r>
            <a:br>
              <a:rPr lang="en-GB" sz="2000" dirty="0">
                <a:solidFill>
                  <a:schemeClr val="tx1"/>
                </a:solidFill>
              </a:rPr>
            </a:br>
            <a:r>
              <a:rPr lang="en-GB" sz="1600" dirty="0"/>
              <a:t>(A.N. Andreyev </a:t>
            </a:r>
            <a:r>
              <a:rPr lang="en-GB" sz="1600" i="1" dirty="0"/>
              <a:t>et al.</a:t>
            </a:r>
            <a:r>
              <a:rPr lang="en-GB" sz="1600" dirty="0"/>
              <a:t>, “A triplet of differently shaped spin-zero states in the atomic nucleus </a:t>
            </a:r>
            <a:r>
              <a:rPr lang="en-GB" sz="1600" baseline="30000" dirty="0"/>
              <a:t>186</a:t>
            </a:r>
            <a:r>
              <a:rPr lang="en-GB" sz="1600" dirty="0"/>
              <a:t>Pb”, Nature, 405 (2000) 430)</a:t>
            </a:r>
            <a:r>
              <a:rPr lang="en-GB" sz="2000" dirty="0"/>
              <a:t> </a:t>
            </a:r>
          </a:p>
          <a:p>
            <a:pPr>
              <a:lnSpc>
                <a:spcPct val="150000"/>
              </a:lnSpc>
            </a:pPr>
            <a:r>
              <a:rPr lang="en-GB" sz="2000" dirty="0"/>
              <a:t>The end of the region of shape staggering identified only 30 later with the </a:t>
            </a:r>
            <a:r>
              <a:rPr lang="en-GB" sz="2000" dirty="0">
                <a:solidFill>
                  <a:srgbClr val="7030A0"/>
                </a:solidFill>
              </a:rPr>
              <a:t>advances of the RIB techniques</a:t>
            </a:r>
            <a:r>
              <a:rPr lang="en-GB" sz="2000" dirty="0"/>
              <a:t> </a:t>
            </a:r>
            <a:br>
              <a:rPr lang="en-GB" sz="2000" dirty="0"/>
            </a:br>
            <a:r>
              <a:rPr lang="en-GB" sz="1600" dirty="0"/>
              <a:t>(B.A. Marsh </a:t>
            </a:r>
            <a:r>
              <a:rPr lang="en-GB" sz="1600" i="1" dirty="0"/>
              <a:t>et al.</a:t>
            </a:r>
            <a:r>
              <a:rPr lang="en-GB" sz="1600" dirty="0"/>
              <a:t>, “Characterization of the shape-staggering effect in mercury nuclei”, Nat. Phys. 14, 1163–1167 (2018))</a:t>
            </a:r>
            <a:endParaRPr lang="en-GB" sz="2000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63E478E-D4F9-427F-9C62-B4F3AC030F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726" y="1025924"/>
            <a:ext cx="6341603" cy="3051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82583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CD8974-5E48-40F0-9215-BBE662652C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875" y="148360"/>
            <a:ext cx="11832252" cy="472302"/>
          </a:xfrm>
        </p:spPr>
        <p:txBody>
          <a:bodyPr/>
          <a:lstStyle/>
          <a:p>
            <a:r>
              <a:rPr lang="en-GB" dirty="0"/>
              <a:t>Global picture</a:t>
            </a:r>
            <a:endParaRPr lang="fr-F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DA4D39-1083-4C4B-823B-4043692434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5360" y="836712"/>
            <a:ext cx="5040560" cy="5289451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GB" sz="2000" dirty="0"/>
              <a:t>Comparison of charge radii with other nuclear structure observables: interesting features very often can be pinned down when with a </a:t>
            </a:r>
            <a:r>
              <a:rPr lang="en-GB" sz="2000" dirty="0">
                <a:solidFill>
                  <a:srgbClr val="00B050"/>
                </a:solidFill>
              </a:rPr>
              <a:t>number of “key experimental observables”</a:t>
            </a:r>
            <a:r>
              <a:rPr lang="en-GB" sz="2000" dirty="0"/>
              <a:t> </a:t>
            </a:r>
          </a:p>
          <a:p>
            <a:pPr>
              <a:lnSpc>
                <a:spcPct val="150000"/>
              </a:lnSpc>
            </a:pPr>
            <a:r>
              <a:rPr lang="en-GB" sz="2000" dirty="0"/>
              <a:t>Sensitivity of the different observables towards specific nuclear structure features – </a:t>
            </a:r>
            <a:r>
              <a:rPr lang="en-GB" sz="2000" b="1" dirty="0">
                <a:solidFill>
                  <a:srgbClr val="3333FF"/>
                </a:solidFill>
              </a:rPr>
              <a:t>complementarity</a:t>
            </a:r>
          </a:p>
          <a:p>
            <a:pPr>
              <a:lnSpc>
                <a:spcPct val="150000"/>
              </a:lnSpc>
            </a:pPr>
            <a:r>
              <a:rPr lang="en-GB" sz="2000" b="1" i="1" dirty="0">
                <a:solidFill>
                  <a:srgbClr val="FF0000"/>
                </a:solidFill>
              </a:rPr>
              <a:t>The nuclear charge radii are part of the global picture and should be considered carefully when discussing it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BD28ABE-9581-4582-8694-BECE6370D7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5920" y="476671"/>
            <a:ext cx="6355029" cy="610601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42E27BC-88AA-4A8B-AB4E-4D133DADCB04}"/>
              </a:ext>
            </a:extLst>
          </p:cNvPr>
          <p:cNvSpPr txBox="1"/>
          <p:nvPr/>
        </p:nvSpPr>
        <p:spPr>
          <a:xfrm>
            <a:off x="7104112" y="135675"/>
            <a:ext cx="46988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b="0" dirty="0"/>
              <a:t>I. </a:t>
            </a:r>
            <a:r>
              <a:rPr lang="fr-FR" sz="1800" b="0" dirty="0" err="1"/>
              <a:t>Angeli</a:t>
            </a:r>
            <a:r>
              <a:rPr lang="fr-FR" sz="1800" b="0" dirty="0"/>
              <a:t> and KP </a:t>
            </a:r>
            <a:r>
              <a:rPr lang="fr-FR" sz="1800" b="0" dirty="0" err="1"/>
              <a:t>Marinova</a:t>
            </a:r>
            <a:r>
              <a:rPr lang="en-GB" sz="1800" b="0" dirty="0"/>
              <a:t>, JPG 42 (2015) 055108</a:t>
            </a:r>
            <a:endParaRPr lang="en-GB" b="0" dirty="0"/>
          </a:p>
        </p:txBody>
      </p:sp>
    </p:spTree>
    <p:extLst>
      <p:ext uri="{BB962C8B-B14F-4D97-AF65-F5344CB8AC3E}">
        <p14:creationId xmlns:p14="http://schemas.microsoft.com/office/powerpoint/2010/main" val="344365469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xécutif">
  <a:themeElements>
    <a:clrScheme name="Composite">
      <a:dk1>
        <a:sysClr val="windowText" lastClr="000000"/>
      </a:dk1>
      <a:lt1>
        <a:sysClr val="window" lastClr="FFFFFF"/>
      </a:lt1>
      <a:dk2>
        <a:srgbClr val="5B6973"/>
      </a:dk2>
      <a:lt2>
        <a:srgbClr val="E7ECED"/>
      </a:lt2>
      <a:accent1>
        <a:srgbClr val="98C723"/>
      </a:accent1>
      <a:accent2>
        <a:srgbClr val="59B0B9"/>
      </a:accent2>
      <a:accent3>
        <a:srgbClr val="DEAE00"/>
      </a:accent3>
      <a:accent4>
        <a:srgbClr val="B77BB4"/>
      </a:accent4>
      <a:accent5>
        <a:srgbClr val="E0773C"/>
      </a:accent5>
      <a:accent6>
        <a:srgbClr val="A98D63"/>
      </a:accent6>
      <a:hlink>
        <a:srgbClr val="26CBEC"/>
      </a:hlink>
      <a:folHlink>
        <a:srgbClr val="598C8C"/>
      </a:folHlink>
    </a:clrScheme>
    <a:fontScheme name="Exécutif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écutif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Georgiev_green_1</Template>
  <TotalTime>35228</TotalTime>
  <Words>587</Words>
  <Application>Microsoft Office PowerPoint</Application>
  <PresentationFormat>Widescreen</PresentationFormat>
  <Paragraphs>60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5" baseType="lpstr">
      <vt:lpstr>Arial</vt:lpstr>
      <vt:lpstr>Calibri</vt:lpstr>
      <vt:lpstr>Cambria Math</vt:lpstr>
      <vt:lpstr>Century Gothic</vt:lpstr>
      <vt:lpstr>Courier New</vt:lpstr>
      <vt:lpstr>Palatino Linotype</vt:lpstr>
      <vt:lpstr>Symbol</vt:lpstr>
      <vt:lpstr>Exécutif</vt:lpstr>
      <vt:lpstr>PowerPoint Presentation</vt:lpstr>
      <vt:lpstr>Charge radius – a zeroth order nuclear moment?</vt:lpstr>
      <vt:lpstr>Trends in nuclear charge radii</vt:lpstr>
      <vt:lpstr>Charge radii at and in between shell closures</vt:lpstr>
      <vt:lpstr>Charge radii vs. Deformation</vt:lpstr>
      <vt:lpstr>Shape coexistence – Hg’s</vt:lpstr>
      <vt:lpstr>Global picture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Nuclear moments of excited states. Recent results, developments and perspectives.</dc:title>
  <dc:creator>georgi</dc:creator>
  <cp:lastModifiedBy>Georgi Georgiev</cp:lastModifiedBy>
  <cp:revision>800</cp:revision>
  <dcterms:created xsi:type="dcterms:W3CDTF">2008-09-09T14:45:56Z</dcterms:created>
  <dcterms:modified xsi:type="dcterms:W3CDTF">2025-01-28T20:18:32Z</dcterms:modified>
</cp:coreProperties>
</file>