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48" r:id="rId2"/>
    <p:sldId id="345" r:id="rId3"/>
    <p:sldId id="365" r:id="rId4"/>
    <p:sldId id="408" r:id="rId5"/>
    <p:sldId id="367" r:id="rId6"/>
    <p:sldId id="368" r:id="rId7"/>
    <p:sldId id="371" r:id="rId8"/>
    <p:sldId id="423" r:id="rId9"/>
    <p:sldId id="424" r:id="rId10"/>
    <p:sldId id="425" r:id="rId11"/>
    <p:sldId id="415" r:id="rId12"/>
    <p:sldId id="426" r:id="rId13"/>
    <p:sldId id="369" r:id="rId14"/>
    <p:sldId id="370" r:id="rId15"/>
    <p:sldId id="372" r:id="rId16"/>
    <p:sldId id="411" r:id="rId17"/>
    <p:sldId id="412" r:id="rId18"/>
    <p:sldId id="413" r:id="rId19"/>
    <p:sldId id="421" r:id="rId20"/>
    <p:sldId id="422" r:id="rId21"/>
    <p:sldId id="419" r:id="rId22"/>
    <p:sldId id="420" r:id="rId23"/>
    <p:sldId id="373" r:id="rId24"/>
    <p:sldId id="374" r:id="rId25"/>
    <p:sldId id="375" r:id="rId26"/>
    <p:sldId id="405" r:id="rId27"/>
    <p:sldId id="376" r:id="rId28"/>
    <p:sldId id="390" r:id="rId29"/>
    <p:sldId id="406" r:id="rId30"/>
    <p:sldId id="379" r:id="rId31"/>
    <p:sldId id="377" r:id="rId32"/>
    <p:sldId id="380" r:id="rId33"/>
    <p:sldId id="382" r:id="rId34"/>
    <p:sldId id="383" r:id="rId35"/>
    <p:sldId id="384" r:id="rId36"/>
    <p:sldId id="385" r:id="rId37"/>
    <p:sldId id="389" r:id="rId38"/>
    <p:sldId id="439" r:id="rId39"/>
    <p:sldId id="438" r:id="rId40"/>
    <p:sldId id="440" r:id="rId41"/>
    <p:sldId id="448" r:id="rId42"/>
    <p:sldId id="447" r:id="rId43"/>
    <p:sldId id="391" r:id="rId44"/>
    <p:sldId id="386" r:id="rId45"/>
    <p:sldId id="387" r:id="rId46"/>
    <p:sldId id="381" r:id="rId47"/>
    <p:sldId id="388" r:id="rId48"/>
    <p:sldId id="392" r:id="rId49"/>
    <p:sldId id="394" r:id="rId50"/>
    <p:sldId id="393" r:id="rId51"/>
    <p:sldId id="395" r:id="rId52"/>
  </p:sldIdLst>
  <p:sldSz cx="12192000" cy="6858000"/>
  <p:notesSz cx="6881813" cy="9296400"/>
  <p:defaultTextStyle>
    <a:lvl1pPr defTabSz="457200">
      <a:defRPr>
        <a:latin typeface="+mn-lt"/>
        <a:ea typeface="+mn-ea"/>
        <a:cs typeface="+mn-cs"/>
        <a:sym typeface="Helvetica"/>
      </a:defRPr>
    </a:lvl1pPr>
    <a:lvl2pPr defTabSz="457200">
      <a:defRPr>
        <a:latin typeface="+mn-lt"/>
        <a:ea typeface="+mn-ea"/>
        <a:cs typeface="+mn-cs"/>
        <a:sym typeface="Helvetica"/>
      </a:defRPr>
    </a:lvl2pPr>
    <a:lvl3pPr defTabSz="457200">
      <a:defRPr>
        <a:latin typeface="+mn-lt"/>
        <a:ea typeface="+mn-ea"/>
        <a:cs typeface="+mn-cs"/>
        <a:sym typeface="Helvetica"/>
      </a:defRPr>
    </a:lvl3pPr>
    <a:lvl4pPr defTabSz="457200">
      <a:defRPr>
        <a:latin typeface="+mn-lt"/>
        <a:ea typeface="+mn-ea"/>
        <a:cs typeface="+mn-cs"/>
        <a:sym typeface="Helvetica"/>
      </a:defRPr>
    </a:lvl4pPr>
    <a:lvl5pPr defTabSz="457200">
      <a:defRPr>
        <a:latin typeface="+mn-lt"/>
        <a:ea typeface="+mn-ea"/>
        <a:cs typeface="+mn-cs"/>
        <a:sym typeface="Helvetica"/>
      </a:defRPr>
    </a:lvl5pPr>
    <a:lvl6pPr defTabSz="457200">
      <a:defRPr>
        <a:latin typeface="+mn-lt"/>
        <a:ea typeface="+mn-ea"/>
        <a:cs typeface="+mn-cs"/>
        <a:sym typeface="Helvetica"/>
      </a:defRPr>
    </a:lvl6pPr>
    <a:lvl7pPr defTabSz="457200">
      <a:defRPr>
        <a:latin typeface="+mn-lt"/>
        <a:ea typeface="+mn-ea"/>
        <a:cs typeface="+mn-cs"/>
        <a:sym typeface="Helvetica"/>
      </a:defRPr>
    </a:lvl7pPr>
    <a:lvl8pPr defTabSz="457200">
      <a:defRPr>
        <a:latin typeface="+mn-lt"/>
        <a:ea typeface="+mn-ea"/>
        <a:cs typeface="+mn-cs"/>
        <a:sym typeface="Helvetica"/>
      </a:defRPr>
    </a:lvl8pPr>
    <a:lvl9pPr defTabSz="457200">
      <a:defRPr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4BE"/>
    <a:srgbClr val="95D000"/>
    <a:srgbClr val="E33245"/>
    <a:srgbClr val="992AC4"/>
    <a:srgbClr val="0073B8"/>
    <a:srgbClr val="007FB7"/>
    <a:srgbClr val="0441F9"/>
    <a:srgbClr val="6550A6"/>
    <a:srgbClr val="CE2028"/>
    <a:srgbClr val="318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21" autoAdjust="0"/>
    <p:restoredTop sz="94545"/>
  </p:normalViewPr>
  <p:slideViewPr>
    <p:cSldViewPr snapToGrid="0" snapToObjects="1">
      <p:cViewPr varScale="1">
        <p:scale>
          <a:sx n="112" d="100"/>
          <a:sy n="112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46" tIns="46223" rIns="92446" bIns="46223"/>
          <a:lstStyle/>
          <a:p>
            <a:pPr lvl="0"/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917575" y="4415790"/>
            <a:ext cx="5046663" cy="4183380"/>
          </a:xfrm>
          <a:prstGeom prst="rect">
            <a:avLst/>
          </a:prstGeom>
        </p:spPr>
        <p:txBody>
          <a:bodyPr lIns="92446" tIns="46223" rIns="92446" bIns="46223"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emf"/><Relationship Id="rId4" Type="http://schemas.openxmlformats.org/officeDocument/2006/relationships/image" Target="../media/image4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>
            <a:spLocks noGrp="1"/>
          </p:cNvSpPr>
          <p:nvPr>
            <p:ph type="title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329" y="-9787"/>
            <a:ext cx="1092804" cy="70349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1387744" y="6477395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285979B-2335-8943-9511-25760B04C115}" type="slidenum">
              <a:rPr kumimoji="0" lang="en-US" sz="12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pPr/>
              <a:t>‹#›</a:t>
            </a:fld>
            <a:endParaRPr lang="en-US" sz="12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EB74E2D-6AFF-5A45-BE89-5829DE3924F3}"/>
              </a:ext>
            </a:extLst>
          </p:cNvPr>
          <p:cNvSpPr/>
          <p:nvPr userDrawn="1"/>
        </p:nvSpPr>
        <p:spPr>
          <a:xfrm>
            <a:off x="0" y="-9786"/>
            <a:ext cx="10436697" cy="536004"/>
          </a:xfrm>
          <a:custGeom>
            <a:avLst/>
            <a:gdLst>
              <a:gd name="connsiteX0" fmla="*/ 0 w 10167257"/>
              <a:gd name="connsiteY0" fmla="*/ 0 h 512707"/>
              <a:gd name="connsiteX1" fmla="*/ 9910904 w 10167257"/>
              <a:gd name="connsiteY1" fmla="*/ 0 h 512707"/>
              <a:gd name="connsiteX2" fmla="*/ 10167257 w 10167257"/>
              <a:gd name="connsiteY2" fmla="*/ 256354 h 512707"/>
              <a:gd name="connsiteX3" fmla="*/ 9910904 w 10167257"/>
              <a:gd name="connsiteY3" fmla="*/ 512707 h 512707"/>
              <a:gd name="connsiteX4" fmla="*/ 0 w 10167257"/>
              <a:gd name="connsiteY4" fmla="*/ 512707 h 512707"/>
              <a:gd name="connsiteX5" fmla="*/ 0 w 10167257"/>
              <a:gd name="connsiteY5" fmla="*/ 0 h 512707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67257 w 10429258"/>
              <a:gd name="connsiteY2" fmla="*/ 256354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09015 w 10429258"/>
              <a:gd name="connsiteY2" fmla="*/ 314596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109015 w 10242884"/>
              <a:gd name="connsiteY2" fmla="*/ 314596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237147 w 10242884"/>
              <a:gd name="connsiteY2" fmla="*/ 530091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36004"/>
              <a:gd name="connsiteX1" fmla="*/ 9910904 w 10242884"/>
              <a:gd name="connsiteY1" fmla="*/ 0 h 536004"/>
              <a:gd name="connsiteX2" fmla="*/ 10237147 w 10242884"/>
              <a:gd name="connsiteY2" fmla="*/ 530091 h 536004"/>
              <a:gd name="connsiteX3" fmla="*/ 10242884 w 10242884"/>
              <a:gd name="connsiteY3" fmla="*/ 536004 h 536004"/>
              <a:gd name="connsiteX4" fmla="*/ 0 w 10242884"/>
              <a:gd name="connsiteY4" fmla="*/ 512707 h 536004"/>
              <a:gd name="connsiteX5" fmla="*/ 0 w 10242884"/>
              <a:gd name="connsiteY5" fmla="*/ 0 h 53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2884" h="536004">
                <a:moveTo>
                  <a:pt x="0" y="0"/>
                </a:moveTo>
                <a:lnTo>
                  <a:pt x="9910904" y="0"/>
                </a:lnTo>
                <a:lnTo>
                  <a:pt x="10237147" y="530091"/>
                </a:lnTo>
                <a:lnTo>
                  <a:pt x="10242884" y="536004"/>
                </a:lnTo>
                <a:lnTo>
                  <a:pt x="0" y="512707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Shape 25">
            <a:extLst>
              <a:ext uri="{FF2B5EF4-FFF2-40B4-BE49-F238E27FC236}">
                <a16:creationId xmlns:a16="http://schemas.microsoft.com/office/drawing/2014/main" id="{99E5A2FA-1DDF-4174-97AE-882AB2C5F7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2702" y="863600"/>
            <a:ext cx="11286597" cy="5994400"/>
          </a:xfrm>
          <a:prstGeom prst="rect">
            <a:avLst/>
          </a:prstGeom>
        </p:spPr>
        <p:txBody>
          <a:bodyPr/>
          <a:lstStyle>
            <a:lvl3pPr>
              <a:defRPr sz="2400"/>
            </a:lvl3pPr>
            <a:lvl4pPr>
              <a:defRPr sz="2400"/>
            </a:lvl4pPr>
          </a:lstStyle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  <a:endParaRPr lang="en-US" sz="2400" dirty="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endParaRPr sz="2400" dirty="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694605" y="6522485"/>
            <a:ext cx="101245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USNDP 2023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F0C18-6E35-4989-8F2B-38C508F5C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4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heme" Target="../theme/theme1.xml"/><Relationship Id="rId7" Type="http://schemas.openxmlformats.org/officeDocument/2006/relationships/image" Target="../media/image4.tif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452702" y="863600"/>
            <a:ext cx="11286597" cy="599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88900" tIns="88900" rIns="88900" bIns="88900"/>
          <a:lstStyle/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351" y="177581"/>
            <a:ext cx="2121098" cy="1365457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7694605" y="6522485"/>
            <a:ext cx="105573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USNDP  2023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3B19D612-9B0A-8B4D-BB5E-C0B76421C1D2}"/>
              </a:ext>
            </a:extLst>
          </p:cNvPr>
          <p:cNvSpPr/>
          <p:nvPr userDrawn="1"/>
        </p:nvSpPr>
        <p:spPr>
          <a:xfrm>
            <a:off x="1" y="1"/>
            <a:ext cx="9699170" cy="1190330"/>
          </a:xfrm>
          <a:custGeom>
            <a:avLst/>
            <a:gdLst>
              <a:gd name="connsiteX0" fmla="*/ 0 w 9437914"/>
              <a:gd name="connsiteY0" fmla="*/ 0 h 1186543"/>
              <a:gd name="connsiteX1" fmla="*/ 8844643 w 9437914"/>
              <a:gd name="connsiteY1" fmla="*/ 0 h 1186543"/>
              <a:gd name="connsiteX2" fmla="*/ 9437914 w 9437914"/>
              <a:gd name="connsiteY2" fmla="*/ 593272 h 1186543"/>
              <a:gd name="connsiteX3" fmla="*/ 8844643 w 9437914"/>
              <a:gd name="connsiteY3" fmla="*/ 1186543 h 1186543"/>
              <a:gd name="connsiteX4" fmla="*/ 0 w 9437914"/>
              <a:gd name="connsiteY4" fmla="*/ 1186543 h 1186543"/>
              <a:gd name="connsiteX5" fmla="*/ 0 w 9437914"/>
              <a:gd name="connsiteY5" fmla="*/ 0 h 1186543"/>
              <a:gd name="connsiteX0" fmla="*/ 0 w 9947886"/>
              <a:gd name="connsiteY0" fmla="*/ 0 h 1186543"/>
              <a:gd name="connsiteX1" fmla="*/ 8844643 w 9947886"/>
              <a:gd name="connsiteY1" fmla="*/ 0 h 1186543"/>
              <a:gd name="connsiteX2" fmla="*/ 9437914 w 9947886"/>
              <a:gd name="connsiteY2" fmla="*/ 593272 h 1186543"/>
              <a:gd name="connsiteX3" fmla="*/ 9947886 w 9947886"/>
              <a:gd name="connsiteY3" fmla="*/ 1146787 h 1186543"/>
              <a:gd name="connsiteX4" fmla="*/ 0 w 9947886"/>
              <a:gd name="connsiteY4" fmla="*/ 1186543 h 1186543"/>
              <a:gd name="connsiteX5" fmla="*/ 0 w 9947886"/>
              <a:gd name="connsiteY5" fmla="*/ 0 h 1186543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437914 w 9512458"/>
              <a:gd name="connsiteY2" fmla="*/ 593272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231086 w 9512458"/>
              <a:gd name="connsiteY2" fmla="*/ 691243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12458" h="1190330">
                <a:moveTo>
                  <a:pt x="0" y="0"/>
                </a:moveTo>
                <a:lnTo>
                  <a:pt x="8844643" y="0"/>
                </a:lnTo>
                <a:lnTo>
                  <a:pt x="9231086" y="691243"/>
                </a:lnTo>
                <a:lnTo>
                  <a:pt x="9512458" y="1190330"/>
                </a:lnTo>
                <a:lnTo>
                  <a:pt x="0" y="1186543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ransition spd="med"/>
  <p:txStyles>
    <p:titleStyle>
      <a:lvl1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1pPr>
      <a:lvl2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2pPr>
      <a:lvl3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3pPr>
      <a:lvl4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4pPr>
      <a:lvl5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5pPr>
      <a:lvl6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6pPr>
      <a:lvl7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7pPr>
      <a:lvl8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8pPr>
      <a:lvl9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54000" indent="-2540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1pPr>
      <a:lvl2pPr marL="728133" indent="-270933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2pPr>
      <a:lvl3pPr marL="9144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3pPr>
      <a:lvl4pPr marL="1371600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4pPr>
      <a:lvl5pPr marL="18288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5pPr>
      <a:lvl6pPr marL="34308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6pPr>
      <a:lvl7pPr marL="37864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7pPr>
      <a:lvl8pPr marL="41420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8pPr>
      <a:lvl9pPr marL="4497613" indent="-979713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1pPr>
      <a:lvl2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2pPr>
      <a:lvl3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3pPr>
      <a:lvl4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4pPr>
      <a:lvl5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5pPr>
      <a:lvl6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6pPr>
      <a:lvl7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7pPr>
      <a:lvl8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8pPr>
      <a:lvl9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16403" y="148372"/>
            <a:ext cx="8941241" cy="899032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charset="0"/>
                <a:ea typeface="Arial" charset="0"/>
                <a:cs typeface="Arial" charset="0"/>
                <a:sym typeface="Century Gothic"/>
              </a:defRPr>
            </a:lvl1pPr>
            <a:lvl2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>
              <a:defRPr sz="28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defTabSz="914400">
              <a:defRPr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Overview of data missing in ENSDF for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Li,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Be,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Be,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en-US" sz="2400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63532" y="4560570"/>
            <a:ext cx="2304469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0799A83-373D-E6B3-9569-835DA9A0C04D}"/>
              </a:ext>
            </a:extLst>
          </p:cNvPr>
          <p:cNvSpPr txBox="1">
            <a:spLocks noChangeArrowheads="1"/>
          </p:cNvSpPr>
          <p:nvPr/>
        </p:nvSpPr>
        <p:spPr>
          <a:xfrm>
            <a:off x="1921933" y="2833440"/>
            <a:ext cx="10270067" cy="251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88900" tIns="88900" rIns="88900" bIns="88900"/>
          <a:lstStyle>
            <a:lvl1pPr marL="254000" indent="-254000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28133" indent="-270933">
              <a:spcBef>
                <a:spcPts val="2000"/>
              </a:spcBef>
              <a:buSzPct val="125000"/>
              <a:buChar char="-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>
              <a:spcBef>
                <a:spcPts val="2000"/>
              </a:spcBef>
              <a:buSzPct val="125000"/>
              <a:buChar char="-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430813" indent="-979714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786413" indent="-979714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142013" indent="-979714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497613" indent="-979713">
              <a:spcBef>
                <a:spcPts val="2000"/>
              </a:spcBef>
              <a:buSzPct val="125000"/>
              <a:buChar char="•"/>
              <a:defRPr sz="2400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defTabSz="91440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J.H. Kelley – North Carolina State University and </a:t>
            </a:r>
          </a:p>
          <a:p>
            <a:pPr lvl="2" defTabSz="91440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Triangle Universities Nuclear Lab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1810F3-6182-C6AE-AF22-17D4D6FD9A8C}"/>
              </a:ext>
            </a:extLst>
          </p:cNvPr>
          <p:cNvSpPr txBox="1"/>
          <p:nvPr/>
        </p:nvSpPr>
        <p:spPr>
          <a:xfrm>
            <a:off x="304799" y="5983109"/>
            <a:ext cx="88053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This material is based upon work supported by the U.S. Department of Energy, Office of Science, Office of Nuclear Physics.</a:t>
            </a:r>
          </a:p>
        </p:txBody>
      </p:sp>
    </p:spTree>
    <p:extLst>
      <p:ext uri="{BB962C8B-B14F-4D97-AF65-F5344CB8AC3E}">
        <p14:creationId xmlns:p14="http://schemas.microsoft.com/office/powerpoint/2010/main" val="24126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F0FF89BB-7A70-C8B6-0E14-CFA578A21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181876"/>
              </a:gs>
              <a:gs pos="50000">
                <a:srgbClr val="3333FF"/>
              </a:gs>
              <a:gs pos="100000">
                <a:srgbClr val="1818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2D6E1C-9398-FEBA-43C4-E21B3E666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193" y="21347"/>
            <a:ext cx="8005613" cy="684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7028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238BEE-DCDC-5003-40B4-4F403187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Fay </a:t>
            </a:r>
            <a:r>
              <a:rPr lang="en-US" dirty="0" err="1"/>
              <a:t>Ajzenberg-Selove</a:t>
            </a:r>
            <a:r>
              <a:rPr lang="en-US" dirty="0"/>
              <a:t> vs present analyses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D9063D-1F09-ADD6-3663-3FA756B3D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86" y="588578"/>
            <a:ext cx="4845868" cy="55991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0E4E1E-197F-EFEE-10A3-FD56CA2B2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218" y="1117600"/>
            <a:ext cx="4446241" cy="5165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C8218F-062D-4FC9-81A6-C5C7AC276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978" y="794488"/>
            <a:ext cx="4429934" cy="347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810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198C2-4C4F-63B9-EFAE-7C4079FB6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1BA5-D325-E040-5EFA-482EEE15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General approach here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1B0C430F-E343-DAD4-8BF4-7CB11B1D9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22" y="835625"/>
            <a:ext cx="11754556" cy="518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Identify and compile literature that hasn’t been considered in ENSDF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Focused on unbound resonances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Focused on new level parameters (</a:t>
            </a:r>
            <a:r>
              <a:rPr lang="en-US" dirty="0" err="1">
                <a:solidFill>
                  <a:srgbClr val="000000"/>
                </a:solidFill>
                <a:latin typeface="Times New Roman"/>
              </a:rPr>
              <a:t>E,</a:t>
            </a:r>
            <a:r>
              <a:rPr lang="en-US" dirty="0" err="1">
                <a:solidFill>
                  <a:srgbClr val="000000"/>
                </a:solidFill>
                <a:latin typeface="Symbol" panose="05050102010706020507" pitchFamily="18" charset="2"/>
              </a:rPr>
              <a:t>G</a:t>
            </a:r>
            <a:r>
              <a:rPr lang="en-US" dirty="0" err="1">
                <a:solidFill>
                  <a:srgbClr val="000000"/>
                </a:solidFill>
                <a:latin typeface="Times New Roman"/>
              </a:rPr>
              <a:t>,J</a:t>
            </a:r>
            <a:r>
              <a:rPr lang="en-US" dirty="0" err="1">
                <a:solidFill>
                  <a:srgbClr val="000000"/>
                </a:solidFill>
                <a:latin typeface="Symbol" panose="05050102010706020507" pitchFamily="18" charset="2"/>
              </a:rPr>
              <a:t>p</a:t>
            </a:r>
            <a:r>
              <a:rPr lang="en-US" dirty="0">
                <a:solidFill>
                  <a:srgbClr val="000000"/>
                </a:solidFill>
                <a:latin typeface="Times New Roman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Did not focus on high-lying states (above astrophysics interest)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Did not include Firestone (</a:t>
            </a:r>
            <a:r>
              <a:rPr lang="en-US" dirty="0" err="1">
                <a:solidFill>
                  <a:srgbClr val="000000"/>
                </a:solidFill>
                <a:latin typeface="Times New Roman"/>
              </a:rPr>
              <a:t>n,</a:t>
            </a:r>
            <a:r>
              <a:rPr lang="en-US" dirty="0" err="1">
                <a:solidFill>
                  <a:srgbClr val="000000"/>
                </a:solidFill>
                <a:latin typeface="Symbol" panose="05050102010706020507" pitchFamily="18" charset="2"/>
              </a:rPr>
              <a:t>g</a:t>
            </a:r>
            <a:r>
              <a:rPr lang="en-US" dirty="0">
                <a:solidFill>
                  <a:srgbClr val="000000"/>
                </a:solidFill>
                <a:latin typeface="Times New Roman"/>
              </a:rPr>
              <a:t>) or other thermal capture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Did not focus on THM results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Did not focus on angular distribution, spectroscopic factor determinations.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Mainly consulted XUNDL with a literature survey in the gap years.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dirty="0">
              <a:solidFill>
                <a:srgbClr val="000000"/>
              </a:solidFill>
              <a:latin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5665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8A23-4DB3-2A7D-7A0B-0E83052B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1F97F-E769-3AD7-AF6C-4D5CC32A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07647FD-1761-FFDB-5055-F5D8C53BE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165BD5-04CB-3284-1A06-95F9128EA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332" y="588578"/>
            <a:ext cx="4247066" cy="549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C673B7FF-5C34-5A5A-D2CD-B52A2DFEB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953" y="587639"/>
            <a:ext cx="5122711" cy="56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889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BBCA3-E970-6591-5804-4F7A099EE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22B8-B803-BF3C-7C77-A2F8FABA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4B8C3419-1323-4588-00FA-D499C7050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" name="Picture 2" descr="A screenshot of a math test&#10;&#10;Description automatically generated">
            <a:extLst>
              <a:ext uri="{FF2B5EF4-FFF2-40B4-BE49-F238E27FC236}">
                <a16:creationId xmlns:a16="http://schemas.microsoft.com/office/drawing/2014/main" id="{9A78B359-BDE8-150A-72C1-25B1644CD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817"/>
            <a:ext cx="5122711" cy="5682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5E0A8D-4590-6327-E719-48446C5C5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288" y="711817"/>
            <a:ext cx="5114925" cy="4810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E2695C-2F32-0DA1-B0B1-AEBA64E25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289" y="588578"/>
            <a:ext cx="4425244" cy="577580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4A4988-1C15-C5E2-D21A-FE285FA831E1}"/>
              </a:ext>
            </a:extLst>
          </p:cNvPr>
          <p:cNvCxnSpPr/>
          <p:nvPr/>
        </p:nvCxnSpPr>
        <p:spPr>
          <a:xfrm flipV="1">
            <a:off x="1495514" y="4241941"/>
            <a:ext cx="3691783" cy="347151"/>
          </a:xfrm>
          <a:prstGeom prst="straightConnector1">
            <a:avLst/>
          </a:prstGeom>
          <a:noFill/>
          <a:ln w="41275" cap="flat">
            <a:solidFill>
              <a:srgbClr val="4F81BD"/>
            </a:solidFill>
            <a:prstDash val="solid"/>
            <a:bevel/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Right Brace 10">
            <a:extLst>
              <a:ext uri="{FF2B5EF4-FFF2-40B4-BE49-F238E27FC236}">
                <a16:creationId xmlns:a16="http://schemas.microsoft.com/office/drawing/2014/main" id="{8DE2CAC0-90EA-732B-CC7A-5D3A79115976}"/>
              </a:ext>
            </a:extLst>
          </p:cNvPr>
          <p:cNvSpPr/>
          <p:nvPr/>
        </p:nvSpPr>
        <p:spPr>
          <a:xfrm>
            <a:off x="1811708" y="4161802"/>
            <a:ext cx="222191" cy="307648"/>
          </a:xfrm>
          <a:prstGeom prst="rightBrac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5B3096-5BA4-E53A-8528-1E090A2E8BE3}"/>
              </a:ext>
            </a:extLst>
          </p:cNvPr>
          <p:cNvCxnSpPr/>
          <p:nvPr/>
        </p:nvCxnSpPr>
        <p:spPr>
          <a:xfrm flipH="1" flipV="1">
            <a:off x="2136449" y="4315626"/>
            <a:ext cx="2986262" cy="15382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8415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F9A9B-4175-6165-6E96-057FE794A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A952F-B51C-E965-799B-5D2990D9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– what’s new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9085AF4-99D0-1604-F7B8-486F18738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8F031-DD27-AC58-1FBD-8A128D5F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44" y="775536"/>
            <a:ext cx="6438900" cy="2419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7487E6-690D-1E10-F224-DF8A9E226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892" y="1763345"/>
            <a:ext cx="3875456" cy="45060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8DC7DD-9000-9F4E-09D7-B415B7446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44" y="3104147"/>
            <a:ext cx="2784794" cy="3165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0A641D-B739-EAE5-03C9-1FA49AAD4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299" y="4373278"/>
            <a:ext cx="2689624" cy="139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5537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77210-3DAF-57F8-CC1B-C1169E2C9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36FB3-0418-4EF9-7CD0-AAE09A26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– 2002As07 ? 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65890573-2230-657A-8A0D-15A730D14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B74089-AC9F-01C8-A2D4-DAEDB9BB1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20" y="652729"/>
            <a:ext cx="71723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8357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E3C9-F880-CB8D-2553-EC4FEC21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2765-C100-2B12-D387-B374BC4C4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2003Ru01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CA4D1176-8785-B8F5-BF0B-8722FC2FF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29A49-D61B-1B2D-3A45-5914E9A14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72" y="1381125"/>
            <a:ext cx="6410325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296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E8F9B-538E-DB06-32A9-00B779C9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A7E36-C357-E3A4-5801-2E4F39E6A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2004Ro20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4DCDA1D-9493-11AD-9BA8-E0984255E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5BBC3-EDDB-12F9-2300-F2EC5DA6B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099" y="289870"/>
            <a:ext cx="5164290" cy="5712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ABF9E-7CA6-5134-65DF-14C96DA31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7" y="1305526"/>
            <a:ext cx="727710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39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F112C-A965-15EC-46BB-088B7BC71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DF2AE-9C38-33B1-1490-19EE2E11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2004Ya12/ 2004Ya21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C9D02C7C-1DEC-A194-FF44-87656BCD6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03A5B3-F3A2-04B6-9996-C86E36E6D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077" y="661987"/>
            <a:ext cx="6972300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631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528AC-7401-CF04-1F14-94090031C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C48D1-1024-1260-A5A2-42BC03C6A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2006Ya06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DCA864E4-FB95-03A3-EF99-FBF59D7F0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A01287-9423-31FD-9F90-CDFC0C20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971" y="829383"/>
            <a:ext cx="6971893" cy="519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351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F903-2E8F-AC96-C91E-DAD5C763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D7E8-1168-2B63-360A-DFB9500D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– what’s new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D3B50D7-88DE-215A-9BBA-17B2A8C61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 eaLnBrk="1" hangingPunct="1">
              <a:lnSpc>
                <a:spcPct val="90000"/>
              </a:lnSpc>
              <a:defRPr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2010Gu17: Study of the 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α)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reaction via the 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quasi-free break-up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Gulino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7454 4 5/2− 96 keV 8 E(level): from Eres=204 keV 4.</a:t>
            </a:r>
          </a:p>
          <a:p>
            <a:pPr defTabSz="914400" eaLnBrk="1" hangingPunct="1">
              <a:lnSpc>
                <a:spcPct val="90000"/>
              </a:lnSpc>
              <a:defRPr/>
            </a:pPr>
            <a:endParaRPr lang="en-US" sz="1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eaLnBrk="1" hangingPunct="1">
              <a:lnSpc>
                <a:spcPct val="90000"/>
              </a:lnSpc>
              <a:defRPr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2018CH23: Role of cluster structure in the breakup of 7Li Chattopadhyay</a:t>
            </a:r>
          </a:p>
          <a:p>
            <a:pPr marL="0" indent="0" defTabSz="914400" eaLnBrk="1" hangingPunct="1">
              <a:lnSpc>
                <a:spcPct val="90000"/>
              </a:lnSpc>
              <a:buNone/>
              <a:defRPr/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E(level)</a:t>
            </a:r>
            <a:r>
              <a:rPr lang="en-US" sz="1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       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    Gamma</a:t>
            </a:r>
          </a:p>
          <a:p>
            <a:pPr marL="0" indent="0" algn="l"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4.70×103      7/2 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 keV</a:t>
            </a:r>
          </a:p>
          <a:p>
            <a:pPr marL="0" indent="0" algn="l"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6.75×103     5/2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~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1.2 MeV</a:t>
            </a:r>
          </a:p>
          <a:p>
            <a:pPr marL="0" indent="0" algn="l">
              <a:buNone/>
            </a:pPr>
            <a:endParaRPr lang="en-US" sz="1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2020Mu07: Measurement of the 7Li(𝛾,𝑡) ground-state cross section between 𝐸𝛾=4.4 and 10 MeV</a:t>
            </a:r>
          </a:p>
          <a:p>
            <a:pPr marL="0" indent="0">
              <a:buNone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M. Munch, </a:t>
            </a:r>
          </a:p>
          <a:p>
            <a:pPr marL="0" indent="0" algn="l"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E(level)</a:t>
            </a:r>
            <a:r>
              <a:rPr lang="en-US" sz="1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†‡     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Gamma           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Gamma_gamma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(eV)</a:t>
            </a:r>
          </a:p>
          <a:p>
            <a:pPr marL="0" indent="0" algn="l">
              <a:buNone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                   3/2−                             1</a:t>
            </a:r>
          </a:p>
          <a:p>
            <a:pPr marL="0" indent="0" algn="l">
              <a:buNone/>
            </a:pP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4652             7/2−   0.069</a:t>
            </a:r>
            <a:r>
              <a:rPr lang="nn-NO" sz="1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    3    0.09</a:t>
            </a:r>
          </a:p>
          <a:p>
            <a:pPr marL="0" indent="0" algn="l">
              <a:buNone/>
            </a:pP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6604             5/2−   0.918</a:t>
            </a:r>
            <a:r>
              <a:rPr lang="nn-NO" sz="1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    3   0.27</a:t>
            </a:r>
          </a:p>
          <a:p>
            <a:pPr marL="0" indent="0" algn="l">
              <a:buNone/>
            </a:pP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7454             5/2−   0.17 MeV        3    0.29</a:t>
            </a:r>
          </a:p>
          <a:p>
            <a:pPr marL="0" indent="0" algn="l">
              <a:buNone/>
            </a:pPr>
            <a:r>
              <a:rPr lang="nn-NO" sz="1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9.09×103    1/2−    0.91 MeV        1    2.5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 algn="l">
              <a:buNone/>
            </a:pPr>
            <a:endParaRPr lang="en-US" b="1" dirty="0"/>
          </a:p>
          <a:p>
            <a:pPr defTabSz="914400" eaLnBrk="1" hangingPunct="1">
              <a:lnSpc>
                <a:spcPct val="90000"/>
              </a:lnSpc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69127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9245A-D3CD-BDF5-5F62-C8652FA01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7043E-A7A2-281B-D5A6-A1F4BD5B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Li 2023Dr02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F3CBC505-4005-F6E7-02CE-E0CB168A1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F2AA1B-202F-BA70-37AB-30516BEE3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73" y="588577"/>
            <a:ext cx="5897104" cy="545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344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FAF0A-D804-1535-FE5C-FFC1B5B2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AB64-5D6A-D7C3-6BFF-0FEA1F72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E0697BBC-9AB7-23CD-F746-26E0DD5C6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0B208-CBE8-A408-3653-174A71095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58" y="742849"/>
            <a:ext cx="3744595" cy="4987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0FE16D-1B09-41A1-C540-15C085832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223" y="1028700"/>
            <a:ext cx="5570932" cy="433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5401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9AB2E-2624-7471-3665-8712B911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CBE6-D86F-79DA-F02A-CF6C2F320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2004Na42/2005Na32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FB7AE17-D8B8-FAB2-AAC9-7DA6D61D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788B7-AB8F-5882-0B04-BE735B2C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3" y="751316"/>
            <a:ext cx="7200900" cy="2809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B25CE5-886A-11DC-C97A-0E344E65C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642" y="3058074"/>
            <a:ext cx="4782708" cy="290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093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D123F-5E98-3A42-A981-2CCF4085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95B4-538F-8B7D-89FF-0BDD33F6D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2004Pr09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649FBF2C-F076-4B32-FBFB-39776E2C3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E57D6-26C0-057C-027E-2F745D2E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7" y="1366837"/>
            <a:ext cx="70580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3822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AF8CB-5B4E-8DD3-4C05-147DFDB8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0F26-1D07-6BB5-9F5D-1495C8C7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2004Ya12/2004Ya21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18947F99-1CC6-0E78-6D91-CCC5E6725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BD1535-D8CE-2F22-33E5-A597AA891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0" y="661987"/>
            <a:ext cx="6972300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9651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104F3-5762-2326-4377-4535FDB65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949E4-AF40-1A46-4065-956A0730D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- 2006Be41 / 2007Co17/2008Co12/2007Gy01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4ABFFB24-1B7D-5551-F375-4BB218A06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ED9190-D641-D5ED-F169-E7383EFE6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06" y="867378"/>
            <a:ext cx="5455937" cy="16554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61B759-FD91-998C-C7E0-3C9237EC5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44" y="2801650"/>
            <a:ext cx="5548799" cy="1960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06C158-0D0B-5B92-3B7A-6A75CA2DD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992" y="588578"/>
            <a:ext cx="6179107" cy="1704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DFFE03-65A4-5896-3334-28E207E08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448" y="2393691"/>
            <a:ext cx="5848350" cy="2171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95450D-FF3B-982B-5D4B-80C03BB90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35" y="4723126"/>
            <a:ext cx="5475974" cy="13849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E137AA-A158-3CB5-B222-A185099B6C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709" y="4867896"/>
            <a:ext cx="5267667" cy="143504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5609B5-A932-01B6-DA28-505D16C43EC7}"/>
              </a:ext>
            </a:extLst>
          </p:cNvPr>
          <p:cNvCxnSpPr/>
          <p:nvPr/>
        </p:nvCxnSpPr>
        <p:spPr>
          <a:xfrm>
            <a:off x="239282" y="4723126"/>
            <a:ext cx="11784651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2948579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36C91-63A2-179B-6EFD-B993E2E99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5872-F171-81F2-3629-1665D4C1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2007Br32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AB57C1FF-E1D7-25A5-DBFB-F049135A4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D33432-D1F2-7095-90B8-79E059406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54" y="1457325"/>
            <a:ext cx="71437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970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AC09C-0ECD-4C8D-70B7-51801D3B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740B-ADEC-46B0-2E3B-D6A3A1E8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Be-2008Di03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50AB04E-938A-0582-10D9-3B5DF8A04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7EFC4D-C891-BFCD-2E1E-FF975BFF5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12" y="985837"/>
            <a:ext cx="604837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8926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20AC3-A306-260C-72D5-2F2331E27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22D53-8153-69FB-9676-0DD67E5C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2009Ba59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BF3A5646-F05F-A046-E678-4351BF219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7EFD8-DD44-7C3F-4AD8-67AE76B6A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57" y="644182"/>
            <a:ext cx="6025592" cy="563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7061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882F4-D38A-AA7E-300E-AE76C3D99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221A-C34A-4A0D-D1B8-9003FE85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2009Di03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EAD7AECE-0C9B-4C6B-D13B-AEA190BC7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DEB2F6-2372-60DB-6E43-769F76C93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588578"/>
            <a:ext cx="87058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325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C9475-79E7-A056-85E6-6C9F0A536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1A65-F94F-A1EF-C830-C615D6A9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2020Pi12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9D2E43C-C01A-5EDD-F3FE-D43FCB57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71392-B10C-03B0-9D9F-5E6D5D0F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528420"/>
            <a:ext cx="7152026" cy="551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5709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3728A-5A28-2EB9-B5E6-75B76E695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8617-4735-27FB-6AC9-65877283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2023To07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77CF4B45-FF7D-F2A9-6144-54BB55C05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48F3D-2DE2-B1EB-9DCD-5746947AE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588578"/>
            <a:ext cx="5585733" cy="551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1131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8AD2F-762B-EEC1-F3FE-688722B9A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87AF-726C-89F5-D21C-26686BE1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7</a:t>
            </a:r>
            <a:r>
              <a:rPr lang="en-US" sz="2000" dirty="0"/>
              <a:t>Be – 2024Ti##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C25186B4-EA3C-66A6-8BD3-00BBE518A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6A421-D8F0-C29D-4077-C5F2CF689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37909"/>
            <a:ext cx="7900987" cy="40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3422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D056E-40DC-E485-96FD-A5031FAA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D4FC-C2B9-B516-AF4B-E97E28A5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82716B70-37C2-E2A3-076F-9DD114E44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 descr="A diagram of a cylindrical object with numbers and letters&#10;&#10;Description automatically generated">
            <a:extLst>
              <a:ext uri="{FF2B5EF4-FFF2-40B4-BE49-F238E27FC236}">
                <a16:creationId xmlns:a16="http://schemas.microsoft.com/office/drawing/2014/main" id="{59D0C3B7-88CF-79F8-CB72-43CD7B01F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35" y="607110"/>
            <a:ext cx="4232835" cy="5643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DCCD96-E6FF-4525-B06D-4A9574E49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902" y="697832"/>
            <a:ext cx="4516041" cy="555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0967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EC5FD-A05A-3D34-621D-BE4A6BED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C452-7D87-D986-3912-A3146A66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what’s new: 2005Mi13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633ECCD5-E482-0B95-C150-32CF3E09F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69A27E-3737-9ADE-8571-9C7C0675D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200150"/>
            <a:ext cx="5505450" cy="2628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E8FC67-E698-4CA0-9BF8-AA75F0D88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51" y="3829050"/>
            <a:ext cx="5372100" cy="2019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3880D-C578-5D66-801A-A6654CAE9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939" y="4019299"/>
            <a:ext cx="5305425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0744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1C2CA-1EEC-9B02-80EE-A7AE2B3AE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4070-44FD-0986-FB06-005F83E4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– 2006Cu01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69EB4E0A-168A-EBD6-5961-98BC93E57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084BB3-3B30-F323-9087-880309B2D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16" y="588578"/>
            <a:ext cx="7858125" cy="3619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D3F1A-8511-2993-EF32-A3515EC60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5" y="3766134"/>
            <a:ext cx="44767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8163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A9D94-9AB3-FB0F-1DBE-CF2C7FD5E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C1BE-962F-63C6-05B6-8DD31411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2006Fr01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EC294145-45E4-22E4-4D26-CBCF9A0AD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CB59C-155F-DCA6-85E3-FF8F89C1F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7" y="1800225"/>
            <a:ext cx="751522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1388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A1162-9290-4B21-421F-CB33E5FB5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F8B3-1E56-4AC5-3D5E-83F03E43C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2013Su10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DDD48A9-6A1C-4A8A-3409-70D219685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4FDF4-016A-0E0B-80D2-E528C4513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27" y="818062"/>
            <a:ext cx="6835942" cy="542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3573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8210C-8048-EC18-ECC4-718D8BFE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C7C4C-C22B-1444-D50E-55C69DCE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2020Ji04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85480FA-C274-3428-8FB4-D6AC7EBA4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E3FEB0-DDE4-FE21-081D-C5B6A3C02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08" y="745957"/>
            <a:ext cx="7113292" cy="546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0657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80D0F-DD86-EE5E-4BDA-200C8941F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0267E-B16A-5ABB-B310-0FB78CA8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10</a:t>
            </a:r>
            <a:r>
              <a:rPr lang="en-US" sz="2000" dirty="0"/>
              <a:t>Be 2020Up01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987D4A8E-6A24-64DB-2A93-F238A6BAA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CD610-C5EB-8080-AD97-7505A8822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05" y="588578"/>
            <a:ext cx="6242703" cy="563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3261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A1AEB-59A7-A83F-1430-8DD1016B9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AA95-A29E-1ACA-E15B-1D849BA5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17</a:t>
            </a:r>
            <a:r>
              <a:rPr lang="en-US" sz="2000" dirty="0"/>
              <a:t>O 4/25/2021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74F19904-EDE2-EB13-F058-E344C8DE9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AA234-64D2-D8D1-7B1D-36DDFBEEC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812" y="723900"/>
            <a:ext cx="5857875" cy="5105400"/>
          </a:xfrm>
          <a:prstGeom prst="rect">
            <a:avLst/>
          </a:prstGeom>
        </p:spPr>
      </p:pic>
      <p:pic>
        <p:nvPicPr>
          <p:cNvPr id="6" name="Picture 5" descr="A black and white image of a crossword puzzle&#10;&#10;Description automatically generated">
            <a:extLst>
              <a:ext uri="{FF2B5EF4-FFF2-40B4-BE49-F238E27FC236}">
                <a16:creationId xmlns:a16="http://schemas.microsoft.com/office/drawing/2014/main" id="{F50346B5-825E-1694-227C-C113463E0B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9612"/>
            <a:ext cx="4343400" cy="56208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8BAA29-42A4-0C54-792A-1A436E2D75BD}"/>
              </a:ext>
            </a:extLst>
          </p:cNvPr>
          <p:cNvSpPr txBox="1"/>
          <p:nvPr/>
        </p:nvSpPr>
        <p:spPr>
          <a:xfrm>
            <a:off x="5136022" y="5725682"/>
            <a:ext cx="452072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rtlCol="0">
            <a:spAutoFit/>
          </a:bodyPr>
          <a:lstStyle/>
          <a:p>
            <a:pPr algn="l"/>
            <a:r>
              <a:rPr lang="en-US" sz="1600" dirty="0"/>
              <a:t>Resonance energies are not computed </a:t>
            </a:r>
            <a:r>
              <a:rPr lang="en-US" sz="1600" dirty="0" err="1"/>
              <a:t>relativistically</a:t>
            </a:r>
            <a:r>
              <a:rPr lang="en-US" sz="1600" dirty="0"/>
              <a:t> from resonance energies</a:t>
            </a:r>
          </a:p>
        </p:txBody>
      </p:sp>
    </p:spTree>
    <p:extLst>
      <p:ext uri="{BB962C8B-B14F-4D97-AF65-F5344CB8AC3E}">
        <p14:creationId xmlns:p14="http://schemas.microsoft.com/office/powerpoint/2010/main" val="112955969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08A36-8555-CB46-CDBA-1ED8B504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9973A-C1C7-7086-1860-E378162E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17</a:t>
            </a:r>
            <a:r>
              <a:rPr lang="en-US" sz="2000" dirty="0"/>
              <a:t>O 2023Ru05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410A6F75-EDD4-DB74-E9C0-120E6D348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1C46B-09C7-590D-476A-4C07A2A21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723899"/>
            <a:ext cx="5947438" cy="559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620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04794-CF0C-8B22-52FF-E60231116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3F70C-D283-E39B-0773-3C2C6AD9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F5242736-39A9-A910-40D7-3DB8AC11A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 descr="A black and white image of a diagram&#10;&#10;Description automatically generated">
            <a:extLst>
              <a:ext uri="{FF2B5EF4-FFF2-40B4-BE49-F238E27FC236}">
                <a16:creationId xmlns:a16="http://schemas.microsoft.com/office/drawing/2014/main" id="{8E80CDC9-E146-703E-A4CE-218B078564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9" y="1028700"/>
            <a:ext cx="6298791" cy="5089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28D9F3-93E7-6402-0E74-1F042523E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650" y="513191"/>
            <a:ext cx="3442808" cy="4676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14E022-F5B9-9596-5DE9-7E1F80788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2988" y="-24723"/>
            <a:ext cx="3526081" cy="4266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16F490-6434-1D53-EEB4-EC7104883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918" y="4241640"/>
            <a:ext cx="3526082" cy="325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0078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6EDF2-404F-2FB9-1100-F50065A9C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35CF-152D-A5BE-54BE-1BD5445B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– 1993Li02/1994Li32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394B134C-0180-A2E8-E9F7-B82219E4D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6CDE4A-8734-EBB2-D58A-82111D7FB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90" y="751188"/>
            <a:ext cx="7294429" cy="26778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D24336-F3F5-6F40-FB69-BEED43EB8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60" y="3721645"/>
            <a:ext cx="6116594" cy="2274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44B976-E3ED-7419-4893-8D5B83D3E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995" y="549247"/>
            <a:ext cx="3720983" cy="569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8972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345A1-DB37-FD07-C673-03EB3A1A2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2D9EB-E1FE-FEB5-2F0E-C7C8514A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1995Li02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2AAFEC31-93A5-61C5-C113-B5E738694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118C4C-1470-245A-9E55-D1FA84726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093" y="2996099"/>
            <a:ext cx="6269907" cy="33073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5663F2-4CC0-5ED1-D33A-E7B47438E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02" y="508259"/>
            <a:ext cx="6701095" cy="294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85559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50EA-3410-60C3-5325-F2E6ED0A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ADE10-08D2-C4F0-8EAC-4DB9E7C4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1994Ra17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AAEDBD5B-FE08-FCC7-CA04-26E289D11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7E19B-FFDA-11BD-A96A-6FD1C3070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852487"/>
            <a:ext cx="81629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80631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5E99D-C435-26A2-B688-D728195F2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B228-3B01-F16B-6DE5-4B1B5F1A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1998Le17/1999Le32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7DE4FFC2-88C9-1724-0419-81FEB0872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EEC03-F60D-C4EE-5F29-731DD47D9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8" y="588579"/>
            <a:ext cx="6895527" cy="30603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0F3053-821E-0395-CA56-EADB37CDB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48" y="3648909"/>
            <a:ext cx="4534668" cy="24402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59A754-7B99-37BA-8433-CE82F22DC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551" y="768881"/>
            <a:ext cx="5252718" cy="25657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397DD0-AF6F-03EA-4BB3-1AFFEA185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232" y="3249700"/>
            <a:ext cx="2259338" cy="29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7881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78142-E66E-4ED9-A669-E06D1425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6D07F-A580-0D04-B1B2-569C96A4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2007Ro17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BC979C5-DAEE-9D70-0BD2-EFC2A164F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6C9704-7B2A-961A-E2B2-02D3073FA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885" y="754426"/>
            <a:ext cx="6757200" cy="53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7008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2CFD5-CD12-4CB5-163F-FE0173D1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EDB7B-E414-1558-FC14-C5350C7B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28596EFC-8EC4-A5C0-EC9D-489B0B55F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4DB1CB-04FD-CE86-CB9F-C54E532A6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2" y="2519362"/>
            <a:ext cx="9744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2629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3DB3B-9CCC-7A52-7733-26723A0F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6EEA-F481-6623-8BBE-5260B0B0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1994Ke02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C507ABF-EDAD-F135-0784-96FD99CD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2C315-F8A6-5580-FF25-9A641CBD4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612" y="895350"/>
            <a:ext cx="848677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8636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98B05-41B4-6FD9-145D-CF165851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E4AE-EDF1-B19F-2BC9-89DA7AD6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what’s new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4548DDE1-1F33-8AD8-FF67-18019F20A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93B35C-F489-CBF3-5907-1393C6978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69" y="818147"/>
            <a:ext cx="4333439" cy="545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29250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EBAE7-7142-63F9-FFC0-11F058119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3CB4-CD11-26D9-193C-E25A6E43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what’s new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2526CEE-2499-2B75-E0A1-5A4006A5C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802EB3-041A-1690-6274-CCE848539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747" y="588577"/>
            <a:ext cx="4606583" cy="569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14913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32EB2-9700-CC93-E95F-C02ED42C3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2CB7D-9D46-59C3-ABF0-93AF19B6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what’s new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55C69210-DFFF-99C2-8282-663DCDCDB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30AAB7-2BDD-4F46-4CD1-9C04BEBC1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969" y="474997"/>
            <a:ext cx="752475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19593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4D3F-AE6F-0898-B119-12DA4466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4F457-6AE6-3CA5-3F52-6BDFE0DAA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what’s new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7130C867-7DCB-CE24-C678-46C9082DD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200087-FC6C-750E-5DCA-2A3687161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58" y="555458"/>
            <a:ext cx="4852209" cy="574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82743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20817-60FB-781F-78F2-A9EB9C184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DAE24-8639-9C78-5331-F51C64CB2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16</a:t>
            </a:r>
            <a:r>
              <a:rPr lang="en-US" sz="2000" dirty="0"/>
              <a:t>N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F76EEAD5-57E9-13C2-74D7-807799E01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F0761-F885-5561-A662-A9324C3E2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079" y="469557"/>
            <a:ext cx="2915165" cy="3475355"/>
          </a:xfrm>
          <a:prstGeom prst="rect">
            <a:avLst/>
          </a:prstGeom>
        </p:spPr>
      </p:pic>
      <p:pic>
        <p:nvPicPr>
          <p:cNvPr id="6" name="Picture 5" descr="A close-up of a diagram&#10;&#10;Description automatically generated">
            <a:extLst>
              <a:ext uri="{FF2B5EF4-FFF2-40B4-BE49-F238E27FC236}">
                <a16:creationId xmlns:a16="http://schemas.microsoft.com/office/drawing/2014/main" id="{B7584DB4-3156-57F4-E2CA-9AC62E3108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733" y="568413"/>
            <a:ext cx="4373168" cy="56593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85ACAF-3C81-866F-9089-93C3D1272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119" y="3941805"/>
            <a:ext cx="2680941" cy="261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7593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F26FC-410A-26D6-0C39-69BD284BA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E782E-4EFD-426D-C24E-880D9E00C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1996Me03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0F42A3CA-07F3-CAE4-FC7E-9A0DA1E44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8290A-F819-4549-F6EC-8BCBE5686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1862137"/>
            <a:ext cx="725805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47590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D35B2-2F99-E87F-B072-9C34948E1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1576E-E6D7-F0DF-7352-B7A81923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2001Gr06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8427FDD0-A93D-4CC2-0BE8-B39720D60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1A882A-EF50-F27D-E73B-1E8F281CB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58" y="2107470"/>
            <a:ext cx="8630218" cy="321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6412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8648A-82AD-A427-987D-567CDF6E5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F963A-869E-1D31-BB08-F3DD9839B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aseline="30000" dirty="0"/>
              <a:t>15</a:t>
            </a:r>
            <a:r>
              <a:rPr lang="en-US" sz="2000" dirty="0"/>
              <a:t>N 2006IsZZ / 2006ISZW</a:t>
            </a:r>
          </a:p>
        </p:txBody>
      </p:sp>
      <p:sp>
        <p:nvSpPr>
          <p:cNvPr id="10" name="Rectangle 1027">
            <a:extLst>
              <a:ext uri="{FF2B5EF4-FFF2-40B4-BE49-F238E27FC236}">
                <a16:creationId xmlns:a16="http://schemas.microsoft.com/office/drawing/2014/main" id="{CEDF2F16-E3F7-20FA-D83A-24FD7953D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44" y="1028700"/>
            <a:ext cx="9067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6D9DC-2327-B988-CD10-4CF0AC822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1162050"/>
            <a:ext cx="970597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6722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wrap="square">
        <a:spAutoFit/>
      </a:bodyPr>
      <a:lstStyle>
        <a:defPPr algn="l">
          <a:defRPr sz="1600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20778</TotalTime>
  <Words>431</Words>
  <Application>Microsoft Office PowerPoint</Application>
  <PresentationFormat>Widescreen</PresentationFormat>
  <Paragraphs>78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Century Gothic</vt:lpstr>
      <vt:lpstr>Helvetica</vt:lpstr>
      <vt:lpstr>Helvetica Neue</vt:lpstr>
      <vt:lpstr>Symbol</vt:lpstr>
      <vt:lpstr>Times New Roman</vt:lpstr>
      <vt:lpstr>Default</vt:lpstr>
      <vt:lpstr>PowerPoint Presentation</vt:lpstr>
      <vt:lpstr>PowerPoint Presentation</vt:lpstr>
      <vt:lpstr>Fay Ajzenberg-Selove vs present analyses</vt:lpstr>
      <vt:lpstr>General approach here </vt:lpstr>
      <vt:lpstr>7Li</vt:lpstr>
      <vt:lpstr>7Li </vt:lpstr>
      <vt:lpstr>7Li – what’s new</vt:lpstr>
      <vt:lpstr>7Li – 2002As07 ? </vt:lpstr>
      <vt:lpstr>7Li 2003Ru01</vt:lpstr>
      <vt:lpstr>7Li 2004Ro20</vt:lpstr>
      <vt:lpstr>7Li 2004Ya12/ 2004Ya21</vt:lpstr>
      <vt:lpstr>7Li 2006Ya06</vt:lpstr>
      <vt:lpstr>7Li – what’s new</vt:lpstr>
      <vt:lpstr>7Li 2023Dr02</vt:lpstr>
      <vt:lpstr>7Be</vt:lpstr>
      <vt:lpstr>7Be – 2004Na42/2005Na32 </vt:lpstr>
      <vt:lpstr>7Be 2004Pr09 </vt:lpstr>
      <vt:lpstr>7Be – 2004Ya12/2004Ya21</vt:lpstr>
      <vt:lpstr>7Be - 2006Be41 / 2007Co17/2008Co12/2007Gy01</vt:lpstr>
      <vt:lpstr>7Be 2007Br32 </vt:lpstr>
      <vt:lpstr>7Be-2008Di03</vt:lpstr>
      <vt:lpstr>7Be – 2009Ba59</vt:lpstr>
      <vt:lpstr>7Be – 2009Di03 </vt:lpstr>
      <vt:lpstr>7Be – 2020Pi12 </vt:lpstr>
      <vt:lpstr>7Be 2023To07</vt:lpstr>
      <vt:lpstr>7Be – 2024Ti##</vt:lpstr>
      <vt:lpstr>10Be</vt:lpstr>
      <vt:lpstr>10Be what’s new: 2005Mi13 </vt:lpstr>
      <vt:lpstr>10Be – 2006Cu01</vt:lpstr>
      <vt:lpstr>10Be 2006Fr01</vt:lpstr>
      <vt:lpstr>10Be 2013Su10</vt:lpstr>
      <vt:lpstr>10Be 2020Ji04 </vt:lpstr>
      <vt:lpstr>10Be 2020Up01 </vt:lpstr>
      <vt:lpstr>17O 4/25/2021</vt:lpstr>
      <vt:lpstr>17O 2023Ru05</vt:lpstr>
      <vt:lpstr>15N</vt:lpstr>
      <vt:lpstr>15N – 1993Li02/1994Li32 </vt:lpstr>
      <vt:lpstr>15N 1995Li02</vt:lpstr>
      <vt:lpstr>15N 1994Ra17 </vt:lpstr>
      <vt:lpstr>15N 1998Le17/1999Le32</vt:lpstr>
      <vt:lpstr>15N 2007Ro17</vt:lpstr>
      <vt:lpstr>15N</vt:lpstr>
      <vt:lpstr>15N 1994Ke02</vt:lpstr>
      <vt:lpstr>15N what’s new </vt:lpstr>
      <vt:lpstr>15N what’s new </vt:lpstr>
      <vt:lpstr>15N what’s new </vt:lpstr>
      <vt:lpstr>15N what’s new </vt:lpstr>
      <vt:lpstr>16N </vt:lpstr>
      <vt:lpstr>15N 1996Me03</vt:lpstr>
      <vt:lpstr>15N 2001Gr06 </vt:lpstr>
      <vt:lpstr>15N 2006IsZZ / 2006ISZW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Ned</dc:creator>
  <cp:lastModifiedBy>John Kelley</cp:lastModifiedBy>
  <cp:revision>408</cp:revision>
  <cp:lastPrinted>2023-07-10T18:37:59Z</cp:lastPrinted>
  <dcterms:modified xsi:type="dcterms:W3CDTF">2024-11-15T19:07:32Z</dcterms:modified>
</cp:coreProperties>
</file>