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handoutMasterIdLst>
    <p:handoutMasterId r:id="rId20"/>
  </p:handoutMasterIdLst>
  <p:sldIdLst>
    <p:sldId id="265" r:id="rId3"/>
    <p:sldId id="321" r:id="rId4"/>
    <p:sldId id="326" r:id="rId5"/>
    <p:sldId id="339" r:id="rId6"/>
    <p:sldId id="332" r:id="rId7"/>
    <p:sldId id="343" r:id="rId8"/>
    <p:sldId id="331" r:id="rId9"/>
    <p:sldId id="335" r:id="rId10"/>
    <p:sldId id="338" r:id="rId11"/>
    <p:sldId id="330" r:id="rId12"/>
    <p:sldId id="337" r:id="rId13"/>
    <p:sldId id="345" r:id="rId14"/>
    <p:sldId id="328" r:id="rId15"/>
    <p:sldId id="333" r:id="rId16"/>
    <p:sldId id="342" r:id="rId17"/>
    <p:sldId id="344" r:id="rId18"/>
  </p:sldIdLst>
  <p:sldSz cx="12188825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1" autoAdjust="0"/>
    <p:restoredTop sz="94629" autoAdjust="0"/>
  </p:normalViewPr>
  <p:slideViewPr>
    <p:cSldViewPr showGuides="1">
      <p:cViewPr varScale="1">
        <p:scale>
          <a:sx n="73" d="100"/>
          <a:sy n="73" d="100"/>
        </p:scale>
        <p:origin x="90" y="86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81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10/6/2022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A507-086C-48E5-BA96-C2E07024F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082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346E0F-C2C8-4D47-B94A-AE906A63B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082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D161A-F5ED-4B9A-9FF8-652F9B2E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06D8F-874F-442F-B0F5-4DED721A4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49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D48E-AEA2-4D55-8A62-F203AE0C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6BA7F-87D2-471A-B252-A72D8E853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B1F15-A41E-4E53-8548-FDDA15B9B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5E9AA3-10EC-4E49-9C2C-0D393115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18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D5D53-51D3-49E0-8206-9BCD0CEA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24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45B0A-6B73-4248-AF48-CE116743B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24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C2AE5-D0BC-4699-9D76-E36D26E3F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793FA-B5C1-4A28-87C6-931F5C16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30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10D1-C04B-42D4-BC63-1B5D93C5B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820B4-80D6-4BD3-94B1-F1888A0A0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371600"/>
            <a:ext cx="5486400" cy="5029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F37A7-099A-4B4A-9C82-D86DBAF54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613" y="1645920"/>
            <a:ext cx="5486400" cy="47548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22844-D010-4575-80D3-AD8D3B3ED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2C23F-2458-40A6-AD1C-5860B8833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04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CD8F-42F3-49E1-B061-F2BA93EED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320"/>
            <a:ext cx="10512425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B58F2-8320-4830-B5EA-3CACDE729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1BADA-7837-4E3B-B644-00B6B5F91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286000"/>
            <a:ext cx="5486400" cy="41148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CC6D3-84B4-4717-9318-36C0CDDDD1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371600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BA7B89-4409-483F-B491-E42263D2A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3" y="2286000"/>
            <a:ext cx="5486400" cy="41148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E295D5-272D-40FF-9460-F9267B2E4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7A7410-1FAF-4898-A789-DDB9F0FB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99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01FD5-B2FE-45F7-AEF0-C9D9D28E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A73F20-F83B-4F01-A44C-7F0A8B5AA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CFF54C-E4AE-4AB9-8F1D-6189E3CC1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39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4D28D1-7F96-449D-8171-5977374A9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D2DC0-46BB-4E93-AD7F-120D0FF51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65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A4320-2976-4EA8-BF16-E38552B2A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320"/>
            <a:ext cx="448056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D5775-F150-469B-AE07-CD2B98D4C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1645920"/>
            <a:ext cx="6583680" cy="47548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E1B18-6039-4CE7-9A0B-C6C9101785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11680"/>
            <a:ext cx="4480560" cy="43891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C316D-9381-4218-A6A5-9EA710DEE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FB2E3-BBA9-4695-97D9-30BF3DA8E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12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9F53C-D4A4-4229-92F8-C0DC31DBC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320"/>
            <a:ext cx="448056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BD7966-4B71-4527-9A16-F01442569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599" y="1645920"/>
            <a:ext cx="6583680" cy="47548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64177-8118-4689-A6E1-C9EDCC267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11680"/>
            <a:ext cx="4480560" cy="43891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F2085F-5CB1-4438-B7E2-CFB3CABD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3C7559-8ED5-40F7-BA9F-282DA090C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38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FE47E-6EAA-462E-9946-3F818BC2C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E37DC-FB07-4AFE-AC84-ED2508D40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FAC85-61AF-486C-AC7C-2A1F1CA4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EA26F-4C72-4767-88F1-8F32AC2F8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838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4B2E2D-77BC-4902-B098-59895AE3B4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313" y="365125"/>
            <a:ext cx="262731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B8543F-5C8D-4F17-96D8-C663E7C75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271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22AA5-E675-4B74-94E4-6D74BDE90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98580-ED2E-4CAA-A501-69E71AA8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8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274320"/>
            <a:ext cx="9601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371599"/>
            <a:ext cx="1152144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3360" y="6492240"/>
            <a:ext cx="411480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5680" y="649224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733F48-8560-471B-9E8D-E87C6836881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024" y="82296"/>
            <a:ext cx="1599369" cy="1233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B5D946-B1CC-4306-9972-8046EC76C82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5720" y="45720"/>
            <a:ext cx="1783080" cy="125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Wingdings" panose="05000000000000000000" pitchFamily="2" charset="2"/>
        <a:buChar char="Ø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3824D2-C003-4684-B753-6DFEBE627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96012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8995A-4579-4EEA-BB31-09596EAC9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371600"/>
            <a:ext cx="1152144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08F8C-4496-4DB7-8F5D-7EC48FB1C5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23360" y="6492240"/>
            <a:ext cx="411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Kahler Nuclear Data Services,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C4753-47C0-41EF-B174-456CCE242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5440" y="6492240"/>
            <a:ext cx="274161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121F7-2C0E-470A-9D6C-07602CE7F80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13761C-4CAD-4942-869E-18FC4924FE2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168" y="82296"/>
            <a:ext cx="1599369" cy="12336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F94ED3-0948-4067-9B87-D20139FEEB5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5720" y="45720"/>
            <a:ext cx="1693926" cy="119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5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Wingdings" panose="05000000000000000000" pitchFamily="2" charset="2"/>
        <a:buChar char="Ø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Ø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ndc.bnl.gov/endfdocs/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-nds.iaea.org/publications/group_list.php?group=IAEA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sti.gov/biblio/1479075-seventy-five-years-nuclear-criticality-safety-documents-bibliography" TargetMode="External"/><Relationship Id="rId2" Type="http://schemas.openxmlformats.org/officeDocument/2006/relationships/hyperlink" Target="https://www.osti.gov/biblio/6489025-nuclear-criticality-safety-experiments-calculations-analyses-volume-summaries-complilation-papers-from-transactions-american-nuclear-society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osti.gov/biblio/5887072-nuclear-criticality-experiments-from-annotated-bibliography-volume-subject-index" TargetMode="External"/><Relationship Id="rId5" Type="http://schemas.openxmlformats.org/officeDocument/2006/relationships/hyperlink" Target="https://www.osti.gov/biblio/5948995-nuclear-criticality-experiments-from-annotated-bibliography-volume-lookup-tables" TargetMode="External"/><Relationship Id="rId4" Type="http://schemas.openxmlformats.org/officeDocument/2006/relationships/hyperlink" Target="https://www.osti.gov/biblio/6392867-nuclear-criticality-safety-experiments-calculations-analyses-volume-lookup-tabl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ndc.bnl.gov/endf/b7.1/index.html" TargetMode="External"/><Relationship Id="rId2" Type="http://schemas.openxmlformats.org/officeDocument/2006/relationships/hyperlink" Target="https://www.nndc.bnl.gov/endf/b8.0/index.html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oecd-nea.org/jcms/pl_23285/wpec-subgroup-40-sg40-collaborative-international-evaluated-library-organisation-cielo-pilot-project" TargetMode="External"/><Relationship Id="rId4" Type="http://schemas.openxmlformats.org/officeDocument/2006/relationships/hyperlink" Target="https://www.nndc.bnl.gov/endf/b7.0/index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ndc.bnl.gov/endfdocs/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ecd-nea.org/tools/abstract/detail/nea-1553" TargetMode="External"/><Relationship Id="rId3" Type="http://schemas.openxmlformats.org/officeDocument/2006/relationships/hyperlink" Target="https://www.oecd-nea.org/science/wprs/irphe/" TargetMode="External"/><Relationship Id="rId7" Type="http://schemas.openxmlformats.org/officeDocument/2006/relationships/hyperlink" Target="https://www.oecd-nea.org/tools/abstract/detail/nea-1552" TargetMode="External"/><Relationship Id="rId12" Type="http://schemas.openxmlformats.org/officeDocument/2006/relationships/hyperlink" Target="https://www.oecd-nea.org/jcms/pl_21515/sfcompo-2-0-spent-fuel-isotopic-composition" TargetMode="External"/><Relationship Id="rId2" Type="http://schemas.openxmlformats.org/officeDocument/2006/relationships/hyperlink" Target="https://www.oecd-nea.org/jcms/pl_24498/international-criticality-safety-benchmark-evaluation-project-icsbep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oecd-nea.org/tools/abstract/detail/nea-1517" TargetMode="External"/><Relationship Id="rId11" Type="http://schemas.openxmlformats.org/officeDocument/2006/relationships/hyperlink" Target="https://rsicc.ornl.gov/codes/dlc/dlc2/dlc-237.html" TargetMode="External"/><Relationship Id="rId5" Type="http://schemas.openxmlformats.org/officeDocument/2006/relationships/hyperlink" Target="https://www.oecd-nea.org/science/wprs/shielding/" TargetMode="External"/><Relationship Id="rId10" Type="http://schemas.openxmlformats.org/officeDocument/2006/relationships/hyperlink" Target="https://www.oecd-nea.org/science/wprs/shielding/sinbad/sinbadis.htm" TargetMode="External"/><Relationship Id="rId4" Type="http://schemas.openxmlformats.org/officeDocument/2006/relationships/hyperlink" Target="https://www.oecd-nea.org/tools/abstract/detail/nea-1765" TargetMode="External"/><Relationship Id="rId9" Type="http://schemas.openxmlformats.org/officeDocument/2006/relationships/hyperlink" Target="https://www.oecd-nea.org/jcms/pl_23391/wpec-subgroup-47-sg47-use-of-shielding-integral-benchmark-archive-and-database-for-nuclear-data-validation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55812" y="1371600"/>
            <a:ext cx="8229600" cy="2590800"/>
          </a:xfrm>
        </p:spPr>
        <p:txBody>
          <a:bodyPr anchor="ctr"/>
          <a:lstStyle/>
          <a:p>
            <a:pPr algn="ctr"/>
            <a:r>
              <a:rPr lang="en-US" dirty="0"/>
              <a:t>Don’t Forget What We Already Know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3812" y="3886200"/>
            <a:ext cx="9753600" cy="2743200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Dr. A. C. (Skip) Kahler</a:t>
            </a:r>
          </a:p>
          <a:p>
            <a:pPr algn="ctr"/>
            <a:r>
              <a:rPr lang="it-IT" dirty="0">
                <a:solidFill>
                  <a:schemeClr val="tx1"/>
                </a:solidFill>
              </a:rPr>
              <a:t>Kahler Nuclear Data Services, LLc</a:t>
            </a:r>
          </a:p>
          <a:p>
            <a:pPr algn="ctr"/>
            <a:endParaRPr lang="it-IT" dirty="0">
              <a:solidFill>
                <a:schemeClr val="tx1"/>
              </a:solidFill>
            </a:endParaRPr>
          </a:p>
          <a:p>
            <a:pPr algn="ctr"/>
            <a:r>
              <a:rPr lang="it-IT" cap="small" dirty="0">
                <a:solidFill>
                  <a:schemeClr val="tx1"/>
                </a:solidFill>
              </a:rPr>
              <a:t>presented at the</a:t>
            </a:r>
          </a:p>
          <a:p>
            <a:pPr algn="ctr"/>
            <a:endParaRPr lang="it-IT" cap="small" dirty="0">
              <a:solidFill>
                <a:schemeClr val="tx1"/>
              </a:solidFill>
            </a:endParaRPr>
          </a:p>
          <a:p>
            <a:pPr algn="ctr"/>
            <a:r>
              <a:rPr lang="it-IT" cap="small" dirty="0">
                <a:solidFill>
                  <a:schemeClr val="tx1"/>
                </a:solidFill>
              </a:rPr>
              <a:t>IAEA Nuclear Data Section’s Technical Meeting on</a:t>
            </a:r>
          </a:p>
          <a:p>
            <a:pPr algn="ctr"/>
            <a:r>
              <a:rPr lang="it-IT" u="sng" cap="small" dirty="0">
                <a:solidFill>
                  <a:schemeClr val="tx1"/>
                </a:solidFill>
              </a:rPr>
              <a:t>Co</a:t>
            </a:r>
            <a:r>
              <a:rPr lang="it-IT" cap="small" dirty="0">
                <a:solidFill>
                  <a:schemeClr val="tx1"/>
                </a:solidFill>
              </a:rPr>
              <a:t>mpilation of </a:t>
            </a:r>
            <a:r>
              <a:rPr lang="it-IT" u="sng" cap="small" dirty="0">
                <a:solidFill>
                  <a:schemeClr val="tx1"/>
                </a:solidFill>
              </a:rPr>
              <a:t>N</a:t>
            </a:r>
            <a:r>
              <a:rPr lang="it-IT" cap="small" dirty="0">
                <a:solidFill>
                  <a:schemeClr val="tx1"/>
                </a:solidFill>
              </a:rPr>
              <a:t>uclear </a:t>
            </a:r>
            <a:r>
              <a:rPr lang="it-IT" u="sng" cap="small" dirty="0">
                <a:solidFill>
                  <a:schemeClr val="tx1"/>
                </a:solidFill>
              </a:rPr>
              <a:t>D</a:t>
            </a:r>
            <a:r>
              <a:rPr lang="it-IT" cap="small" dirty="0">
                <a:solidFill>
                  <a:schemeClr val="tx1"/>
                </a:solidFill>
              </a:rPr>
              <a:t>ata </a:t>
            </a:r>
            <a:r>
              <a:rPr lang="it-IT" u="sng" cap="small" dirty="0">
                <a:solidFill>
                  <a:schemeClr val="tx1"/>
                </a:solidFill>
              </a:rPr>
              <a:t>E</a:t>
            </a:r>
            <a:r>
              <a:rPr lang="it-IT" cap="small" dirty="0">
                <a:solidFill>
                  <a:schemeClr val="tx1"/>
                </a:solidFill>
              </a:rPr>
              <a:t>xperiments for </a:t>
            </a:r>
            <a:r>
              <a:rPr lang="it-IT" u="sng" cap="small" dirty="0">
                <a:solidFill>
                  <a:schemeClr val="tx1"/>
                </a:solidFill>
              </a:rPr>
              <a:t>R</a:t>
            </a:r>
            <a:r>
              <a:rPr lang="it-IT" cap="small" dirty="0">
                <a:solidFill>
                  <a:schemeClr val="tx1"/>
                </a:solidFill>
              </a:rPr>
              <a:t>adiation </a:t>
            </a:r>
            <a:r>
              <a:rPr lang="it-IT" u="sng" cap="small" dirty="0">
                <a:solidFill>
                  <a:schemeClr val="tx1"/>
                </a:solidFill>
              </a:rPr>
              <a:t>C</a:t>
            </a:r>
            <a:r>
              <a:rPr lang="it-IT" cap="small" dirty="0">
                <a:solidFill>
                  <a:schemeClr val="tx1"/>
                </a:solidFill>
              </a:rPr>
              <a:t>haracterization</a:t>
            </a:r>
          </a:p>
          <a:p>
            <a:pPr algn="ctr"/>
            <a:endParaRPr lang="it-IT" cap="small" dirty="0">
              <a:solidFill>
                <a:schemeClr val="tx1"/>
              </a:solidFill>
            </a:endParaRPr>
          </a:p>
          <a:p>
            <a:pPr algn="ctr"/>
            <a:r>
              <a:rPr lang="it-IT" cap="small" dirty="0">
                <a:solidFill>
                  <a:schemeClr val="tx1"/>
                </a:solidFill>
              </a:rPr>
              <a:t>October 10 – 14, 2022</a:t>
            </a:r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A6F5B5-8122-421D-9841-6A47008DD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35D9F33-AE5B-41A8-9CA8-69C55A37E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11521440" cy="5212080"/>
          </a:xfrm>
        </p:spPr>
        <p:txBody>
          <a:bodyPr>
            <a:normAutofit/>
          </a:bodyPr>
          <a:lstStyle/>
          <a:p>
            <a:r>
              <a:rPr lang="en-US" dirty="0"/>
              <a:t>Among the more commonly known modern benchmark compilations are …</a:t>
            </a:r>
          </a:p>
          <a:p>
            <a:pPr lvl="1"/>
            <a:r>
              <a:rPr lang="en-US" dirty="0"/>
              <a:t>ICSBEP, the </a:t>
            </a:r>
            <a:r>
              <a:rPr lang="en-US" u="sng" dirty="0"/>
              <a:t>I</a:t>
            </a:r>
            <a:r>
              <a:rPr lang="en-US" dirty="0"/>
              <a:t>nternational </a:t>
            </a:r>
            <a:r>
              <a:rPr lang="en-US" u="sng" dirty="0"/>
              <a:t>C</a:t>
            </a:r>
            <a:r>
              <a:rPr lang="en-US" dirty="0"/>
              <a:t>riticality </a:t>
            </a:r>
            <a:r>
              <a:rPr lang="en-US" u="sng" dirty="0"/>
              <a:t>S</a:t>
            </a:r>
            <a:r>
              <a:rPr lang="en-US" dirty="0"/>
              <a:t>afety </a:t>
            </a:r>
            <a:r>
              <a:rPr lang="en-US" u="sng" dirty="0"/>
              <a:t>B</a:t>
            </a:r>
            <a:r>
              <a:rPr lang="en-US" dirty="0"/>
              <a:t>enchmark </a:t>
            </a:r>
            <a:r>
              <a:rPr lang="en-US" u="sng" dirty="0"/>
              <a:t>E</a:t>
            </a:r>
            <a:r>
              <a:rPr lang="en-US" dirty="0"/>
              <a:t>valuation </a:t>
            </a:r>
            <a:r>
              <a:rPr lang="en-US" u="sng" dirty="0"/>
              <a:t>P</a:t>
            </a:r>
            <a:r>
              <a:rPr lang="en-US" dirty="0"/>
              <a:t>roject</a:t>
            </a:r>
          </a:p>
          <a:p>
            <a:pPr lvl="1"/>
            <a:r>
              <a:rPr lang="en-US" dirty="0" err="1"/>
              <a:t>IRPhEP</a:t>
            </a:r>
            <a:r>
              <a:rPr lang="en-US" dirty="0"/>
              <a:t>, the </a:t>
            </a:r>
            <a:r>
              <a:rPr lang="en-US" u="sng" dirty="0"/>
              <a:t>I</a:t>
            </a:r>
            <a:r>
              <a:rPr lang="en-US" dirty="0"/>
              <a:t>nternational </a:t>
            </a:r>
            <a:r>
              <a:rPr lang="en-US" u="sng" dirty="0"/>
              <a:t>R</a:t>
            </a:r>
            <a:r>
              <a:rPr lang="en-US" dirty="0"/>
              <a:t>eactor </a:t>
            </a:r>
            <a:r>
              <a:rPr lang="en-US" u="sng" dirty="0"/>
              <a:t>Ph</a:t>
            </a:r>
            <a:r>
              <a:rPr lang="en-US" dirty="0"/>
              <a:t>ysics </a:t>
            </a:r>
            <a:r>
              <a:rPr lang="en-US" u="sng" dirty="0"/>
              <a:t>E</a:t>
            </a:r>
            <a:r>
              <a:rPr lang="en-US" dirty="0"/>
              <a:t>valuation </a:t>
            </a:r>
            <a:r>
              <a:rPr lang="en-US" u="sng" dirty="0"/>
              <a:t>P</a:t>
            </a:r>
            <a:r>
              <a:rPr lang="en-US" dirty="0"/>
              <a:t>roject</a:t>
            </a:r>
          </a:p>
          <a:p>
            <a:pPr lvl="1"/>
            <a:r>
              <a:rPr lang="en-US" dirty="0"/>
              <a:t>SINBAD, the </a:t>
            </a:r>
            <a:r>
              <a:rPr lang="en-US" u="sng" dirty="0"/>
              <a:t>S</a:t>
            </a:r>
            <a:r>
              <a:rPr lang="en-US" dirty="0"/>
              <a:t>hielding </a:t>
            </a:r>
            <a:r>
              <a:rPr lang="en-US" u="sng" dirty="0"/>
              <a:t>In</a:t>
            </a:r>
            <a:r>
              <a:rPr lang="en-US" dirty="0"/>
              <a:t>tegral </a:t>
            </a:r>
            <a:r>
              <a:rPr lang="en-US" u="sng" dirty="0"/>
              <a:t>B</a:t>
            </a:r>
            <a:r>
              <a:rPr lang="en-US" dirty="0"/>
              <a:t>enchmark </a:t>
            </a:r>
            <a:r>
              <a:rPr lang="en-US" u="sng" dirty="0"/>
              <a:t>A</a:t>
            </a:r>
            <a:r>
              <a:rPr lang="en-US" dirty="0"/>
              <a:t>rchive </a:t>
            </a:r>
            <a:r>
              <a:rPr lang="en-US" u="sng" dirty="0"/>
              <a:t>D</a:t>
            </a:r>
            <a:r>
              <a:rPr lang="en-US" dirty="0"/>
              <a:t>atabase</a:t>
            </a:r>
          </a:p>
          <a:p>
            <a:pPr lvl="1"/>
            <a:r>
              <a:rPr lang="en-US" dirty="0"/>
              <a:t>SFCOMPO, </a:t>
            </a:r>
            <a:r>
              <a:rPr lang="en-US" u="sng" dirty="0"/>
              <a:t>S</a:t>
            </a:r>
            <a:r>
              <a:rPr lang="en-US" dirty="0"/>
              <a:t>pent </a:t>
            </a:r>
            <a:r>
              <a:rPr lang="en-US" u="sng" dirty="0"/>
              <a:t>F</a:t>
            </a:r>
            <a:r>
              <a:rPr lang="en-US" dirty="0"/>
              <a:t>uel Isotopic </a:t>
            </a:r>
            <a:r>
              <a:rPr lang="en-US" u="sng" dirty="0"/>
              <a:t>Compo</a:t>
            </a:r>
            <a:r>
              <a:rPr lang="en-US" dirty="0"/>
              <a:t>sition Database</a:t>
            </a:r>
          </a:p>
          <a:p>
            <a:pPr>
              <a:spcBef>
                <a:spcPts val="1800"/>
              </a:spcBef>
            </a:pPr>
            <a:r>
              <a:rPr lang="en-US" dirty="0"/>
              <a:t>In the cross section evaluation world we talk about the “Big 3” nuclides; namely </a:t>
            </a:r>
            <a:r>
              <a:rPr lang="en-US" baseline="30000" dirty="0"/>
              <a:t>235,238</a:t>
            </a:r>
            <a:r>
              <a:rPr lang="en-US" dirty="0"/>
              <a:t>U and </a:t>
            </a:r>
            <a:r>
              <a:rPr lang="en-US" baseline="30000" dirty="0"/>
              <a:t>239</a:t>
            </a:r>
            <a:r>
              <a:rPr lang="en-US" dirty="0"/>
              <a:t>Pu</a:t>
            </a:r>
          </a:p>
          <a:p>
            <a:pPr>
              <a:spcBef>
                <a:spcPts val="1800"/>
              </a:spcBef>
            </a:pPr>
            <a:r>
              <a:rPr lang="en-US" dirty="0"/>
              <a:t>By the same token, the ICSBEP, </a:t>
            </a:r>
            <a:r>
              <a:rPr lang="en-US" dirty="0" err="1"/>
              <a:t>IRPhEP</a:t>
            </a:r>
            <a:r>
              <a:rPr lang="en-US" dirty="0"/>
              <a:t> and SINBAD benchmark compilations might be referred to as the “Big 3” of benchmarks, with SFCOMPO not far behind</a:t>
            </a:r>
          </a:p>
          <a:p>
            <a:pPr>
              <a:spcBef>
                <a:spcPts val="1800"/>
              </a:spcBef>
            </a:pPr>
            <a:r>
              <a:rPr lang="en-US" dirty="0"/>
              <a:t>… but just as there are other cross section evaluations there are other legacy benchmark compilations ... including, but not limited to …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E7971-AABD-4E1F-A16A-DC394ED8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AC5D5-F7C9-4290-85F8-A6220F13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9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3730-7001-48F0-97DE-68BE76B8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1A321-C085-4A80-BA5A-D0AA2FC4D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371600"/>
            <a:ext cx="11657013" cy="5394960"/>
          </a:xfrm>
        </p:spPr>
        <p:txBody>
          <a:bodyPr>
            <a:normAutofit/>
          </a:bodyPr>
          <a:lstStyle/>
          <a:p>
            <a:r>
              <a:rPr lang="en-US" dirty="0"/>
              <a:t>CSEWG Benchmark Book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See links to ENDF-202, and more, at </a:t>
            </a:r>
            <a:r>
              <a:rPr lang="en-US" dirty="0">
                <a:hlinkClick r:id="rId2"/>
              </a:rPr>
              <a:t>https://www.nndc.bnl.gov/endfdocs/</a:t>
            </a:r>
            <a:r>
              <a:rPr lang="en-US" dirty="0"/>
              <a:t>.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First published in the early 1970s, with updates in the late 1970s, 1980s and early 1990s.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Includes categories for …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FAST Reactor Benchmarks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THERMAL Reactor Benchmarks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SHIELDING Benchmarks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Some overlap with SINBAD</a:t>
            </a:r>
          </a:p>
          <a:p>
            <a:pPr lvl="2"/>
            <a:r>
              <a:rPr lang="en-US" dirty="0"/>
              <a:t>DOSIMETRY Benchmark</a:t>
            </a:r>
          </a:p>
          <a:p>
            <a:pPr lvl="3">
              <a:spcBef>
                <a:spcPts val="500"/>
              </a:spcBef>
            </a:pPr>
            <a:r>
              <a:rPr lang="en-US" u="sng" dirty="0"/>
              <a:t>C</a:t>
            </a:r>
            <a:r>
              <a:rPr lang="en-US" dirty="0"/>
              <a:t>oupled </a:t>
            </a:r>
            <a:r>
              <a:rPr lang="en-US" u="sng" dirty="0"/>
              <a:t>F</a:t>
            </a:r>
            <a:r>
              <a:rPr lang="en-US" dirty="0"/>
              <a:t>ast </a:t>
            </a:r>
            <a:r>
              <a:rPr lang="en-US" u="sng" dirty="0"/>
              <a:t>R</a:t>
            </a:r>
            <a:r>
              <a:rPr lang="en-US" dirty="0"/>
              <a:t>eactor </a:t>
            </a:r>
            <a:r>
              <a:rPr lang="en-US" u="sng" dirty="0"/>
              <a:t>M</a:t>
            </a:r>
            <a:r>
              <a:rPr lang="en-US" dirty="0"/>
              <a:t>easurements </a:t>
            </a:r>
            <a:r>
              <a:rPr lang="en-US" u="sng" dirty="0"/>
              <a:t>F</a:t>
            </a:r>
            <a:r>
              <a:rPr lang="en-US" dirty="0"/>
              <a:t>acility (CFRMF)</a:t>
            </a:r>
          </a:p>
          <a:p>
            <a:pPr lvl="4"/>
            <a:r>
              <a:rPr lang="en-US" dirty="0"/>
              <a:t>CFRMF was part of the Inter-Laboratory Reaction Rate (ILRR) Program</a:t>
            </a:r>
          </a:p>
          <a:p>
            <a:pPr>
              <a:spcBef>
                <a:spcPts val="1000"/>
              </a:spcBef>
            </a:pPr>
            <a:r>
              <a:rPr lang="en-US" dirty="0"/>
              <a:t>and while many FAST and THERMAL CSEWG Benchmarks are part of the ICSBEP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Other information such as actinide reaction rates, activation rates, Rossi-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dirty="0"/>
              <a:t>, reactivity worth, and leakage spectra data may be included in the CSEWG description but are not part of the ICSBEP evaluation.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0208C-6EF9-4AC4-955F-FF338CAC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1CE82-2BF0-42FC-9723-ED6A3114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351C72-C63F-4982-9CE0-52C71D7F49BC}"/>
              </a:ext>
            </a:extLst>
          </p:cNvPr>
          <p:cNvSpPr txBox="1"/>
          <p:nvPr/>
        </p:nvSpPr>
        <p:spPr>
          <a:xfrm>
            <a:off x="5027612" y="2939534"/>
            <a:ext cx="563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Many of these are in the ICSBEP &amp; </a:t>
            </a:r>
            <a:r>
              <a:rPr lang="en-US" dirty="0" err="1"/>
              <a:t>IRPhEP</a:t>
            </a:r>
            <a:r>
              <a:rPr lang="en-US" dirty="0"/>
              <a:t> Handbooks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E169A359-9168-44F1-A58A-572F2E93F690}"/>
              </a:ext>
            </a:extLst>
          </p:cNvPr>
          <p:cNvSpPr/>
          <p:nvPr/>
        </p:nvSpPr>
        <p:spPr>
          <a:xfrm>
            <a:off x="4722812" y="2895600"/>
            <a:ext cx="152400" cy="457200"/>
          </a:xfrm>
          <a:prstGeom prst="rightBrace">
            <a:avLst>
              <a:gd name="adj1" fmla="val 8333"/>
              <a:gd name="adj2" fmla="val 4488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80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3730-7001-48F0-97DE-68BE76B8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1A321-C085-4A80-BA5A-D0AA2FC4D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1371600"/>
            <a:ext cx="11717385" cy="5394960"/>
          </a:xfrm>
        </p:spPr>
        <p:txBody>
          <a:bodyPr>
            <a:noAutofit/>
          </a:bodyPr>
          <a:lstStyle/>
          <a:p>
            <a:r>
              <a:rPr lang="en-US" dirty="0"/>
              <a:t>CSEWG Shielding Benchmarks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Initially (1974), a suite of 12 </a:t>
            </a:r>
            <a:r>
              <a:rPr lang="en-US" u="sng" dirty="0"/>
              <a:t>S</a:t>
            </a:r>
            <a:r>
              <a:rPr lang="en-US" dirty="0"/>
              <a:t>hielding </a:t>
            </a:r>
            <a:r>
              <a:rPr lang="en-US" u="sng" dirty="0"/>
              <a:t>D</a:t>
            </a:r>
            <a:r>
              <a:rPr lang="en-US" dirty="0"/>
              <a:t>ata </a:t>
            </a:r>
            <a:r>
              <a:rPr lang="en-US" u="sng" dirty="0"/>
              <a:t>T</a:t>
            </a:r>
            <a:r>
              <a:rPr lang="en-US" dirty="0"/>
              <a:t>est (SDT) experiments were identified …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Philosophy was not to define benchmark specifications, but to just cite the original Laboratory report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SDT1 = Iron Broomstick Experiment  (ORNL-3867, revised; ENDF-166 … 1974 book incorrectly says ORNL-3876).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SDT2,3,4,5 = Oxygen, Nitrogen, Sodium, SS Broomsticks (ORNL-3868, 3869, 3870, 3871; ENDF-167, 168, 169, 170)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SDT6, SDT7 … replaced by SB2, SB3 (see below)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SDT8 = Zero Power Plutonium Reactor (ZPPR)/Fast Test Reactor Shield (LA-5288; ENDF-193?) … original document lost?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SDT9 = Fast Flux Test Reactor (FFTF) Radial Shield (AI-AEC-13048; ENDF-181)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SDT10 = LLL Pulsed Spheres (UCID-16372)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SDT11 = Neutron Transport through Iron and Stainless Steel (ORNL-TM-4222; ENDF-188)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SDT12 = Neutron Transport through Sodium (ORNL-TM-4223; ENDF-189)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Later was augmented with the SB (</a:t>
            </a:r>
            <a:r>
              <a:rPr lang="en-US" u="sng" dirty="0"/>
              <a:t>S</a:t>
            </a:r>
            <a:r>
              <a:rPr lang="en-US" dirty="0"/>
              <a:t>hielding </a:t>
            </a:r>
            <a:r>
              <a:rPr lang="en-US" u="sng" dirty="0"/>
              <a:t>B</a:t>
            </a:r>
            <a:r>
              <a:rPr lang="en-US" dirty="0"/>
              <a:t>enchmark) Series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Self-contained benchmark specifications are provided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SB2, SB3 = Secondary Gamma Production from Thermal and Fast Capture (ORNL-TM-5203, 5204; ENDF-227, 228)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SB4 = CRBR Upper Axial Shield (ORNL-5259, ENDF-258)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SB5 = Fusion Shielding Benchmark; Attenuation Experiments and Analysis (ENDF-202, Volume II (1983))</a:t>
            </a:r>
          </a:p>
          <a:p>
            <a:pPr lvl="3">
              <a:spcBef>
                <a:spcPts val="500"/>
              </a:spcBef>
            </a:pPr>
            <a:r>
              <a:rPr lang="en-US" dirty="0"/>
              <a:t>SB6 = Fusion Shielding Benchmark II; Duct Streaming Experiment and Analysis (ENDF-202, Volume II Supplement (1986))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0208C-6EF9-4AC4-955F-FF338CAC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1CE82-2BF0-42FC-9723-ED6A3114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3730-7001-48F0-97DE-68BE76B8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1A321-C085-4A80-BA5A-D0AA2FC4D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2412" y="1371600"/>
            <a:ext cx="6781799" cy="5394960"/>
          </a:xfrm>
        </p:spPr>
        <p:txBody>
          <a:bodyPr>
            <a:normAutofit/>
          </a:bodyPr>
          <a:lstStyle/>
          <a:p>
            <a:r>
              <a:rPr lang="en-US" dirty="0"/>
              <a:t>CSEWG Dosimetry Benchmark (1982) … </a:t>
            </a:r>
            <a:r>
              <a:rPr lang="en-US" u="sng" dirty="0"/>
              <a:t>C</a:t>
            </a:r>
            <a:r>
              <a:rPr lang="en-US" dirty="0"/>
              <a:t>oupled </a:t>
            </a:r>
            <a:r>
              <a:rPr lang="en-US" u="sng" dirty="0"/>
              <a:t>F</a:t>
            </a:r>
            <a:r>
              <a:rPr lang="en-US" dirty="0"/>
              <a:t>ast </a:t>
            </a:r>
            <a:r>
              <a:rPr lang="en-US" u="sng" dirty="0"/>
              <a:t>R</a:t>
            </a:r>
            <a:r>
              <a:rPr lang="en-US" dirty="0"/>
              <a:t>eactor </a:t>
            </a:r>
            <a:r>
              <a:rPr lang="en-US" u="sng" dirty="0"/>
              <a:t>M</a:t>
            </a:r>
            <a:r>
              <a:rPr lang="en-US" dirty="0"/>
              <a:t>easurements </a:t>
            </a:r>
            <a:r>
              <a:rPr lang="en-US" u="sng" dirty="0"/>
              <a:t>F</a:t>
            </a:r>
            <a:r>
              <a:rPr lang="en-US" dirty="0"/>
              <a:t>acility (CFRMF)</a:t>
            </a:r>
          </a:p>
          <a:p>
            <a:pPr lvl="1"/>
            <a:r>
              <a:rPr lang="en-US" dirty="0"/>
              <a:t>A 1D cylindrical model with detailed center region and homogenized outer regions.</a:t>
            </a:r>
          </a:p>
          <a:p>
            <a:pPr lvl="1"/>
            <a:r>
              <a:rPr lang="en-US" dirty="0"/>
              <a:t>See </a:t>
            </a:r>
            <a:r>
              <a:rPr lang="en-US" b="0" i="0" u="none" strike="noStrike" baseline="0" dirty="0" err="1"/>
              <a:t>J.W.Rogers</a:t>
            </a:r>
            <a:r>
              <a:rPr lang="en-US" b="0" i="0" u="none" strike="noStrike" baseline="0" dirty="0"/>
              <a:t>, </a:t>
            </a:r>
            <a:r>
              <a:rPr lang="en-US" b="0" i="0" u="none" strike="noStrike" baseline="0" dirty="0" err="1"/>
              <a:t>D.A.Millsap</a:t>
            </a:r>
            <a:r>
              <a:rPr lang="en-US" b="0" i="0" u="none" strike="noStrike" baseline="0" dirty="0"/>
              <a:t> &amp; </a:t>
            </a:r>
            <a:r>
              <a:rPr lang="en-US" b="0" i="0" u="none" strike="noStrike" baseline="0" dirty="0" err="1"/>
              <a:t>Y.D.Harker</a:t>
            </a:r>
            <a:r>
              <a:rPr lang="en-US" b="0" i="0" u="none" strike="noStrike" baseline="0" dirty="0"/>
              <a:t> (1975), “CFRMF Neutron Field Flux Spectral Characterization,” Nuclear Technology, 25:2, 330-348, DOI: 10.13182/NT75-A24372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… an R-Z model (detailed center region with axial and radial homogenized regions) is defined in</a:t>
            </a:r>
          </a:p>
          <a:p>
            <a:pPr lvl="1"/>
            <a:r>
              <a:rPr lang="en-US" dirty="0" err="1"/>
              <a:t>J.W.Rogers</a:t>
            </a:r>
            <a:r>
              <a:rPr lang="en-US" dirty="0"/>
              <a:t>, </a:t>
            </a:r>
            <a:r>
              <a:rPr lang="en-US" dirty="0" err="1"/>
              <a:t>Y.D.Harker</a:t>
            </a:r>
            <a:r>
              <a:rPr lang="en-US" dirty="0"/>
              <a:t> and </a:t>
            </a:r>
            <a:r>
              <a:rPr lang="en-US" dirty="0" err="1"/>
              <a:t>D.A.Millsap</a:t>
            </a:r>
            <a:r>
              <a:rPr lang="en-US" dirty="0"/>
              <a:t>, “The Coupled Fast Reactivity Measurements Facility (CFRMF),” in Neutron Cross Sections for Reactor Dosimetry, IAEA-208, Vol. 2, </a:t>
            </a:r>
            <a:r>
              <a:rPr lang="en-US" dirty="0" err="1"/>
              <a:t>pg</a:t>
            </a:r>
            <a:r>
              <a:rPr lang="en-US" dirty="0"/>
              <a:t> 117-176 (1978).</a:t>
            </a:r>
          </a:p>
          <a:p>
            <a:pPr lvl="2"/>
            <a:r>
              <a:rPr lang="en-US" dirty="0"/>
              <a:t>See </a:t>
            </a:r>
            <a:r>
              <a:rPr lang="en-US" dirty="0">
                <a:hlinkClick r:id="rId2"/>
              </a:rPr>
              <a:t>https://www-nds.iaea.org/publications/group_list.php?group=IAEA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0208C-6EF9-4AC4-955F-FF338CAC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1CE82-2BF0-42FC-9723-ED6A3114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6B28B8-FD5E-49E3-9C1E-1C44AA655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72" y="1356212"/>
            <a:ext cx="4757359" cy="52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4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52429-E530-4826-A40D-CA1837E26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679" y="1371600"/>
            <a:ext cx="7891145" cy="5394960"/>
          </a:xfrm>
        </p:spPr>
        <p:txBody>
          <a:bodyPr>
            <a:normAutofit/>
          </a:bodyPr>
          <a:lstStyle/>
          <a:p>
            <a:r>
              <a:rPr lang="en-US" dirty="0"/>
              <a:t>IAEA Technical Report Series #480:  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Research Reactor Database:  Facility Specification and Experimental Data</a:t>
            </a:r>
          </a:p>
          <a:p>
            <a:pPr lvl="1">
              <a:spcBef>
                <a:spcPts val="500"/>
              </a:spcBef>
            </a:pPr>
            <a:r>
              <a:rPr lang="en-US" dirty="0">
                <a:cs typeface="Times New Roman" panose="02020603050405020304" pitchFamily="18" charset="0"/>
              </a:rPr>
              <a:t>The outgrowth of IAEA CRPs on</a:t>
            </a:r>
          </a:p>
          <a:p>
            <a:pPr lvl="2">
              <a:spcBef>
                <a:spcPts val="500"/>
              </a:spcBef>
            </a:pPr>
            <a:r>
              <a:rPr lang="en-US" dirty="0">
                <a:cs typeface="Times New Roman" panose="02020603050405020304" pitchFamily="18" charset="0"/>
              </a:rPr>
              <a:t>“</a:t>
            </a:r>
            <a:r>
              <a:rPr lang="en-US" dirty="0"/>
              <a:t>Innovative Methods in Research Reactor Analysis: Benchmark against Experimental Data on Neutronics and </a:t>
            </a:r>
            <a:r>
              <a:rPr lang="en-US" dirty="0" err="1"/>
              <a:t>Thermalhydraulic</a:t>
            </a:r>
            <a:r>
              <a:rPr lang="en-US" dirty="0"/>
              <a:t> Computational Methods and Tools for Operation and Safety Analysis of Research Reactors</a:t>
            </a:r>
            <a:r>
              <a:rPr lang="en-US" dirty="0">
                <a:cs typeface="Times New Roman" panose="02020603050405020304" pitchFamily="18" charset="0"/>
              </a:rPr>
              <a:t>”, and</a:t>
            </a:r>
          </a:p>
          <a:p>
            <a:pPr lvl="2">
              <a:spcBef>
                <a:spcPts val="500"/>
              </a:spcBef>
            </a:pPr>
            <a:r>
              <a:rPr lang="en-US" dirty="0">
                <a:cs typeface="Times New Roman" panose="02020603050405020304" pitchFamily="18" charset="0"/>
              </a:rPr>
              <a:t>“</a:t>
            </a:r>
            <a:r>
              <a:rPr lang="en-US" dirty="0"/>
              <a:t>Benchmarks of Computational Tools against Experimental Data on Fuel Burnup and Material Activation for Utilization, Operation and Safety Analysis of Research Reactors</a:t>
            </a:r>
            <a:r>
              <a:rPr lang="en-US" dirty="0">
                <a:cs typeface="Times New Roman" panose="02020603050405020304" pitchFamily="18" charset="0"/>
              </a:rPr>
              <a:t>”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/>
              <a:t>TRS-480 was initially published in 2015 (first CRP), with a second edition in 2020 (containing additional information generated during the second CRP)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Research reactors from 16 countries are represented …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The US contribution is identified as “SPERT III”, but is very different from the ICSBEP’s HEU-COMP-THERM-022 “SPERT III” evaluation (LEU UO</a:t>
            </a:r>
            <a:r>
              <a:rPr lang="en-US" baseline="-25000" dirty="0"/>
              <a:t>2</a:t>
            </a:r>
            <a:r>
              <a:rPr lang="en-US" dirty="0"/>
              <a:t> fuel pins versus HEU fuel plates)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Slovenia/Josef Stefan Institute TRIGA (ICSBEP IEU-COMP-THERM-003)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5CC834-CC58-4708-AD44-37DA90E8EA4C}"/>
              </a:ext>
            </a:extLst>
          </p:cNvPr>
          <p:cNvSpPr txBox="1"/>
          <p:nvPr/>
        </p:nvSpPr>
        <p:spPr>
          <a:xfrm>
            <a:off x="91440" y="1371600"/>
            <a:ext cx="43891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    ATI (Austria, 2020);</a:t>
            </a:r>
          </a:p>
          <a:p>
            <a:r>
              <a:rPr lang="en-US" dirty="0"/>
              <a:t>    ETRR-2 (Egypt, 2015 and 2020);</a:t>
            </a:r>
          </a:p>
          <a:p>
            <a:r>
              <a:rPr lang="en-US" dirty="0"/>
              <a:t>    IEA-R1 (Brazil, 2015);</a:t>
            </a:r>
          </a:p>
          <a:p>
            <a:r>
              <a:rPr lang="en-US" dirty="0"/>
              <a:t>    INR-1 (Romania, 2020);</a:t>
            </a:r>
          </a:p>
          <a:p>
            <a:r>
              <a:rPr lang="en-US" dirty="0"/>
              <a:t>    IPEN-MB-01 (Brazil, 2020);</a:t>
            </a:r>
          </a:p>
          <a:p>
            <a:r>
              <a:rPr lang="en-US" dirty="0"/>
              <a:t>    IRR-1 (Israel, 2020);</a:t>
            </a:r>
          </a:p>
          <a:p>
            <a:r>
              <a:rPr lang="en-US" dirty="0"/>
              <a:t>    JSI-1 (Slovenia, 2020);</a:t>
            </a:r>
          </a:p>
          <a:p>
            <a:r>
              <a:rPr lang="en-US" dirty="0"/>
              <a:t>    McMaster (Canada, 2015);</a:t>
            </a:r>
          </a:p>
          <a:p>
            <a:r>
              <a:rPr lang="en-US" dirty="0"/>
              <a:t>    MINERVE (France, 2015);</a:t>
            </a:r>
          </a:p>
          <a:p>
            <a:r>
              <a:rPr lang="en-US" dirty="0"/>
              <a:t>    SRR-1/MNSR (Syrian Arab Republic, 2015);</a:t>
            </a:r>
          </a:p>
          <a:p>
            <a:r>
              <a:rPr lang="en-US" dirty="0"/>
              <a:t>    OPAL (Australia, 2015 and 2020);</a:t>
            </a:r>
          </a:p>
          <a:p>
            <a:r>
              <a:rPr lang="en-US" dirty="0"/>
              <a:t>    RSG-GAS (Indonesia, 2015);</a:t>
            </a:r>
          </a:p>
          <a:p>
            <a:r>
              <a:rPr lang="en-US" dirty="0"/>
              <a:t>    SAFARI-1 (South Africa, 2020);</a:t>
            </a:r>
          </a:p>
          <a:p>
            <a:r>
              <a:rPr lang="en-US" dirty="0"/>
              <a:t>    SPERT III (United States of America, 2015);</a:t>
            </a:r>
          </a:p>
          <a:p>
            <a:r>
              <a:rPr lang="en-US" dirty="0"/>
              <a:t>    SPERT IV (Canada, 2015);</a:t>
            </a:r>
          </a:p>
          <a:p>
            <a:r>
              <a:rPr lang="en-US" dirty="0"/>
              <a:t>    TRR-1-M1 (Thailand, 2020).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7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13730-7001-48F0-97DE-68BE76B8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1A321-C085-4A80-BA5A-D0AA2FC4D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11521440" cy="5394960"/>
          </a:xfrm>
        </p:spPr>
        <p:txBody>
          <a:bodyPr>
            <a:normAutofit/>
          </a:bodyPr>
          <a:lstStyle/>
          <a:p>
            <a:r>
              <a:rPr lang="en-US" dirty="0"/>
              <a:t>Miscellaneous sources (for the adventurous …)</a:t>
            </a:r>
          </a:p>
          <a:p>
            <a:pPr lvl="1"/>
            <a:r>
              <a:rPr lang="en-US" dirty="0"/>
              <a:t>From </a:t>
            </a:r>
            <a:r>
              <a:rPr lang="en-US" dirty="0">
                <a:hlinkClick r:id="rId2"/>
              </a:rPr>
              <a:t>https://www.osti.gov/biblio/6489025-nuclear-criticality-safety-experiments-calculations-analyses-volume-summaries-complilation-papers-from-transactions-american-nuclear-society</a:t>
            </a:r>
            <a:endParaRPr lang="en-US" dirty="0"/>
          </a:p>
          <a:p>
            <a:pPr lvl="2"/>
            <a:r>
              <a:rPr lang="en-US" dirty="0"/>
              <a:t>“This compilation contains 688 complete summaries of papers on nuclear criticality safety as presented at meetings of the American Nuclear Society (ANS) … reproduced here by permission of the American Nuclear Society from their Transactions, volumes 1-41.”</a:t>
            </a:r>
          </a:p>
          <a:p>
            <a:pPr lvl="1"/>
            <a:r>
              <a:rPr lang="en-US" dirty="0"/>
              <a:t>Seventy-Five Years of Nuclear Criticality Safety Documents – A Bibliography (LLNL-TR-760080)</a:t>
            </a:r>
          </a:p>
          <a:p>
            <a:pPr lvl="2"/>
            <a:r>
              <a:rPr lang="en-US" dirty="0"/>
              <a:t>From </a:t>
            </a:r>
            <a:r>
              <a:rPr lang="en-US" dirty="0">
                <a:hlinkClick r:id="rId3"/>
              </a:rPr>
              <a:t>https://www.osti.gov/biblio/1479075-seventy-five-years-nuclear-criticality-safety-documents-bibliography</a:t>
            </a:r>
            <a:r>
              <a:rPr lang="en-US" dirty="0"/>
              <a:t> … a mere 23,208 page pdf.</a:t>
            </a:r>
          </a:p>
          <a:p>
            <a:pPr lvl="1"/>
            <a:r>
              <a:rPr lang="en-US" dirty="0"/>
              <a:t>Also … Nuclear Criticality Experiments from 1943 to 1978:  An Annotated Bibliography (UCRL-52769-Volumes 1, 2 &amp; 3)</a:t>
            </a:r>
          </a:p>
          <a:p>
            <a:pPr lvl="2"/>
            <a:r>
              <a:rPr lang="en-US" dirty="0">
                <a:hlinkClick r:id="rId4"/>
              </a:rPr>
              <a:t>https://www.osti.gov/biblio/6392867-nuclear-criticality-safety-experiments-calculations-analyses-volume-lookup-tables</a:t>
            </a:r>
            <a:r>
              <a:rPr lang="en-US" dirty="0"/>
              <a:t> </a:t>
            </a:r>
          </a:p>
          <a:p>
            <a:pPr lvl="2"/>
            <a:r>
              <a:rPr lang="en-US" dirty="0">
                <a:hlinkClick r:id="rId5"/>
              </a:rPr>
              <a:t>https://www.osti.gov/biblio/5948995-nuclear-criticality-experiments-from-annotated-bibliography-volume-lookup-tables</a:t>
            </a:r>
            <a:r>
              <a:rPr lang="en-US" dirty="0"/>
              <a:t> </a:t>
            </a:r>
          </a:p>
          <a:p>
            <a:pPr lvl="2"/>
            <a:r>
              <a:rPr lang="en-US" dirty="0">
                <a:hlinkClick r:id="rId6"/>
              </a:rPr>
              <a:t>https://www.osti.gov/biblio/5887072-nuclear-criticality-experiments-from-annotated-bibliography-volume-subject-index</a:t>
            </a:r>
            <a:r>
              <a:rPr lang="en-US" dirty="0"/>
              <a:t> 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10208C-6EF9-4AC4-955F-FF338CAC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21CE82-2BF0-42FC-9723-ED6A3114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1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7750F-02FB-45E6-B0E5-49BFD7B04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11521440" cy="5394960"/>
          </a:xfrm>
        </p:spPr>
        <p:txBody>
          <a:bodyPr/>
          <a:lstStyle/>
          <a:p>
            <a:r>
              <a:rPr lang="en-US" dirty="0"/>
              <a:t>Documentation supporting the release of recent ENDF/B-x neutron and thermal scattering data files …</a:t>
            </a:r>
          </a:p>
          <a:p>
            <a:pPr lvl="1"/>
            <a:r>
              <a:rPr lang="en-US" dirty="0"/>
              <a:t>ENDF/B-VIII.0 “Big Paper”, and more, at </a:t>
            </a:r>
            <a:r>
              <a:rPr lang="en-US" dirty="0">
                <a:hlinkClick r:id="rId2"/>
              </a:rPr>
              <a:t>https://www.nndc.bnl.gov/endf/b8.0/index.html</a:t>
            </a:r>
            <a:endParaRPr lang="en-US" dirty="0"/>
          </a:p>
          <a:p>
            <a:pPr lvl="1"/>
            <a:r>
              <a:rPr lang="en-US" dirty="0"/>
              <a:t>ENDF/B-VII.1 “Big Paper”, and more, at </a:t>
            </a:r>
            <a:r>
              <a:rPr lang="en-US" dirty="0">
                <a:hlinkClick r:id="rId3"/>
              </a:rPr>
              <a:t>https://www.nndc.bnl.gov/endf/b7.1/index.html</a:t>
            </a:r>
            <a:endParaRPr lang="en-US" dirty="0"/>
          </a:p>
          <a:p>
            <a:pPr lvl="1"/>
            <a:r>
              <a:rPr lang="en-US" dirty="0"/>
              <a:t>ENDF/B-VII.0 “Big Paper”, and more, at </a:t>
            </a:r>
            <a:r>
              <a:rPr lang="en-US" dirty="0">
                <a:hlinkClick r:id="rId4"/>
              </a:rPr>
              <a:t>https://www.nndc.bnl.gov/endf/b7.0/index.html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Some updated LANL Legacy reaction rate data published in the Appendix of the ND2013 “CIELO” paper by Chadwick </a:t>
            </a:r>
            <a:r>
              <a:rPr lang="en-US" i="1" dirty="0"/>
              <a:t>et al</a:t>
            </a:r>
            <a:r>
              <a:rPr lang="en-US" dirty="0"/>
              <a:t>, at </a:t>
            </a:r>
            <a:r>
              <a:rPr lang="en-US" dirty="0">
                <a:hlinkClick r:id="rId5"/>
              </a:rPr>
              <a:t>https://www.oecd-nea.org/jcms/pl_23285/wpec-subgroup-40-sg40-collaborative-international-evaluated-library-organisation-cielo-pilot-project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71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9A74-60FA-40A6-9BBF-AE57430EF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11521440" cy="5394960"/>
          </a:xfrm>
        </p:spPr>
        <p:txBody>
          <a:bodyPr>
            <a:noAutofit/>
          </a:bodyPr>
          <a:lstStyle/>
          <a:p>
            <a:r>
              <a:rPr lang="en-US" dirty="0"/>
              <a:t>Legacy ENDF benchmark reports … </a:t>
            </a:r>
            <a:r>
              <a:rPr lang="en-US" dirty="0">
                <a:hlinkClick r:id="rId2"/>
              </a:rPr>
              <a:t>https://www.nndc.bnl.gov/endfdocs/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ENDF-230 (BNL-NCS-21118, Vol I &amp; II), Benchmark Testing of ENDF/B-IV (1976).</a:t>
            </a:r>
          </a:p>
          <a:p>
            <a:pPr lvl="1"/>
            <a:r>
              <a:rPr lang="en-US" dirty="0"/>
              <a:t>ENDF-234 (ORNL-5262), Compilation of Sensitivity Profiles for Several CSEWG Fast Benchmarks (1977).</a:t>
            </a:r>
          </a:p>
          <a:p>
            <a:pPr lvl="1"/>
            <a:r>
              <a:rPr lang="en-US" dirty="0"/>
              <a:t>ENDF-253 (ORNL-5336), A Compendium of Energy-Dependent Sensitivity Profiles for TRX-2 Thermal Lattice (1978).</a:t>
            </a:r>
          </a:p>
          <a:p>
            <a:pPr lvl="1"/>
            <a:r>
              <a:rPr lang="en-US" dirty="0"/>
              <a:t>ENDF-265 (BNL-NCS-24853), Sensitivity Coefficient Compilation for CSEWG Data Testing Benchmarks (1978).</a:t>
            </a:r>
          </a:p>
          <a:p>
            <a:pPr lvl="2"/>
            <a:r>
              <a:rPr lang="en-US" dirty="0"/>
              <a:t>No electronic copy available … anyone?</a:t>
            </a:r>
          </a:p>
          <a:p>
            <a:pPr lvl="1"/>
            <a:r>
              <a:rPr lang="en-US" dirty="0"/>
              <a:t>ENDF-311 (BNL-NCS-31531), Benchmark Data Testing of ENDF/B-V (1982).</a:t>
            </a:r>
          </a:p>
          <a:p>
            <a:pPr lvl="2"/>
            <a:r>
              <a:rPr lang="en-US" dirty="0"/>
              <a:t>No electronic copy available … anyone?</a:t>
            </a:r>
          </a:p>
          <a:p>
            <a:pPr lvl="1"/>
            <a:r>
              <a:rPr lang="en-US" dirty="0"/>
              <a:t>ENDF-313 (BNL-NCS-29891), Benchmark Testing of ENDF/B Data for Thermal Reactors (1981).</a:t>
            </a:r>
          </a:p>
          <a:p>
            <a:pPr lvl="2"/>
            <a:r>
              <a:rPr lang="en-US" dirty="0"/>
              <a:t>No electronic copy available … anyone?</a:t>
            </a:r>
          </a:p>
          <a:p>
            <a:pPr lvl="1"/>
            <a:r>
              <a:rPr lang="en-US" dirty="0"/>
              <a:t>ENDF-314 (LA-8950-MS), ENDF/B-V, LIB-V, CSEWG Benchmarks (1981).</a:t>
            </a:r>
          </a:p>
          <a:p>
            <a:pPr lvl="1"/>
            <a:r>
              <a:rPr lang="en-US" dirty="0"/>
              <a:t>ENDF-318 (LA-9037-MS), Los Alamos Benchmarks:  Calculations Based on ENDF/B-V Data (1981).</a:t>
            </a:r>
          </a:p>
          <a:p>
            <a:pPr lvl="1"/>
            <a:r>
              <a:rPr lang="en-US" dirty="0"/>
              <a:t>ENDF-340 (LA-10230-MS), Analysis of Central </a:t>
            </a:r>
            <a:r>
              <a:rPr lang="en-US" dirty="0" err="1"/>
              <a:t>Worths</a:t>
            </a:r>
            <a:r>
              <a:rPr lang="en-US" dirty="0"/>
              <a:t> and Other Integral Data from the Los Alamos Benchmark Assemblies (1984).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3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05D00-5EF1-4462-BAE4-66867FE28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86E9C2-064B-4656-B4BF-18160007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60EC5-67EB-4400-83FB-C314C2D2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42A35CD-D3F8-4E3C-BDAD-4F174113C3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626124"/>
              </p:ext>
            </p:extLst>
          </p:nvPr>
        </p:nvGraphicFramePr>
        <p:xfrm>
          <a:off x="181292" y="1394667"/>
          <a:ext cx="11826240" cy="4975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040">
                  <a:extLst>
                    <a:ext uri="{9D8B030D-6E8A-4147-A177-3AD203B41FA5}">
                      <a16:colId xmlns:a16="http://schemas.microsoft.com/office/drawing/2014/main" val="2467741925"/>
                    </a:ext>
                  </a:extLst>
                </a:gridCol>
                <a:gridCol w="1971040">
                  <a:extLst>
                    <a:ext uri="{9D8B030D-6E8A-4147-A177-3AD203B41FA5}">
                      <a16:colId xmlns:a16="http://schemas.microsoft.com/office/drawing/2014/main" val="287947051"/>
                    </a:ext>
                  </a:extLst>
                </a:gridCol>
                <a:gridCol w="1971040">
                  <a:extLst>
                    <a:ext uri="{9D8B030D-6E8A-4147-A177-3AD203B41FA5}">
                      <a16:colId xmlns:a16="http://schemas.microsoft.com/office/drawing/2014/main" val="4147682009"/>
                    </a:ext>
                  </a:extLst>
                </a:gridCol>
                <a:gridCol w="1971040">
                  <a:extLst>
                    <a:ext uri="{9D8B030D-6E8A-4147-A177-3AD203B41FA5}">
                      <a16:colId xmlns:a16="http://schemas.microsoft.com/office/drawing/2014/main" val="2571312464"/>
                    </a:ext>
                  </a:extLst>
                </a:gridCol>
                <a:gridCol w="1971040">
                  <a:extLst>
                    <a:ext uri="{9D8B030D-6E8A-4147-A177-3AD203B41FA5}">
                      <a16:colId xmlns:a16="http://schemas.microsoft.com/office/drawing/2014/main" val="1162766148"/>
                    </a:ext>
                  </a:extLst>
                </a:gridCol>
                <a:gridCol w="1971040">
                  <a:extLst>
                    <a:ext uri="{9D8B030D-6E8A-4147-A177-3AD203B41FA5}">
                      <a16:colId xmlns:a16="http://schemas.microsoft.com/office/drawing/2014/main" val="3120355611"/>
                    </a:ext>
                  </a:extLst>
                </a:gridCol>
              </a:tblGrid>
              <a:tr h="41910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ICSBEP Identifiers for CSEWG Fast-Reactor Benchmarks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ICSBEP Identifiers for CSEWG Thermal-Reactor Benchmarks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396920"/>
                  </a:ext>
                </a:extLst>
              </a:tr>
              <a:tr h="419100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Name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Benchmark Identifier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Name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Benchmark Identifier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178070"/>
                  </a:ext>
                </a:extLst>
              </a:tr>
              <a:tr h="4191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CSEWG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ICSBEP or </a:t>
                      </a:r>
                      <a:r>
                        <a:rPr lang="en-US" sz="1400" b="1" dirty="0" err="1"/>
                        <a:t>IRPhEP</a:t>
                      </a:r>
                      <a:endParaRPr lang="en-US" sz="14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CSEWG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ICSBEP or </a:t>
                      </a:r>
                      <a:r>
                        <a:rPr lang="en-US" sz="1400" b="1" dirty="0" err="1"/>
                        <a:t>IRPhEP</a:t>
                      </a:r>
                      <a:endParaRPr lang="en-US" sz="14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963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Jezebel</a:t>
                      </a:r>
                    </a:p>
                    <a:p>
                      <a:pPr algn="ctr"/>
                      <a:r>
                        <a:rPr lang="en-US" sz="1400" dirty="0"/>
                        <a:t>VERA-11A</a:t>
                      </a:r>
                    </a:p>
                    <a:p>
                      <a:pPr algn="ctr"/>
                      <a:r>
                        <a:rPr lang="en-US" sz="1400" dirty="0"/>
                        <a:t>ZPR-3-48</a:t>
                      </a:r>
                    </a:p>
                    <a:p>
                      <a:pPr algn="ctr"/>
                      <a:r>
                        <a:rPr lang="en-US" sz="1400" dirty="0"/>
                        <a:t>ZEBRA-3</a:t>
                      </a:r>
                    </a:p>
                    <a:p>
                      <a:pPr algn="ctr"/>
                      <a:r>
                        <a:rPr lang="en-US" sz="1400" dirty="0"/>
                        <a:t>Godiva</a:t>
                      </a:r>
                    </a:p>
                    <a:p>
                      <a:pPr algn="ctr"/>
                      <a:r>
                        <a:rPr lang="en-US" sz="1400" dirty="0"/>
                        <a:t>VERA-1B</a:t>
                      </a:r>
                    </a:p>
                    <a:p>
                      <a:pPr algn="ctr"/>
                      <a:r>
                        <a:rPr lang="en-US" sz="1400" dirty="0"/>
                        <a:t>ZPR-3-6F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SNEAK-7A, -7B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Jezebel-233</a:t>
                      </a:r>
                    </a:p>
                    <a:p>
                      <a:pPr algn="ctr"/>
                      <a:r>
                        <a:rPr lang="en-US" sz="1400" dirty="0"/>
                        <a:t>Big-10</a:t>
                      </a:r>
                    </a:p>
                    <a:p>
                      <a:pPr algn="ctr"/>
                      <a:r>
                        <a:rPr lang="en-US" sz="1400" dirty="0"/>
                        <a:t>Jezebel-240</a:t>
                      </a:r>
                    </a:p>
                    <a:p>
                      <a:pPr algn="ctr"/>
                      <a:r>
                        <a:rPr lang="en-US" sz="1400" dirty="0"/>
                        <a:t>Flattop-25</a:t>
                      </a:r>
                    </a:p>
                    <a:p>
                      <a:pPr algn="ctr"/>
                      <a:r>
                        <a:rPr lang="en-US" sz="1400" dirty="0"/>
                        <a:t>Flattop-Pu</a:t>
                      </a:r>
                    </a:p>
                    <a:p>
                      <a:pPr algn="ctr"/>
                      <a:r>
                        <a:rPr lang="en-US" sz="1400" dirty="0"/>
                        <a:t>Flattop-23</a:t>
                      </a:r>
                    </a:p>
                    <a:p>
                      <a:pPr algn="ctr"/>
                      <a:r>
                        <a:rPr lang="en-US" sz="1400" dirty="0"/>
                        <a:t>THOR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Fast Reactor #1</a:t>
                      </a:r>
                    </a:p>
                    <a:p>
                      <a:pPr algn="ctr"/>
                      <a:r>
                        <a:rPr lang="en-US" sz="1400" dirty="0"/>
                        <a:t>Fast Reactor #2</a:t>
                      </a:r>
                    </a:p>
                    <a:p>
                      <a:pPr algn="ctr"/>
                      <a:r>
                        <a:rPr lang="en-US" sz="1400" dirty="0"/>
                        <a:t>Fast Reactor #3</a:t>
                      </a:r>
                    </a:p>
                    <a:p>
                      <a:pPr algn="ctr"/>
                      <a:r>
                        <a:rPr lang="en-US" sz="1400" dirty="0"/>
                        <a:t>Fast Reactor #4</a:t>
                      </a:r>
                    </a:p>
                    <a:p>
                      <a:pPr algn="ctr"/>
                      <a:r>
                        <a:rPr lang="en-US" sz="1400" dirty="0"/>
                        <a:t>Fast Reactor #5</a:t>
                      </a:r>
                    </a:p>
                    <a:p>
                      <a:pPr algn="ctr"/>
                      <a:r>
                        <a:rPr lang="en-US" sz="1400" dirty="0"/>
                        <a:t>Fast Reactor #6</a:t>
                      </a:r>
                    </a:p>
                    <a:p>
                      <a:pPr algn="ctr"/>
                      <a:r>
                        <a:rPr lang="en-US" sz="1400" dirty="0"/>
                        <a:t>Fast Reactor #7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Fast Reactor #16, #17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Fast Reactor #19</a:t>
                      </a:r>
                    </a:p>
                    <a:p>
                      <a:pPr algn="ctr"/>
                      <a:r>
                        <a:rPr lang="en-US" sz="1400" dirty="0"/>
                        <a:t>Fast Reactor #20</a:t>
                      </a:r>
                    </a:p>
                    <a:p>
                      <a:pPr algn="ctr"/>
                      <a:r>
                        <a:rPr lang="en-US" sz="1400" dirty="0"/>
                        <a:t>Fast Reactor #21</a:t>
                      </a:r>
                    </a:p>
                    <a:p>
                      <a:pPr algn="ctr"/>
                      <a:r>
                        <a:rPr lang="en-US" sz="1400" dirty="0"/>
                        <a:t>Fast Reactor #22</a:t>
                      </a:r>
                    </a:p>
                    <a:p>
                      <a:pPr algn="ctr"/>
                      <a:r>
                        <a:rPr lang="en-US" sz="1400" dirty="0"/>
                        <a:t>Fast Reactor #23</a:t>
                      </a:r>
                    </a:p>
                    <a:p>
                      <a:pPr algn="ctr"/>
                      <a:r>
                        <a:rPr lang="en-US" sz="1400" dirty="0"/>
                        <a:t>Fast Reactor #24</a:t>
                      </a:r>
                    </a:p>
                    <a:p>
                      <a:pPr algn="ctr"/>
                      <a:r>
                        <a:rPr lang="en-US" sz="1400" dirty="0"/>
                        <a:t>Fast Reactor #25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Pu-MET-FAST-001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MIX-COMP-FAST-003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HEU-MET-FAST-001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IEU-MET-FAST-015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SNEAK-LFMR-EXP-001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U233-MET-FAST-001</a:t>
                      </a:r>
                    </a:p>
                    <a:p>
                      <a:pPr algn="ctr"/>
                      <a:r>
                        <a:rPr lang="en-US" sz="1400" dirty="0"/>
                        <a:t>IEU-MET-FAST-007</a:t>
                      </a:r>
                    </a:p>
                    <a:p>
                      <a:pPr algn="ctr"/>
                      <a:r>
                        <a:rPr lang="en-US" sz="1400" dirty="0"/>
                        <a:t>Pu-MET-FAST-002</a:t>
                      </a:r>
                    </a:p>
                    <a:p>
                      <a:pPr algn="ctr"/>
                      <a:r>
                        <a:rPr lang="en-US" sz="1400" dirty="0"/>
                        <a:t>HEU-MET-FAST-028</a:t>
                      </a:r>
                    </a:p>
                    <a:p>
                      <a:pPr algn="ctr"/>
                      <a:r>
                        <a:rPr lang="en-US" sz="1400" dirty="0"/>
                        <a:t>Pu-MET-FAST-006</a:t>
                      </a:r>
                    </a:p>
                    <a:p>
                      <a:pPr algn="ctr"/>
                      <a:r>
                        <a:rPr lang="en-US" sz="1400" dirty="0"/>
                        <a:t>U233-MET-FAST-006</a:t>
                      </a:r>
                    </a:p>
                    <a:p>
                      <a:pPr algn="ctr"/>
                      <a:r>
                        <a:rPr lang="en-US" sz="1400" dirty="0"/>
                        <a:t>Pu-MET-FAST-008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ORNL-1 to ORNL-4</a:t>
                      </a:r>
                    </a:p>
                    <a:p>
                      <a:pPr algn="ctr"/>
                      <a:r>
                        <a:rPr lang="en-US" sz="1400" dirty="0"/>
                        <a:t>ORNL-10</a:t>
                      </a:r>
                    </a:p>
                    <a:p>
                      <a:pPr algn="ctr"/>
                      <a:r>
                        <a:rPr lang="en-US" sz="1400" dirty="0"/>
                        <a:t>TRX-1 to TRX-4</a:t>
                      </a:r>
                    </a:p>
                    <a:p>
                      <a:pPr algn="ctr"/>
                      <a:r>
                        <a:rPr lang="en-US" sz="1400" dirty="0"/>
                        <a:t>MIT-1, -2, -3</a:t>
                      </a:r>
                    </a:p>
                    <a:p>
                      <a:pPr algn="ctr"/>
                      <a:r>
                        <a:rPr lang="en-US" sz="1400" dirty="0"/>
                        <a:t>PNL-1, -2</a:t>
                      </a:r>
                    </a:p>
                    <a:p>
                      <a:pPr algn="ctr"/>
                      <a:r>
                        <a:rPr lang="en-US" sz="1400" dirty="0"/>
                        <a:t>PNL-3, -4, -5</a:t>
                      </a:r>
                    </a:p>
                    <a:p>
                      <a:pPr algn="ctr"/>
                      <a:r>
                        <a:rPr lang="en-US" sz="1400" dirty="0"/>
                        <a:t>BAPL-UO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-1, -2, -3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BNL-ThO</a:t>
                      </a:r>
                      <a:r>
                        <a:rPr lang="en-US" sz="1400" baseline="-25000" dirty="0"/>
                        <a:t>2</a:t>
                      </a:r>
                      <a:r>
                        <a:rPr lang="en-US" sz="1400" dirty="0"/>
                        <a:t>-1, -2, -3</a:t>
                      </a:r>
                    </a:p>
                    <a:p>
                      <a:pPr algn="ctr"/>
                      <a:r>
                        <a:rPr lang="en-US" sz="1400" dirty="0"/>
                        <a:t>PNL-6 to PNL-12</a:t>
                      </a:r>
                    </a:p>
                    <a:p>
                      <a:pPr algn="ctr"/>
                      <a:r>
                        <a:rPr lang="en-US" sz="1400" dirty="0"/>
                        <a:t>PNL-30 to PNL-35</a:t>
                      </a:r>
                    </a:p>
                    <a:p>
                      <a:pPr algn="ctr"/>
                      <a:r>
                        <a:rPr lang="en-US" sz="1400" dirty="0"/>
                        <a:t>L7</a:t>
                      </a:r>
                    </a:p>
                    <a:p>
                      <a:pPr algn="ctr"/>
                      <a:r>
                        <a:rPr lang="en-US" sz="1400" dirty="0"/>
                        <a:t>L8, L9</a:t>
                      </a:r>
                    </a:p>
                    <a:p>
                      <a:pPr algn="ctr"/>
                      <a:r>
                        <a:rPr lang="en-US" sz="1400" dirty="0"/>
                        <a:t>L10</a:t>
                      </a:r>
                    </a:p>
                    <a:p>
                      <a:pPr algn="ctr"/>
                      <a:r>
                        <a:rPr lang="en-US" sz="1400" dirty="0"/>
                        <a:t>L11</a:t>
                      </a:r>
                    </a:p>
                    <a:p>
                      <a:pPr algn="ctr"/>
                      <a:r>
                        <a:rPr lang="en-US" sz="1400" dirty="0"/>
                        <a:t>HISS/HUG</a:t>
                      </a:r>
                    </a:p>
                    <a:p>
                      <a:pPr algn="ctr"/>
                      <a:r>
                        <a:rPr lang="en-US" sz="1400" dirty="0"/>
                        <a:t>HISS/HPG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Thermal Reactor #1-#4</a:t>
                      </a:r>
                    </a:p>
                    <a:p>
                      <a:pPr algn="ctr"/>
                      <a:r>
                        <a:rPr lang="en-US" sz="1400" dirty="0"/>
                        <a:t>Thermal Reactor #5</a:t>
                      </a:r>
                    </a:p>
                    <a:p>
                      <a:pPr algn="ctr"/>
                      <a:r>
                        <a:rPr lang="en-US" sz="1400" dirty="0"/>
                        <a:t>Thermal Reactor #6-#9</a:t>
                      </a:r>
                    </a:p>
                    <a:p>
                      <a:pPr algn="ctr"/>
                      <a:r>
                        <a:rPr lang="en-US" sz="1400" dirty="0"/>
                        <a:t>Thermal Reactor #10-#12</a:t>
                      </a:r>
                    </a:p>
                    <a:p>
                      <a:pPr algn="ctr"/>
                      <a:r>
                        <a:rPr lang="en-US" sz="1400" dirty="0"/>
                        <a:t>Thermal Reactor #13-#14</a:t>
                      </a:r>
                    </a:p>
                    <a:p>
                      <a:pPr algn="ctr"/>
                      <a:r>
                        <a:rPr lang="en-US" sz="1400" dirty="0"/>
                        <a:t>Thermal Reactor #15-#17</a:t>
                      </a:r>
                    </a:p>
                    <a:p>
                      <a:pPr algn="ctr"/>
                      <a:r>
                        <a:rPr lang="en-US" sz="1400" dirty="0"/>
                        <a:t>Thermal Reactor #18-#20</a:t>
                      </a:r>
                    </a:p>
                    <a:p>
                      <a:pPr algn="ctr"/>
                      <a:r>
                        <a:rPr lang="en-US" sz="1400" dirty="0"/>
                        <a:t>Thermal Reactor #21-#23</a:t>
                      </a:r>
                    </a:p>
                    <a:p>
                      <a:pPr algn="ctr"/>
                      <a:r>
                        <a:rPr lang="en-US" sz="1400" dirty="0"/>
                        <a:t>Thermal Reactor #24-#30</a:t>
                      </a:r>
                    </a:p>
                    <a:p>
                      <a:pPr algn="ctr"/>
                      <a:r>
                        <a:rPr lang="en-US" sz="1400" dirty="0"/>
                        <a:t>Thermal Reactor #31-#36</a:t>
                      </a:r>
                    </a:p>
                    <a:p>
                      <a:pPr algn="ctr"/>
                      <a:r>
                        <a:rPr lang="en-US" sz="1400" dirty="0"/>
                        <a:t>Thermal Reactor #37</a:t>
                      </a:r>
                    </a:p>
                    <a:p>
                      <a:pPr algn="ctr"/>
                      <a:r>
                        <a:rPr lang="en-US" sz="1400" dirty="0"/>
                        <a:t>Thermal Reactor #38-#39</a:t>
                      </a:r>
                    </a:p>
                    <a:p>
                      <a:pPr algn="ctr"/>
                      <a:r>
                        <a:rPr lang="en-US" sz="1400" dirty="0"/>
                        <a:t>Thermal Reactor #40</a:t>
                      </a:r>
                    </a:p>
                    <a:p>
                      <a:pPr algn="ctr"/>
                      <a:r>
                        <a:rPr lang="en-US" sz="1400" dirty="0"/>
                        <a:t>Thermal Reactor #41</a:t>
                      </a:r>
                    </a:p>
                    <a:p>
                      <a:pPr algn="ctr"/>
                      <a:r>
                        <a:rPr lang="en-US" sz="1400" dirty="0"/>
                        <a:t>Thermal Reactor #42</a:t>
                      </a:r>
                    </a:p>
                    <a:p>
                      <a:pPr algn="ctr"/>
                      <a:r>
                        <a:rPr lang="en-US" sz="1400" dirty="0"/>
                        <a:t>Thermal Reactor #43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HEU-SOL-THERM-013.x</a:t>
                      </a:r>
                    </a:p>
                    <a:p>
                      <a:pPr algn="ctr"/>
                      <a:r>
                        <a:rPr lang="en-US" sz="1400" dirty="0"/>
                        <a:t>HEU-SOL-THERM-032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Pu-SOL-THERM-021.x</a:t>
                      </a:r>
                    </a:p>
                    <a:p>
                      <a:pPr algn="ctr"/>
                      <a:r>
                        <a:rPr lang="en-US" sz="1400" dirty="0"/>
                        <a:t>Pu-SOL-THERM-011.x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…</a:t>
                      </a:r>
                    </a:p>
                    <a:p>
                      <a:pPr algn="ctr"/>
                      <a:r>
                        <a:rPr lang="en-US" sz="1400" dirty="0"/>
                        <a:t>Various Pu-SOL-THERM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MIX-COMP-THERM-002</a:t>
                      </a:r>
                    </a:p>
                    <a:p>
                      <a:pPr algn="ctr"/>
                      <a:r>
                        <a:rPr lang="en-US" sz="1400" dirty="0"/>
                        <a:t>HEU-SOL-THERM-009.3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HEU-SOL-THERM-043.x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HEU-SOL-THERM-009.4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HEU-SOL-THERM-012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HEU-COMP-INTER-004</a:t>
                      </a:r>
                    </a:p>
                    <a:p>
                      <a:pPr algn="ctr"/>
                      <a:r>
                        <a:rPr lang="en-US" sz="1400" dirty="0"/>
                        <a:t>Pu-COMP-INTER-003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03135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CBEA9DF-9D7A-4335-9AAD-60B843625BCE}"/>
              </a:ext>
            </a:extLst>
          </p:cNvPr>
          <p:cNvSpPr txBox="1"/>
          <p:nvPr/>
        </p:nvSpPr>
        <p:spPr>
          <a:xfrm>
            <a:off x="167640" y="6414655"/>
            <a:ext cx="39455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Only a partial list is given</a:t>
            </a:r>
          </a:p>
        </p:txBody>
      </p:sp>
    </p:spTree>
    <p:extLst>
      <p:ext uri="{BB962C8B-B14F-4D97-AF65-F5344CB8AC3E}">
        <p14:creationId xmlns:p14="http://schemas.microsoft.com/office/powerpoint/2010/main" val="3927091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57752-963F-4819-9CFD-389BB7A13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5486400" cy="457200"/>
          </a:xfrm>
        </p:spPr>
        <p:txBody>
          <a:bodyPr/>
          <a:lstStyle/>
          <a:p>
            <a:pPr algn="ctr"/>
            <a:r>
              <a:rPr lang="en-US" u="sng" dirty="0"/>
              <a:t>HEU-MET-FAST-001 (Godiva)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0995E4-FF9C-4B7C-93EF-A3BF11E64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20240"/>
            <a:ext cx="5486400" cy="4572000"/>
          </a:xfrm>
        </p:spPr>
        <p:txBody>
          <a:bodyPr>
            <a:normAutofit/>
          </a:bodyPr>
          <a:lstStyle/>
          <a:p>
            <a:r>
              <a:rPr lang="en-US" dirty="0"/>
              <a:t>Sphere, r=8.7407 cm</a:t>
            </a:r>
          </a:p>
          <a:p>
            <a:r>
              <a:rPr lang="en-US" dirty="0"/>
              <a:t>HEU</a:t>
            </a:r>
          </a:p>
          <a:p>
            <a:pPr lvl="1"/>
            <a:r>
              <a:rPr lang="en-US" baseline="30000" dirty="0"/>
              <a:t>234</a:t>
            </a:r>
            <a:r>
              <a:rPr lang="en-US" dirty="0"/>
              <a:t>U = 4.9184e-4</a:t>
            </a:r>
          </a:p>
          <a:p>
            <a:pPr lvl="1"/>
            <a:r>
              <a:rPr lang="en-US" baseline="30000" dirty="0"/>
              <a:t>235</a:t>
            </a:r>
            <a:r>
              <a:rPr lang="en-US" dirty="0"/>
              <a:t>U = 4.4994e-2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 =2.4984e-3</a:t>
            </a:r>
          </a:p>
          <a:p>
            <a:r>
              <a:rPr lang="en-US" dirty="0"/>
              <a:t>k(benchmark) = 1.000 ± 0.001</a:t>
            </a:r>
          </a:p>
          <a:p>
            <a:pPr lvl="1"/>
            <a:r>
              <a:rPr lang="en-US" dirty="0"/>
              <a:t>k(calc, e80) = 1.00004 ± 0.00002</a:t>
            </a:r>
          </a:p>
          <a:p>
            <a:pPr lvl="1"/>
            <a:r>
              <a:rPr lang="en-US" dirty="0"/>
              <a:t>Central Region Flux = 0.005080 ± 0.05%</a:t>
            </a:r>
          </a:p>
          <a:p>
            <a:pPr lvl="1"/>
            <a:r>
              <a:rPr lang="en-US" baseline="30000" dirty="0"/>
              <a:t>235</a:t>
            </a:r>
            <a:r>
              <a:rPr lang="en-US" dirty="0"/>
              <a:t>U(</a:t>
            </a:r>
            <a:r>
              <a:rPr lang="en-US" dirty="0" err="1"/>
              <a:t>n,f</a:t>
            </a:r>
            <a:r>
              <a:rPr lang="en-US" dirty="0"/>
              <a:t>) = 0.006317 ± 0.05%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U(</a:t>
            </a:r>
            <a:r>
              <a:rPr lang="en-US" dirty="0" err="1"/>
              <a:t>n,f</a:t>
            </a:r>
            <a:r>
              <a:rPr lang="en-US" dirty="0"/>
              <a:t>) = 0.001004 ± 0.08%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U(n,</a:t>
            </a:r>
            <a:r>
              <a:rPr lang="el-GR" dirty="0"/>
              <a:t>γ</a:t>
            </a:r>
            <a:r>
              <a:rPr lang="en-US" dirty="0"/>
              <a:t>) = 0.0004697 ± 0.08%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U(n,2n) = 0.0000497 ± 0.5%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B5DE08-6D90-430A-A9DF-659BCEC8E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3" y="1371600"/>
            <a:ext cx="5486400" cy="457200"/>
          </a:xfrm>
        </p:spPr>
        <p:txBody>
          <a:bodyPr/>
          <a:lstStyle/>
          <a:p>
            <a:pPr algn="ctr"/>
            <a:r>
              <a:rPr lang="en-US" u="sng" dirty="0"/>
              <a:t>CSEWG Fast Benchmark #5 (Godiva)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327AC4-FD47-4325-9C36-AD7F218FC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613" y="1920240"/>
            <a:ext cx="5486400" cy="4572000"/>
          </a:xfrm>
        </p:spPr>
        <p:txBody>
          <a:bodyPr>
            <a:noAutofit/>
          </a:bodyPr>
          <a:lstStyle/>
          <a:p>
            <a:r>
              <a:rPr lang="en-US" dirty="0"/>
              <a:t>Sphere, r=8.741 cm</a:t>
            </a:r>
          </a:p>
          <a:p>
            <a:r>
              <a:rPr lang="en-US" dirty="0"/>
              <a:t>HEU</a:t>
            </a:r>
          </a:p>
          <a:p>
            <a:pPr lvl="1"/>
            <a:r>
              <a:rPr lang="en-US" baseline="30000" dirty="0"/>
              <a:t>234</a:t>
            </a:r>
            <a:r>
              <a:rPr lang="en-US" dirty="0"/>
              <a:t>U = 4.92e-4</a:t>
            </a:r>
          </a:p>
          <a:p>
            <a:pPr lvl="1"/>
            <a:r>
              <a:rPr lang="en-US" baseline="30000" dirty="0"/>
              <a:t>235</a:t>
            </a:r>
            <a:r>
              <a:rPr lang="en-US" dirty="0"/>
              <a:t>U = 4.500e-2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 =2.498e-3</a:t>
            </a:r>
          </a:p>
          <a:p>
            <a:r>
              <a:rPr lang="en-US" dirty="0"/>
              <a:t>k(benchmark) = 1.000 ± 0.001</a:t>
            </a:r>
          </a:p>
          <a:p>
            <a:pPr lvl="1"/>
            <a:r>
              <a:rPr lang="en-US" dirty="0"/>
              <a:t>k(calc, e80) = 1.00021 ± 0.00002</a:t>
            </a:r>
          </a:p>
          <a:p>
            <a:pPr lvl="1"/>
            <a:r>
              <a:rPr lang="en-US" dirty="0"/>
              <a:t>Central Region Flux = 0.005079 ± 0.05%</a:t>
            </a:r>
          </a:p>
          <a:p>
            <a:pPr lvl="1"/>
            <a:r>
              <a:rPr lang="en-US" baseline="30000" dirty="0"/>
              <a:t>235</a:t>
            </a:r>
            <a:r>
              <a:rPr lang="en-US" dirty="0"/>
              <a:t>U(</a:t>
            </a:r>
            <a:r>
              <a:rPr lang="en-US" dirty="0" err="1"/>
              <a:t>n,f</a:t>
            </a:r>
            <a:r>
              <a:rPr lang="en-US" dirty="0"/>
              <a:t>) = 0.006316 ± 0.05%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U(</a:t>
            </a:r>
            <a:r>
              <a:rPr lang="en-US" dirty="0" err="1"/>
              <a:t>n,f</a:t>
            </a:r>
            <a:r>
              <a:rPr lang="en-US" dirty="0"/>
              <a:t>) = 0.001000 ± 0.08%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U(n,</a:t>
            </a:r>
            <a:r>
              <a:rPr lang="el-GR" dirty="0"/>
              <a:t>γ</a:t>
            </a:r>
            <a:r>
              <a:rPr lang="en-US" dirty="0"/>
              <a:t>) = 0.0004697 ± 0.08%</a:t>
            </a:r>
          </a:p>
          <a:p>
            <a:pPr lvl="1"/>
            <a:r>
              <a:rPr lang="en-US" baseline="30000" dirty="0"/>
              <a:t>238</a:t>
            </a:r>
            <a:r>
              <a:rPr lang="en-US" dirty="0"/>
              <a:t>U(n,2n) = 0.0000502 ± 0.5%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7C371A-7A11-4ADF-9AAC-A47D5C8E409A}"/>
              </a:ext>
            </a:extLst>
          </p:cNvPr>
          <p:cNvSpPr txBox="1"/>
          <p:nvPr/>
        </p:nvSpPr>
        <p:spPr>
          <a:xfrm>
            <a:off x="39188" y="6457797"/>
            <a:ext cx="4114799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MCNP6.2, ENDF/B-VIII.0 </a:t>
            </a:r>
            <a:r>
              <a:rPr lang="en-US" dirty="0" err="1"/>
              <a:t>xs</a:t>
            </a:r>
            <a:r>
              <a:rPr lang="en-US" dirty="0"/>
              <a:t>, 1B histories</a:t>
            </a:r>
          </a:p>
        </p:txBody>
      </p:sp>
    </p:spTree>
    <p:extLst>
      <p:ext uri="{BB962C8B-B14F-4D97-AF65-F5344CB8AC3E}">
        <p14:creationId xmlns:p14="http://schemas.microsoft.com/office/powerpoint/2010/main" val="87506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9A74-60FA-40A6-9BBF-AE57430EF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11521440" cy="5212080"/>
          </a:xfrm>
        </p:spPr>
        <p:txBody>
          <a:bodyPr>
            <a:normAutofit/>
          </a:bodyPr>
          <a:lstStyle/>
          <a:p>
            <a:r>
              <a:rPr lang="en-US" dirty="0"/>
              <a:t>Closing Comments - I</a:t>
            </a:r>
          </a:p>
          <a:p>
            <a:pPr lvl="1"/>
            <a:r>
              <a:rPr lang="en-US" dirty="0"/>
              <a:t>Thoughts and observations based upon the author’s personal experience …</a:t>
            </a:r>
          </a:p>
          <a:p>
            <a:pPr lvl="2"/>
            <a:r>
              <a:rPr lang="en-US" dirty="0"/>
              <a:t>Many input decks are created from a prior, often somewhat similar, input …</a:t>
            </a:r>
          </a:p>
          <a:p>
            <a:pPr lvl="2"/>
            <a:r>
              <a:rPr lang="en-US" dirty="0"/>
              <a:t>Many input decks are passed on from one researcher to another …</a:t>
            </a:r>
          </a:p>
          <a:p>
            <a:pPr lvl="2"/>
            <a:r>
              <a:rPr lang="en-US" dirty="0"/>
              <a:t>… and so modeling approximations embedded in “dusty decks” and deemed acceptable in the past are easily passed on without further review.</a:t>
            </a:r>
          </a:p>
          <a:p>
            <a:pPr lvl="1"/>
            <a:r>
              <a:rPr lang="en-US" dirty="0"/>
              <a:t>My experience begins with MC jobs of 100K histories … but now can encompass MC jobs of many billion histories</a:t>
            </a:r>
          </a:p>
          <a:p>
            <a:pPr lvl="2"/>
            <a:r>
              <a:rPr lang="en-US" dirty="0"/>
              <a:t>For criticality this means the </a:t>
            </a:r>
            <a:r>
              <a:rPr lang="en-US" dirty="0" err="1"/>
              <a:t>k</a:t>
            </a:r>
            <a:r>
              <a:rPr lang="en-US" baseline="-25000" dirty="0" err="1"/>
              <a:t>calc</a:t>
            </a:r>
            <a:r>
              <a:rPr lang="en-US" dirty="0"/>
              <a:t> stochastic uncertainty has decreased from hundreds of </a:t>
            </a:r>
            <a:r>
              <a:rPr lang="en-US" dirty="0" err="1"/>
              <a:t>pcm</a:t>
            </a:r>
            <a:r>
              <a:rPr lang="en-US" dirty="0"/>
              <a:t> to a few </a:t>
            </a:r>
            <a:r>
              <a:rPr lang="en-US" dirty="0" err="1"/>
              <a:t>pcm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Past approximations to re-visit might include</a:t>
            </a:r>
          </a:p>
          <a:p>
            <a:pPr lvl="3"/>
            <a:r>
              <a:rPr lang="en-US" dirty="0"/>
              <a:t>Presence or absence of thermal scattering kernels (h-h</a:t>
            </a:r>
            <a:r>
              <a:rPr lang="en-US" baseline="-25000" dirty="0"/>
              <a:t>2</a:t>
            </a:r>
            <a:r>
              <a:rPr lang="en-US" dirty="0"/>
              <a:t>o is present, but what else was judged to be unimportant?)</a:t>
            </a:r>
          </a:p>
          <a:p>
            <a:pPr lvl="4"/>
            <a:r>
              <a:rPr lang="en-US" dirty="0"/>
              <a:t>U-UO</a:t>
            </a:r>
            <a:r>
              <a:rPr lang="en-US" baseline="-25000" dirty="0"/>
              <a:t>2</a:t>
            </a:r>
            <a:r>
              <a:rPr lang="en-US" dirty="0"/>
              <a:t> (which </a:t>
            </a:r>
            <a:r>
              <a:rPr lang="en-US" baseline="30000" dirty="0" err="1"/>
              <a:t>iso</a:t>
            </a:r>
            <a:r>
              <a:rPr lang="en-US" dirty="0" err="1"/>
              <a:t>U</a:t>
            </a:r>
            <a:r>
              <a:rPr lang="en-US" dirty="0"/>
              <a:t>?); O-UO</a:t>
            </a:r>
            <a:r>
              <a:rPr lang="en-US" baseline="-25000" dirty="0"/>
              <a:t>2</a:t>
            </a:r>
            <a:r>
              <a:rPr lang="en-US" dirty="0"/>
              <a:t>; hydrides; new fuels (UC, UN, … ); …?</a:t>
            </a:r>
          </a:p>
          <a:p>
            <a:pPr lvl="3"/>
            <a:r>
              <a:rPr lang="en-US" dirty="0"/>
              <a:t>Isotopes … </a:t>
            </a:r>
            <a:r>
              <a:rPr lang="en-US" baseline="30000" dirty="0"/>
              <a:t>1</a:t>
            </a:r>
            <a:r>
              <a:rPr lang="en-US" dirty="0"/>
              <a:t>H or </a:t>
            </a:r>
            <a:r>
              <a:rPr lang="en-US" baseline="30000" dirty="0"/>
              <a:t>1,2</a:t>
            </a:r>
            <a:r>
              <a:rPr lang="en-US" dirty="0"/>
              <a:t>H; </a:t>
            </a:r>
            <a:r>
              <a:rPr lang="en-US" baseline="30000" dirty="0" err="1"/>
              <a:t>nat</a:t>
            </a:r>
            <a:r>
              <a:rPr lang="en-US" dirty="0" err="1"/>
              <a:t>C</a:t>
            </a:r>
            <a:r>
              <a:rPr lang="en-US" dirty="0"/>
              <a:t> or </a:t>
            </a:r>
            <a:r>
              <a:rPr lang="en-US" baseline="30000" dirty="0"/>
              <a:t>12,13</a:t>
            </a:r>
            <a:r>
              <a:rPr lang="en-US" dirty="0"/>
              <a:t>C; </a:t>
            </a:r>
            <a:r>
              <a:rPr lang="en-US" baseline="30000" dirty="0"/>
              <a:t>16</a:t>
            </a:r>
            <a:r>
              <a:rPr lang="en-US" dirty="0"/>
              <a:t>O or </a:t>
            </a:r>
            <a:r>
              <a:rPr lang="en-US" baseline="30000" dirty="0"/>
              <a:t>16,17,(18)</a:t>
            </a:r>
            <a:r>
              <a:rPr lang="en-US" dirty="0"/>
              <a:t>O … </a:t>
            </a:r>
            <a:r>
              <a:rPr lang="en-US" baseline="30000" dirty="0"/>
              <a:t>239</a:t>
            </a:r>
            <a:r>
              <a:rPr lang="en-US" dirty="0"/>
              <a:t>Pu or </a:t>
            </a:r>
            <a:r>
              <a:rPr lang="en-US" baseline="30000" dirty="0" err="1"/>
              <a:t>iso</a:t>
            </a:r>
            <a:r>
              <a:rPr lang="en-US" dirty="0" err="1"/>
              <a:t>Pu</a:t>
            </a:r>
            <a:r>
              <a:rPr lang="en-US" dirty="0"/>
              <a:t> and </a:t>
            </a:r>
            <a:r>
              <a:rPr lang="en-US" baseline="30000" dirty="0"/>
              <a:t>241</a:t>
            </a:r>
            <a:r>
              <a:rPr lang="en-US" dirty="0"/>
              <a:t>Am … or maybe a given isotope wasn’t defined in the user’s </a:t>
            </a:r>
            <a:r>
              <a:rPr lang="en-US" dirty="0" err="1"/>
              <a:t>xs</a:t>
            </a:r>
            <a:r>
              <a:rPr lang="en-US" dirty="0"/>
              <a:t> library when the original model was developed, and so is omitted from the material definition.</a:t>
            </a:r>
          </a:p>
          <a:p>
            <a:pPr lvl="3"/>
            <a:r>
              <a:rPr lang="en-US" dirty="0"/>
              <a:t>Alloys … stainless steel is more than </a:t>
            </a:r>
            <a:r>
              <a:rPr lang="en-US" baseline="30000" dirty="0" err="1"/>
              <a:t>nat</a:t>
            </a:r>
            <a:r>
              <a:rPr lang="en-US" dirty="0" err="1"/>
              <a:t>Fe</a:t>
            </a:r>
            <a:r>
              <a:rPr lang="en-US" dirty="0"/>
              <a:t>, </a:t>
            </a:r>
            <a:r>
              <a:rPr lang="en-US" baseline="30000" dirty="0" err="1"/>
              <a:t>nat</a:t>
            </a:r>
            <a:r>
              <a:rPr lang="en-US" dirty="0" err="1"/>
              <a:t>Cr</a:t>
            </a:r>
            <a:r>
              <a:rPr lang="en-US" dirty="0"/>
              <a:t> and </a:t>
            </a:r>
            <a:r>
              <a:rPr lang="en-US" baseline="30000" dirty="0" err="1"/>
              <a:t>nat</a:t>
            </a:r>
            <a:r>
              <a:rPr lang="en-US" dirty="0" err="1"/>
              <a:t>Ni</a:t>
            </a:r>
            <a:r>
              <a:rPr lang="en-US" dirty="0"/>
              <a:t>; AL6061 is more than </a:t>
            </a:r>
            <a:r>
              <a:rPr lang="en-US" baseline="30000" dirty="0"/>
              <a:t>27</a:t>
            </a:r>
            <a:r>
              <a:rPr lang="en-US" dirty="0"/>
              <a:t>Al; how handle a range specification?</a:t>
            </a:r>
          </a:p>
          <a:p>
            <a:pPr lvl="3"/>
            <a:r>
              <a:rPr lang="en-US" dirty="0"/>
              <a:t>Void regions …or air … and if air is it dry air or humid (and if so, how humid (fully saturated is ~ 10g h</a:t>
            </a:r>
            <a:r>
              <a:rPr lang="en-US" baseline="-25000" dirty="0"/>
              <a:t>2</a:t>
            </a:r>
            <a:r>
              <a:rPr lang="en-US" dirty="0"/>
              <a:t>o/m</a:t>
            </a:r>
            <a:r>
              <a:rPr lang="en-US" baseline="30000" dirty="0"/>
              <a:t>3</a:t>
            </a:r>
            <a:r>
              <a:rPr lang="en-US" dirty="0"/>
              <a:t>)) air?</a:t>
            </a:r>
          </a:p>
          <a:p>
            <a:pPr lvl="4"/>
            <a:r>
              <a:rPr lang="en-US" dirty="0"/>
              <a:t>Probably not a concern for fully covered fuel rods, but what about open pool assemblies with water height reactivity control?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1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09A74-60FA-40A6-9BBF-AE57430EF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Closing Comments - II</a:t>
            </a:r>
          </a:p>
          <a:p>
            <a:pPr lvl="1"/>
            <a:r>
              <a:rPr lang="en-US" dirty="0"/>
              <a:t>Processing approximations when going from a “raw” ENDF to an application file, e.g. MCNP ACE.</a:t>
            </a:r>
          </a:p>
          <a:p>
            <a:pPr lvl="2"/>
            <a:r>
              <a:rPr lang="en-US" dirty="0"/>
              <a:t>(NJOY/RECONR) reconstruction tolerance for resolved resonance reconstruction;</a:t>
            </a:r>
          </a:p>
          <a:p>
            <a:pPr lvl="2"/>
            <a:r>
              <a:rPr lang="en-US" dirty="0"/>
              <a:t>(NJOY/RECONR &amp; BROADR) linearization criteria (before and after Doppler broadening);</a:t>
            </a:r>
          </a:p>
          <a:p>
            <a:pPr lvl="2"/>
            <a:r>
              <a:rPr lang="en-US" dirty="0"/>
              <a:t>(NJOY/PURR) Unresolved resonance ladder parameters;</a:t>
            </a:r>
          </a:p>
          <a:p>
            <a:pPr lvl="2"/>
            <a:r>
              <a:rPr lang="en-US" dirty="0"/>
              <a:t>(NJOY/THERMR) </a:t>
            </a:r>
            <a:r>
              <a:rPr lang="en-US" dirty="0" err="1"/>
              <a:t>tsl</a:t>
            </a:r>
            <a:r>
              <a:rPr lang="en-US" dirty="0"/>
              <a:t> inelastic scattering energy mesh.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Computational resources have never been greater …</a:t>
            </a:r>
          </a:p>
          <a:p>
            <a:pPr lvl="1"/>
            <a:r>
              <a:rPr lang="en-US" dirty="0"/>
              <a:t>Theoretical and Experimental capabilities have never been greater …</a:t>
            </a:r>
          </a:p>
          <a:p>
            <a:pPr lvl="1"/>
            <a:r>
              <a:rPr lang="en-US" dirty="0"/>
              <a:t>Accessibility to, and Sharing of, Data has never been greater …</a:t>
            </a:r>
          </a:p>
          <a:p>
            <a:pPr lvl="1"/>
            <a:r>
              <a:rPr lang="en-US" dirty="0"/>
              <a:t>National and International (IAEA, NEA, and more) collaboration opportunities abound …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… but as we continue to march forward … Don’t Forget What We Already Know!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82F511-3994-4A8D-85A6-7C0C1BBEC62C}"/>
              </a:ext>
            </a:extLst>
          </p:cNvPr>
          <p:cNvSpPr txBox="1"/>
          <p:nvPr/>
        </p:nvSpPr>
        <p:spPr>
          <a:xfrm>
            <a:off x="3732212" y="29718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Backup/Extra Slides</a:t>
            </a:r>
          </a:p>
        </p:txBody>
      </p:sp>
    </p:spTree>
    <p:extLst>
      <p:ext uri="{BB962C8B-B14F-4D97-AF65-F5344CB8AC3E}">
        <p14:creationId xmlns:p14="http://schemas.microsoft.com/office/powerpoint/2010/main" val="3745471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B5FE1-78EE-4386-A987-1DCA476D4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71600"/>
            <a:ext cx="11731626" cy="5486400"/>
          </a:xfrm>
        </p:spPr>
        <p:txBody>
          <a:bodyPr>
            <a:normAutofit/>
          </a:bodyPr>
          <a:lstStyle/>
          <a:p>
            <a:r>
              <a:rPr lang="en-US" dirty="0"/>
              <a:t>Among the more commonly known benchmark compilations are …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ICSBEP, the </a:t>
            </a:r>
            <a:r>
              <a:rPr lang="en-US" u="sng" dirty="0"/>
              <a:t>I</a:t>
            </a:r>
            <a:r>
              <a:rPr lang="en-US" dirty="0"/>
              <a:t>nternational </a:t>
            </a:r>
            <a:r>
              <a:rPr lang="en-US" u="sng" dirty="0"/>
              <a:t>C</a:t>
            </a:r>
            <a:r>
              <a:rPr lang="en-US" dirty="0"/>
              <a:t>riticality </a:t>
            </a:r>
            <a:r>
              <a:rPr lang="en-US" u="sng" dirty="0"/>
              <a:t>S</a:t>
            </a:r>
            <a:r>
              <a:rPr lang="en-US" dirty="0"/>
              <a:t>afety </a:t>
            </a:r>
            <a:r>
              <a:rPr lang="en-US" u="sng" dirty="0"/>
              <a:t>B</a:t>
            </a:r>
            <a:r>
              <a:rPr lang="en-US" dirty="0"/>
              <a:t>enchmark </a:t>
            </a:r>
            <a:r>
              <a:rPr lang="en-US" u="sng" dirty="0"/>
              <a:t>E</a:t>
            </a:r>
            <a:r>
              <a:rPr lang="en-US" dirty="0"/>
              <a:t>valuation </a:t>
            </a:r>
            <a:r>
              <a:rPr lang="en-US" u="sng" dirty="0"/>
              <a:t>P</a:t>
            </a:r>
            <a:r>
              <a:rPr lang="en-US" dirty="0"/>
              <a:t>roject</a:t>
            </a:r>
          </a:p>
          <a:p>
            <a:pPr lvl="2">
              <a:spcBef>
                <a:spcPts val="500"/>
              </a:spcBef>
            </a:pPr>
            <a:r>
              <a:rPr lang="en-US" dirty="0">
                <a:hlinkClick r:id="rId2"/>
              </a:rPr>
              <a:t>https://www.oecd-nea.org/jcms/pl_24498/international-criticality-safety-benchmark-evaluation-project-icsbep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 err="1"/>
              <a:t>IRPhEP</a:t>
            </a:r>
            <a:r>
              <a:rPr lang="en-US" dirty="0"/>
              <a:t>, the </a:t>
            </a:r>
            <a:r>
              <a:rPr lang="en-US" u="sng" dirty="0"/>
              <a:t>I</a:t>
            </a:r>
            <a:r>
              <a:rPr lang="en-US" dirty="0"/>
              <a:t>nternational </a:t>
            </a:r>
            <a:r>
              <a:rPr lang="en-US" u="sng" dirty="0"/>
              <a:t>R</a:t>
            </a:r>
            <a:r>
              <a:rPr lang="en-US" dirty="0"/>
              <a:t>eactor </a:t>
            </a:r>
            <a:r>
              <a:rPr lang="en-US" u="sng" dirty="0"/>
              <a:t>Ph</a:t>
            </a:r>
            <a:r>
              <a:rPr lang="en-US" dirty="0"/>
              <a:t>ysics </a:t>
            </a:r>
            <a:r>
              <a:rPr lang="en-US" u="sng" dirty="0"/>
              <a:t>E</a:t>
            </a:r>
            <a:r>
              <a:rPr lang="en-US" dirty="0"/>
              <a:t>valuation </a:t>
            </a:r>
            <a:r>
              <a:rPr lang="en-US" u="sng" dirty="0"/>
              <a:t>P</a:t>
            </a:r>
            <a:r>
              <a:rPr lang="en-US" dirty="0"/>
              <a:t>roject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See </a:t>
            </a:r>
            <a:r>
              <a:rPr lang="en-US" dirty="0">
                <a:hlinkClick r:id="rId3"/>
              </a:rPr>
              <a:t>https://www.oecd-nea.org/science/wprs/irphe/</a:t>
            </a:r>
            <a:r>
              <a:rPr lang="en-US" dirty="0"/>
              <a:t>, or</a:t>
            </a:r>
          </a:p>
          <a:p>
            <a:pPr lvl="2">
              <a:spcBef>
                <a:spcPts val="500"/>
              </a:spcBef>
            </a:pPr>
            <a:r>
              <a:rPr lang="en-US" dirty="0">
                <a:hlinkClick r:id="rId4"/>
              </a:rPr>
              <a:t>https://www.oecd-nea.org/tools/abstract/detail/nea-1765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/>
              <a:t>SINBAD, the </a:t>
            </a:r>
            <a:r>
              <a:rPr lang="en-US" u="sng" dirty="0"/>
              <a:t>S</a:t>
            </a:r>
            <a:r>
              <a:rPr lang="en-US" dirty="0"/>
              <a:t>hielding </a:t>
            </a:r>
            <a:r>
              <a:rPr lang="en-US" u="sng" dirty="0"/>
              <a:t>In</a:t>
            </a:r>
            <a:r>
              <a:rPr lang="en-US" dirty="0"/>
              <a:t>tegral </a:t>
            </a:r>
            <a:r>
              <a:rPr lang="en-US" u="sng" dirty="0"/>
              <a:t>B</a:t>
            </a:r>
            <a:r>
              <a:rPr lang="en-US" dirty="0"/>
              <a:t>enchmark </a:t>
            </a:r>
            <a:r>
              <a:rPr lang="en-US" u="sng" dirty="0"/>
              <a:t>A</a:t>
            </a:r>
            <a:r>
              <a:rPr lang="en-US" dirty="0"/>
              <a:t>rchive </a:t>
            </a:r>
            <a:r>
              <a:rPr lang="en-US" u="sng" dirty="0"/>
              <a:t>D</a:t>
            </a:r>
            <a:r>
              <a:rPr lang="en-US" dirty="0"/>
              <a:t>atabase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See </a:t>
            </a:r>
            <a:r>
              <a:rPr lang="en-US" dirty="0">
                <a:hlinkClick r:id="rId5"/>
              </a:rPr>
              <a:t>https://www.oecd-nea.org/science/wprs/shielding/</a:t>
            </a:r>
            <a:r>
              <a:rPr lang="en-US" dirty="0"/>
              <a:t>, or</a:t>
            </a:r>
          </a:p>
          <a:p>
            <a:pPr lvl="3">
              <a:spcBef>
                <a:spcPts val="300"/>
              </a:spcBef>
            </a:pPr>
            <a:r>
              <a:rPr lang="en-US" dirty="0">
                <a:hlinkClick r:id="rId6"/>
              </a:rPr>
              <a:t>https://www.oecd-nea.org/tools/abstract/detail/nea-1517</a:t>
            </a:r>
            <a:r>
              <a:rPr lang="en-US" dirty="0"/>
              <a:t> (reactors)</a:t>
            </a:r>
          </a:p>
          <a:p>
            <a:pPr lvl="3">
              <a:spcBef>
                <a:spcPts val="300"/>
              </a:spcBef>
            </a:pPr>
            <a:r>
              <a:rPr lang="en-US" dirty="0">
                <a:hlinkClick r:id="rId7"/>
              </a:rPr>
              <a:t>https://www.oecd-nea.org/tools/abstract/detail/nea-1552</a:t>
            </a:r>
            <a:r>
              <a:rPr lang="en-US" dirty="0"/>
              <a:t> (accelerator shielding)</a:t>
            </a:r>
          </a:p>
          <a:p>
            <a:pPr lvl="3">
              <a:spcBef>
                <a:spcPts val="300"/>
              </a:spcBef>
            </a:pPr>
            <a:r>
              <a:rPr lang="en-US" dirty="0">
                <a:hlinkClick r:id="rId8"/>
              </a:rPr>
              <a:t>https://www.oecd-nea.org/tools/abstract/detail/nea-1553</a:t>
            </a:r>
            <a:r>
              <a:rPr lang="en-US" dirty="0"/>
              <a:t> (fusion neutronics)</a:t>
            </a:r>
          </a:p>
          <a:p>
            <a:pPr lvl="2">
              <a:spcBef>
                <a:spcPts val="500"/>
              </a:spcBef>
            </a:pPr>
            <a:r>
              <a:rPr lang="en-US" dirty="0"/>
              <a:t>Also </a:t>
            </a:r>
            <a:r>
              <a:rPr lang="en-US" dirty="0">
                <a:hlinkClick r:id="rId9"/>
              </a:rPr>
              <a:t>https://www.oecd-nea.org/jcms/pl_23391/wpec-subgroup-47-sg47-use-of-shielding-integral-benchmark-archive-and-database-for-nuclear-data-validation</a:t>
            </a:r>
            <a:r>
              <a:rPr lang="en-US" dirty="0"/>
              <a:t>.</a:t>
            </a:r>
          </a:p>
          <a:p>
            <a:pPr lvl="2">
              <a:spcBef>
                <a:spcPts val="500"/>
              </a:spcBef>
            </a:pPr>
            <a:r>
              <a:rPr lang="en-US" dirty="0">
                <a:hlinkClick r:id="rId10"/>
              </a:rPr>
              <a:t>https://www.oecd-nea.org/science/wprs/shielding/sinbad/sinbadis.htm</a:t>
            </a:r>
            <a:r>
              <a:rPr lang="en-US" dirty="0"/>
              <a:t> </a:t>
            </a:r>
          </a:p>
          <a:p>
            <a:pPr lvl="2">
              <a:spcBef>
                <a:spcPts val="500"/>
              </a:spcBef>
            </a:pPr>
            <a:r>
              <a:rPr lang="en-US" dirty="0">
                <a:hlinkClick r:id="rId11"/>
              </a:rPr>
              <a:t>https://rsicc.ornl.gov/codes/dlc/dlc2/dlc-237.html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/>
              <a:t>SFCOMPO, </a:t>
            </a:r>
            <a:r>
              <a:rPr lang="en-US" u="sng" dirty="0"/>
              <a:t>S</a:t>
            </a:r>
            <a:r>
              <a:rPr lang="en-US" dirty="0"/>
              <a:t>pend </a:t>
            </a:r>
            <a:r>
              <a:rPr lang="en-US" u="sng" dirty="0"/>
              <a:t>F</a:t>
            </a:r>
            <a:r>
              <a:rPr lang="en-US" dirty="0"/>
              <a:t>uel Isotopic </a:t>
            </a:r>
            <a:r>
              <a:rPr lang="en-US" u="sng" dirty="0"/>
              <a:t>Compo</a:t>
            </a:r>
            <a:r>
              <a:rPr lang="en-US" dirty="0"/>
              <a:t>sition Database</a:t>
            </a:r>
          </a:p>
          <a:p>
            <a:pPr lvl="2">
              <a:spcBef>
                <a:spcPts val="500"/>
              </a:spcBef>
            </a:pPr>
            <a:r>
              <a:rPr lang="en-US" dirty="0">
                <a:hlinkClick r:id="rId12"/>
              </a:rPr>
              <a:t>https://www.oecd-nea.org/jcms/pl_21515/sfcompo-2-0-spent-fuel-isotopic-composition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7012" y="6494443"/>
            <a:ext cx="4114800" cy="274320"/>
          </a:xfrm>
        </p:spPr>
        <p:txBody>
          <a:bodyPr/>
          <a:lstStyle/>
          <a:p>
            <a:r>
              <a:rPr lang="en-US" dirty="0"/>
              <a:t>Kahler Nuclear Data Services,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65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7CE6-4B7A-4FD4-816E-6C1830101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320"/>
            <a:ext cx="8412480" cy="914400"/>
          </a:xfrm>
        </p:spPr>
        <p:txBody>
          <a:bodyPr/>
          <a:lstStyle/>
          <a:p>
            <a:pPr algn="ctr"/>
            <a:r>
              <a:rPr lang="en-US" b="1" dirty="0"/>
              <a:t>Don’t Forget What We Already Know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FD036A-CA47-46B4-B4B2-20195DB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Kahler Nuclear Data Services, LLC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80C775-9651-43C3-8CC8-AA889DC61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121F7-2C0E-470A-9D6C-07602CE7F80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369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(widescreen)(2)</Template>
  <TotalTime>21960</TotalTime>
  <Words>2815</Words>
  <Application>Microsoft Office PowerPoint</Application>
  <PresentationFormat>Custom</PresentationFormat>
  <Paragraphs>335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Corbel</vt:lpstr>
      <vt:lpstr>Wingdings</vt:lpstr>
      <vt:lpstr>Digital Blue Tunnel 16x9</vt:lpstr>
      <vt:lpstr>Custom Design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  <vt:lpstr>Don’t Forget What We Already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ack3</dc:creator>
  <cp:lastModifiedBy>Skip Kahler</cp:lastModifiedBy>
  <cp:revision>142</cp:revision>
  <dcterms:created xsi:type="dcterms:W3CDTF">2018-05-09T20:29:34Z</dcterms:created>
  <dcterms:modified xsi:type="dcterms:W3CDTF">2022-10-07T00:53:38Z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