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3" r:id="rId4"/>
    <p:sldId id="267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3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A849E-708F-DE68-008C-36C4A1BAF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1CAEB-7417-5411-8D03-42378EB70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75A5A-5132-8E7D-D610-45868BC26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662EE-0461-D3EB-B0E9-13DBBF454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3F90D-8D9A-9C6F-423C-0C5811226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63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2FDE-2A7F-6919-799E-FA88D82F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6D3DC-9886-297D-FAB6-B286ED123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13BA1-FD3D-1616-1D64-A761874E9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597B1-37DD-B104-644F-ABFFB9DA0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2CF58-773A-1884-1504-E4F3D197D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99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96E7-828F-09A7-DBC5-2DB552AAD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A33C2-9B67-315A-FC48-1AE6A5E8D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48FFE-D480-A252-B6DB-3360BBBCD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11A73-8F6D-3125-08EB-CF625D5F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68AF4-7042-C110-BAC8-3B202A77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88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27584-8FEB-A2CE-253C-15A0456B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7D270-8C81-2EA3-293C-7E5113DD7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8644C-D4E9-2755-41BF-2677ED0EE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3B20E1-30AC-D30A-13E1-C3103E889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E8110-CA3D-B826-77AC-2C07DA6A6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2945D-5F1D-DA03-F161-72C5CAB69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57AA5-5C74-849E-0DFA-2F047324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DAE66D-AC6A-DBA1-801E-77E7C4EA2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F2CF8-6DF7-9070-9450-1617BC6D9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E6A92-C40A-AE2E-D0A1-4692E9C5A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02B3C-2C75-1E60-0871-77703C002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D645EA-C10E-50A2-883F-5D9AE9406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42B60-9348-A15F-6B14-38E3C8C75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1CFC0-DDD1-C522-6096-5FE57E53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77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318B-F7C3-D2CB-4734-15D426EA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7DFFB-5E7F-4FA6-3165-C71040CD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335E81-51C3-3BE6-23B9-D749BB7B3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98199B-C38F-B3BA-E9C0-74136682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9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101EAC-F9E6-F212-3DD2-01DF20ACA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A79F27-47CD-3EAE-DC8F-4681640B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5FE0C-8607-4583-EEBB-11A330546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6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B5AD-304E-D443-B46A-D2039C2B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5DFE8-88C1-1AD5-D400-FF8566892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7199D-5274-05A1-43DE-88A65CAF9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8BE7E-F42D-186C-EB65-134458A8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1AEFD-7C8E-4AB7-F088-38C44F2C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DCC5-81CE-5A12-163D-3672C6AC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6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CA625-C44B-7FEC-2469-0F27D0B8C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D497D0-1EE3-C363-1FED-7DBD59A3D7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D273E-2056-88B2-59AA-5941376CB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1ADDE-6F01-08CD-FE00-31E7675C0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1487D-53AC-D03D-61C1-FC0CB3C76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71B7D-7CCA-1676-5EDB-F9A58788A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15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6A90-5941-6304-4E3E-A17A16C0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246D55-5571-D969-7DA2-508A2150F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A144F-FD3A-06B2-A326-2D048076D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58F2C-3A87-E504-3685-F79090372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8F08B-E0AE-B5EB-6B20-72A414E08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6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434908-113D-1C41-1C55-A223FE57E3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D7D1F0-A9E5-80EE-D0A5-201745E6C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E799A-F8D3-5E13-D98C-38D0F559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E6A24-64A2-3AF0-E4B6-005304CD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723C7-7246-FF53-E6FC-11EE4D5F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1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5634D6-7192-2695-1D5D-CF0A51632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5CEAD-3B61-B863-AB6E-030BA8112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93A94-792C-7263-9888-0E9C97C4B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5E902-3B39-4E72-A3F7-84FBEB9C79CF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DB941-BDFF-C472-7755-B70A04745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8ADD5-0E57-2CEC-C817-983876886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45A2A-C240-4CFE-ABCE-73D54FEB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1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C533C-31A3-4070-B01A-6D99F4F0F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84" y="406400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ro-RO" sz="5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Texas </a:t>
            </a:r>
            <a:r>
              <a:rPr lang="en-US" altLang="ro-RO" sz="53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A&amp;M</a:t>
            </a:r>
            <a:r>
              <a:rPr lang="en-US" altLang="ro-RO" sz="5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University</a:t>
            </a:r>
            <a:br>
              <a:rPr lang="en-US" altLang="ro-RO" sz="5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en-US" altLang="ro-RO" sz="53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US Nuclear Data Program</a:t>
            </a:r>
            <a:br>
              <a:rPr lang="en-US" altLang="ro-RO" sz="4800" b="1" i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48C4C8-CC54-4C83-893D-4323646E8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13811"/>
            <a:ext cx="9144000" cy="4237789"/>
          </a:xfrm>
        </p:spPr>
        <p:txBody>
          <a:bodyPr/>
          <a:lstStyle/>
          <a:p>
            <a:endParaRPr lang="en-US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i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TAMU</a:t>
            </a:r>
            <a:r>
              <a:rPr lang="en-US" sz="44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i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NSDD</a:t>
            </a:r>
            <a:r>
              <a:rPr lang="en-US" sz="44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CENTER</a:t>
            </a:r>
          </a:p>
          <a:p>
            <a:r>
              <a:rPr lang="en-US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Evaluation Issues</a:t>
            </a:r>
          </a:p>
          <a:p>
            <a:endParaRPr lang="en-US" sz="3600" dirty="0"/>
          </a:p>
          <a:p>
            <a:r>
              <a:rPr lang="en-US" sz="4800" b="1" i="1" dirty="0">
                <a:solidFill>
                  <a:srgbClr val="3E82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 panose="02020502060401020303" pitchFamily="18" charset="0"/>
                <a:cs typeface="Times New Roman" panose="02020603050405020304" pitchFamily="18" charset="0"/>
              </a:rPr>
              <a:t>N. Nica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059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A5D2-3AB0-0E7D-A0AD-80735217B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18" y="79831"/>
            <a:ext cx="9144000" cy="744652"/>
          </a:xfrm>
        </p:spPr>
        <p:txBody>
          <a:bodyPr>
            <a:normAutofit fontScale="90000"/>
          </a:bodyPr>
          <a:lstStyle/>
          <a:p>
            <a:r>
              <a:rPr lang="en-US" sz="4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Case study for typical EC decay cases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4EAC2-7EE4-1B5F-3DE4-0CADD31C3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2899" y="1134195"/>
            <a:ext cx="5794418" cy="389855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case of a beta decay to an isomer of unknown energy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Favored 11/2- to 11/2- 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+β</a:t>
            </a:r>
            <a:r>
              <a:rPr lang="en-US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decay, Q(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)=10630 keV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two lower levels known, of which one is the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g.s.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unfavored for the 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+β</a:t>
            </a:r>
            <a:r>
              <a:rPr lang="en-US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decay energy is 5000 ± 5000 keV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decay drawing is not drawing the range, so it is confusing!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Remedies ???</a:t>
            </a:r>
          </a:p>
          <a:p>
            <a:pPr lvl="1" algn="l"/>
            <a:endParaRPr 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39BF06-C00A-EE8F-A3BD-1C40A4E88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83" y="808492"/>
            <a:ext cx="6117316" cy="5968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88914EF-C146-947F-8393-4E12F5B1C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9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145" y="4490736"/>
            <a:ext cx="2469854" cy="228834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C51A729-678E-DF05-5C00-6B7B27A1D2F3}"/>
              </a:ext>
            </a:extLst>
          </p:cNvPr>
          <p:cNvGrpSpPr/>
          <p:nvPr/>
        </p:nvGrpSpPr>
        <p:grpSpPr>
          <a:xfrm>
            <a:off x="168326" y="4353719"/>
            <a:ext cx="2489858" cy="1046956"/>
            <a:chOff x="145583" y="4429919"/>
            <a:chExt cx="2489858" cy="104695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E15B7FC-FC04-43E4-514C-18611F72AF74}"/>
                </a:ext>
              </a:extLst>
            </p:cNvPr>
            <p:cNvSpPr/>
            <p:nvPr/>
          </p:nvSpPr>
          <p:spPr>
            <a:xfrm>
              <a:off x="145583" y="5229224"/>
              <a:ext cx="673568" cy="247651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75C7593-0F28-6653-721A-8F8709907B4B}"/>
                </a:ext>
              </a:extLst>
            </p:cNvPr>
            <p:cNvGrpSpPr/>
            <p:nvPr/>
          </p:nvGrpSpPr>
          <p:grpSpPr>
            <a:xfrm>
              <a:off x="1232418" y="4429919"/>
              <a:ext cx="1403023" cy="602834"/>
              <a:chOff x="7480356" y="5048458"/>
              <a:chExt cx="1403023" cy="60283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E04A2E36-588E-9AE4-07A9-476BA5A63397}"/>
                  </a:ext>
                </a:extLst>
              </p:cNvPr>
              <p:cNvSpPr/>
              <p:nvPr/>
            </p:nvSpPr>
            <p:spPr>
              <a:xfrm>
                <a:off x="7480356" y="5048458"/>
                <a:ext cx="1403023" cy="602834"/>
              </a:xfrm>
              <a:prstGeom prst="ellipse">
                <a:avLst/>
              </a:prstGeom>
              <a:noFill/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BCD4A37-5D00-3F35-F5F9-2D5177715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80214" y="5197453"/>
                <a:ext cx="990738" cy="304843"/>
              </a:xfrm>
              <a:prstGeom prst="rect">
                <a:avLst/>
              </a:prstGeom>
            </p:spPr>
          </p:pic>
        </p:grp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7A7EFA87-A0DC-2A8A-40DE-391FD6685E06}"/>
                </a:ext>
              </a:extLst>
            </p:cNvPr>
            <p:cNvSpPr/>
            <p:nvPr/>
          </p:nvSpPr>
          <p:spPr>
            <a:xfrm rot="19855786">
              <a:off x="722633" y="4983895"/>
              <a:ext cx="721268" cy="25727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6769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A5D2-3AB0-0E7D-A0AD-80735217B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18" y="79831"/>
            <a:ext cx="9144000" cy="744652"/>
          </a:xfrm>
        </p:spPr>
        <p:txBody>
          <a:bodyPr>
            <a:normAutofit fontScale="90000"/>
          </a:bodyPr>
          <a:lstStyle/>
          <a:p>
            <a:r>
              <a:rPr lang="en-US" sz="4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Case study for typical EC decay cases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4EAC2-7EE4-1B5F-3DE4-0CADD31C3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2899" y="1134195"/>
            <a:ext cx="5794418" cy="3898558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case of a beta decay to an isomer of unknown energy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Favored 11/2- to 11/2- 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+β</a:t>
            </a:r>
            <a:r>
              <a:rPr lang="en-US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decay, Q(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)=10630 keV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two lower levels known, of which one is the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g.s.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unfavored for the 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+β</a:t>
            </a:r>
            <a:r>
              <a:rPr lang="en-US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decay energy is 5000 ± 5000 keV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decay drawing is not drawing the range, so it is confusing!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Remedy 1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 the </a:t>
            </a:r>
            <a:r>
              <a:rPr lang="el-GR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,β</a:t>
            </a:r>
            <a:r>
              <a:rPr lang="en-US" b="1" i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table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l-G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+β</a:t>
            </a:r>
            <a:r>
              <a:rPr lang="en-US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 does exist and so the 11/2- level, even if its energy is not known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shown the level it would be more confusing, even wrong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l"/>
            <a:endParaRPr 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1C37CF-6180-EDD2-23DB-C8BC20003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81" y="824483"/>
            <a:ext cx="6128217" cy="5830986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F7C23F9C-0644-2F2E-AF71-6C2BF8C13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893" y="4516746"/>
            <a:ext cx="2491005" cy="228834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84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A5D2-3AB0-0E7D-A0AD-80735217B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18" y="92053"/>
            <a:ext cx="9144000" cy="744652"/>
          </a:xfrm>
        </p:spPr>
        <p:txBody>
          <a:bodyPr>
            <a:normAutofit fontScale="90000"/>
          </a:bodyPr>
          <a:lstStyle/>
          <a:p>
            <a:r>
              <a:rPr lang="en-US" sz="4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Case study for typical EC decay cases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4EAC2-7EE4-1B5F-3DE4-0CADD31C3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2899" y="1134194"/>
            <a:ext cx="5748688" cy="5631753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case of a beta decay to an isomer of unknown energy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Favored 11/2- to 11/-2 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Q(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)=10630 keV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two lower levels known, of which one is the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g.s.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unfavored for the </a:t>
            </a:r>
            <a:r>
              <a:rPr lang="el-GR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decay goes to a level 5000 ± 5000 keV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decay drawing is not drawing the range, so it is confusing!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Remedy 2: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Redesignate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10</a:t>
            </a:r>
            <a:r>
              <a:rPr lang="en-US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E(decay) 		value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 the </a:t>
            </a:r>
            <a:r>
              <a:rPr lang="el-G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+β</a:t>
            </a:r>
            <a:r>
              <a:rPr lang="en-US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table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Rename the E(decay) value as: </a:t>
            </a:r>
          </a:p>
          <a:p>
            <a:pPr lvl="2" algn="l"/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147ER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 10630-X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would restore the correctness and good sense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it should be checked: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Whether it can be implemented in JAVA-</a:t>
            </a:r>
            <a:r>
              <a:rPr lang="en-US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NDS</a:t>
            </a: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(also </a:t>
            </a:r>
            <a:r>
              <a:rPr lang="en-US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fmtchk</a:t>
            </a: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should be modified to accept the change)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Whether other unwanted effects are propagated on other codes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l"/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l"/>
            <a:endParaRPr lang="en-US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BFF89E-6C15-CD38-E2B9-69DDD9307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13" y="836705"/>
            <a:ext cx="6111540" cy="578523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88914EF-C146-947F-8393-4E12F5B1C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9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021" y="4539268"/>
            <a:ext cx="2469854" cy="2288342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0693682-01CF-5A65-91E7-98008C3FE66D}"/>
              </a:ext>
            </a:extLst>
          </p:cNvPr>
          <p:cNvGrpSpPr/>
          <p:nvPr/>
        </p:nvGrpSpPr>
        <p:grpSpPr>
          <a:xfrm>
            <a:off x="87724" y="4420394"/>
            <a:ext cx="2489858" cy="1046956"/>
            <a:chOff x="7670333" y="5534819"/>
            <a:chExt cx="2489858" cy="104695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E15B7FC-FC04-43E4-514C-18611F72AF74}"/>
                </a:ext>
              </a:extLst>
            </p:cNvPr>
            <p:cNvSpPr/>
            <p:nvPr/>
          </p:nvSpPr>
          <p:spPr>
            <a:xfrm>
              <a:off x="7670333" y="6334124"/>
              <a:ext cx="673568" cy="247651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04A2E36-588E-9AE4-07A9-476BA5A63397}"/>
                </a:ext>
              </a:extLst>
            </p:cNvPr>
            <p:cNvSpPr/>
            <p:nvPr/>
          </p:nvSpPr>
          <p:spPr>
            <a:xfrm>
              <a:off x="8757168" y="5534819"/>
              <a:ext cx="1403023" cy="602834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7A7EFA87-A0DC-2A8A-40DE-391FD6685E06}"/>
                </a:ext>
              </a:extLst>
            </p:cNvPr>
            <p:cNvSpPr/>
            <p:nvPr/>
          </p:nvSpPr>
          <p:spPr>
            <a:xfrm rot="19855786">
              <a:off x="8247383" y="6088795"/>
              <a:ext cx="721268" cy="25727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B08A626-F3C8-DDD3-E24A-2BE7E67B3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60762" y="5654460"/>
              <a:ext cx="995833" cy="345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28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A5D2-3AB0-0E7D-A0AD-80735217B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18" y="92053"/>
            <a:ext cx="9892782" cy="744652"/>
          </a:xfrm>
        </p:spPr>
        <p:txBody>
          <a:bodyPr>
            <a:normAutofit fontScale="90000"/>
          </a:bodyPr>
          <a:lstStyle/>
          <a:p>
            <a:r>
              <a:rPr lang="en-US" sz="4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 beta-delayed particle decay ambiguity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4EAC2-7EE4-1B5F-3DE4-0CADD31C3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010" y="836706"/>
            <a:ext cx="5794418" cy="5929242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Remedy 1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Following publications notations </a:t>
            </a:r>
            <a:r>
              <a:rPr lang="en-US" sz="14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400" b="1" i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1n</a:t>
            </a:r>
            <a:r>
              <a:rPr lang="en-US" sz="1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400" b="1" i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</a:t>
            </a:r>
            <a:endParaRPr lang="en-US" sz="1400" b="1" i="1" baseline="-25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1n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2n</a:t>
            </a:r>
            <a:endParaRPr lang="en-US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be acceptable form for the respective probabilities (as for evaluator in example 2)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in turn </a:t>
            </a:r>
            <a:r>
              <a:rPr lang="en-US" sz="1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make 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available the notation</a:t>
            </a:r>
          </a:p>
          <a:p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endParaRPr lang="en-US" sz="1400" dirty="0"/>
          </a:p>
          <a:p>
            <a:pPr algn="l"/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be used for indicating the </a:t>
            </a:r>
            <a:r>
              <a:rPr lang="en-US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“total delayed-neutron decay”.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that would consequently demand the systematic replacement of all 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with 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1n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would be a greater problem than the one here scrutinized</a:t>
            </a:r>
            <a:endParaRPr lang="en-US" sz="1600" i="1" dirty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Remedy 2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Fortunately, there is a simple solution for the ambiguity: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r>
              <a:rPr lang="en-US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n, 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2n</a:t>
            </a:r>
            <a:r>
              <a:rPr lang="en-US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unchanged for beta-delayed –one and –two </a:t>
            </a:r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neutrom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decays</a:t>
            </a:r>
            <a:endParaRPr lang="en-US" sz="1400" dirty="0">
              <a:solidFill>
                <a:srgbClr val="0070C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US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“total delayed-neutron decay” 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instead the new notation:</a:t>
            </a:r>
          </a:p>
          <a:p>
            <a:r>
              <a:rPr lang="en-US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en-US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</a:p>
          <a:p>
            <a:pPr algn="l"/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that would need to replace only the fewer cases of such occurrences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beta-delayed proton emission use the corresponding notations</a:t>
            </a:r>
          </a:p>
          <a:p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%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p, 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2p</a:t>
            </a:r>
            <a:r>
              <a:rPr lang="en-US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400" b="1" baseline="30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p</a:t>
            </a:r>
            <a:endParaRPr lang="en-US" sz="1400" dirty="0">
              <a:solidFill>
                <a:srgbClr val="00B05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18C5CD-7705-C55C-AEC2-BEBE4B6AF3E1}"/>
              </a:ext>
            </a:extLst>
          </p:cNvPr>
          <p:cNvSpPr txBox="1"/>
          <p:nvPr/>
        </p:nvSpPr>
        <p:spPr>
          <a:xfrm>
            <a:off x="323850" y="113491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878A3D-786D-C904-3BCE-6B2F924001FB}"/>
              </a:ext>
            </a:extLst>
          </p:cNvPr>
          <p:cNvSpPr txBox="1"/>
          <p:nvPr/>
        </p:nvSpPr>
        <p:spPr>
          <a:xfrm>
            <a:off x="295243" y="312785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2</a:t>
            </a:r>
            <a:endParaRPr lang="en-US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ACDEF7BA-3657-B3A4-A3EF-16C2C8B5E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BBAF8BF1-DEA1-A3EB-0CBC-1CF7A783B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00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91C17CCD-B193-A217-EF38-0741AA506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052966B-4D85-DBD6-8B61-CA01721F1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5" y="3582193"/>
            <a:ext cx="6255893" cy="31482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DEA5B19-E840-15CB-FF7F-6ADEBF20F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" y="1533734"/>
            <a:ext cx="6008389" cy="1348161"/>
          </a:xfrm>
          <a:prstGeom prst="rect">
            <a:avLst/>
          </a:prstGeom>
          <a:solidFill>
            <a:schemeClr val="accent5">
              <a:lumMod val="20000"/>
              <a:lumOff val="80000"/>
              <a:alpha val="92000"/>
            </a:schemeClr>
          </a:solidFill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B8062919-0FDE-6D39-92AD-CC783F457D0C}"/>
              </a:ext>
            </a:extLst>
          </p:cNvPr>
          <p:cNvSpPr/>
          <p:nvPr/>
        </p:nvSpPr>
        <p:spPr>
          <a:xfrm>
            <a:off x="3718391" y="2610028"/>
            <a:ext cx="2447925" cy="247651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ED70895-E922-CD5C-8437-891C7097A216}"/>
              </a:ext>
            </a:extLst>
          </p:cNvPr>
          <p:cNvSpPr/>
          <p:nvPr/>
        </p:nvSpPr>
        <p:spPr>
          <a:xfrm>
            <a:off x="3009900" y="6362872"/>
            <a:ext cx="1400176" cy="247651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137E06-50E2-286F-E60E-F2488F3DFB73}"/>
              </a:ext>
            </a:extLst>
          </p:cNvPr>
          <p:cNvSpPr txBox="1"/>
          <p:nvPr/>
        </p:nvSpPr>
        <p:spPr>
          <a:xfrm>
            <a:off x="2128699" y="2738068"/>
            <a:ext cx="738326" cy="38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CE7303B-66C6-D76D-33D4-6B6C072F8872}"/>
              </a:ext>
            </a:extLst>
          </p:cNvPr>
          <p:cNvSpPr txBox="1"/>
          <p:nvPr/>
        </p:nvSpPr>
        <p:spPr>
          <a:xfrm>
            <a:off x="4115710" y="1777536"/>
            <a:ext cx="961508" cy="38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1p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38E6D0A-623A-F262-95EF-896DD19EC0B8}"/>
              </a:ext>
            </a:extLst>
          </p:cNvPr>
          <p:cNvSpPr txBox="1"/>
          <p:nvPr/>
        </p:nvSpPr>
        <p:spPr>
          <a:xfrm>
            <a:off x="2353245" y="6581281"/>
            <a:ext cx="733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17A237B-66EB-B138-2B5D-DFDC333E1ACE}"/>
              </a:ext>
            </a:extLst>
          </p:cNvPr>
          <p:cNvSpPr txBox="1"/>
          <p:nvPr/>
        </p:nvSpPr>
        <p:spPr>
          <a:xfrm>
            <a:off x="2466974" y="5901207"/>
            <a:ext cx="9048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sz="18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sz="1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1n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60E4A7-48B2-5B6E-8393-EE9B9CF9FCF4}"/>
              </a:ext>
            </a:extLst>
          </p:cNvPr>
          <p:cNvSpPr txBox="1"/>
          <p:nvPr/>
        </p:nvSpPr>
        <p:spPr>
          <a:xfrm>
            <a:off x="4942353" y="6558540"/>
            <a:ext cx="876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en-US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 </a:t>
            </a:r>
            <a:r>
              <a:rPr lang="en-US" b="1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1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nimBg="1"/>
      <p:bldP spid="38" grpId="0"/>
      <p:bldP spid="43" grpId="0"/>
      <p:bldP spid="49" grpId="0"/>
      <p:bldP spid="51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A5D2-3AB0-0E7D-A0AD-80735217B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18" y="79831"/>
            <a:ext cx="9144000" cy="744652"/>
          </a:xfrm>
        </p:spPr>
        <p:txBody>
          <a:bodyPr>
            <a:normAutofit fontScale="90000"/>
          </a:bodyPr>
          <a:lstStyle/>
          <a:p>
            <a:r>
              <a:rPr lang="en-US" sz="4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The S(n)+x, S(</a:t>
            </a:r>
            <a:r>
              <a:rPr lang="en-US" sz="45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</a:t>
            </a:r>
            <a:r>
              <a:rPr lang="en-US" sz="4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)+y range situation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4EAC2-7EE4-1B5F-3DE4-0CADD31C3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2899" y="1134195"/>
            <a:ext cx="5794418" cy="3898558"/>
          </a:xfrm>
        </p:spPr>
        <p:txBody>
          <a:bodyPr>
            <a:normAutofit/>
          </a:bodyPr>
          <a:lstStyle/>
          <a:p>
            <a:pPr algn="l"/>
            <a:r>
              <a:rPr lang="pt-BR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 3759.6    9  (1/2+,3/2+,5/2+)                                         ?</a:t>
            </a:r>
          </a:p>
          <a:p>
            <a:pPr algn="l"/>
            <a:r>
              <a:rPr lang="pt-BR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 2312+X                                                                      R </a:t>
            </a:r>
            <a:endParaRPr lang="en-US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t-BR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 8652+Y                                                                      R </a:t>
            </a:r>
            <a:endParaRPr lang="en-US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01570-C8DF-3D15-201B-E2E1D9B1D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48" y="976211"/>
            <a:ext cx="6096851" cy="1457528"/>
          </a:xfrm>
          <a:prstGeom prst="rect">
            <a:avLst/>
          </a:prstGeom>
        </p:spPr>
      </p:pic>
      <p:pic>
        <p:nvPicPr>
          <p:cNvPr id="30" name="Picture 29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0A8E706E-BE42-FA17-20B8-E7B4C3000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308" y="2743450"/>
            <a:ext cx="5943600" cy="3282316"/>
          </a:xfrm>
          <a:prstGeom prst="rect">
            <a:avLst/>
          </a:prstGeom>
          <a:ln w="25400">
            <a:solidFill>
              <a:schemeClr val="accent1">
                <a:shade val="50000"/>
              </a:schemeClr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24D02B8-BB25-017D-2833-2DE30B29D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019" y="2743451"/>
            <a:ext cx="5600399" cy="3282315"/>
          </a:xfrm>
          <a:prstGeom prst="rect">
            <a:avLst/>
          </a:prstGeom>
          <a:ln w="25400">
            <a:solidFill>
              <a:schemeClr val="accent1">
                <a:shade val="50000"/>
              </a:schemeClr>
            </a:solidFill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D5048CF-3492-8951-12C6-29BD7D84DD2A}"/>
              </a:ext>
            </a:extLst>
          </p:cNvPr>
          <p:cNvSpPr/>
          <p:nvPr/>
        </p:nvSpPr>
        <p:spPr>
          <a:xfrm>
            <a:off x="4651597" y="2743450"/>
            <a:ext cx="1152821" cy="291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7817C46-18A7-DAA9-87FD-BBF8985BD70D}"/>
              </a:ext>
            </a:extLst>
          </p:cNvPr>
          <p:cNvSpPr/>
          <p:nvPr/>
        </p:nvSpPr>
        <p:spPr>
          <a:xfrm>
            <a:off x="10705239" y="2743450"/>
            <a:ext cx="1426669" cy="291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Curved Right 34">
            <a:extLst>
              <a:ext uri="{FF2B5EF4-FFF2-40B4-BE49-F238E27FC236}">
                <a16:creationId xmlns:a16="http://schemas.microsoft.com/office/drawing/2014/main" id="{CA5BCA74-CAB0-3BB6-A673-A0675708C9CD}"/>
              </a:ext>
            </a:extLst>
          </p:cNvPr>
          <p:cNvSpPr/>
          <p:nvPr/>
        </p:nvSpPr>
        <p:spPr>
          <a:xfrm>
            <a:off x="6622473" y="1199913"/>
            <a:ext cx="537556" cy="684305"/>
          </a:xfrm>
          <a:prstGeom prst="curvedRightArrow">
            <a:avLst>
              <a:gd name="adj1" fmla="val 18016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F8AA7D3-4D83-A5F4-A34C-ADB976F14137}"/>
              </a:ext>
            </a:extLst>
          </p:cNvPr>
          <p:cNvSpPr/>
          <p:nvPr/>
        </p:nvSpPr>
        <p:spPr>
          <a:xfrm>
            <a:off x="324360" y="2918691"/>
            <a:ext cx="617749" cy="510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10CEC24-2A72-2126-EEA0-F0D45B963077}"/>
              </a:ext>
            </a:extLst>
          </p:cNvPr>
          <p:cNvSpPr/>
          <p:nvPr/>
        </p:nvSpPr>
        <p:spPr>
          <a:xfrm>
            <a:off x="6262899" y="2938464"/>
            <a:ext cx="617749" cy="528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7E8F6-62A8-3D66-1715-5CD5D8C25A3A}"/>
              </a:ext>
            </a:extLst>
          </p:cNvPr>
          <p:cNvGrpSpPr/>
          <p:nvPr/>
        </p:nvGrpSpPr>
        <p:grpSpPr>
          <a:xfrm>
            <a:off x="11561671" y="5768868"/>
            <a:ext cx="426310" cy="246234"/>
            <a:chOff x="9199755" y="5085260"/>
            <a:chExt cx="426310" cy="2462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079A31D-14DA-84E3-E98F-05A55F01A689}"/>
                </a:ext>
              </a:extLst>
            </p:cNvPr>
            <p:cNvSpPr txBox="1"/>
            <p:nvPr/>
          </p:nvSpPr>
          <p:spPr>
            <a:xfrm>
              <a:off x="9199755" y="5085260"/>
              <a:ext cx="42631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" dirty="0" err="1">
                  <a:highlight>
                    <a:srgbClr val="FFFF00"/>
                  </a:highlight>
                </a:rPr>
                <a:t>1n</a:t>
              </a:r>
              <a:endParaRPr lang="en-US" sz="800" dirty="0">
                <a:highlight>
                  <a:srgbClr val="FFFF00"/>
                </a:highlight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2DA9306-C248-2D95-B2B3-A58A5A7DD69F}"/>
                </a:ext>
              </a:extLst>
            </p:cNvPr>
            <p:cNvCxnSpPr>
              <a:cxnSpLocks/>
            </p:cNvCxnSpPr>
            <p:nvPr/>
          </p:nvCxnSpPr>
          <p:spPr>
            <a:xfrm>
              <a:off x="9240897" y="5217194"/>
              <a:ext cx="145527" cy="1143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B8D685F-CFBC-0F08-C43C-159A799D8513}"/>
              </a:ext>
            </a:extLst>
          </p:cNvPr>
          <p:cNvGrpSpPr/>
          <p:nvPr/>
        </p:nvGrpSpPr>
        <p:grpSpPr>
          <a:xfrm>
            <a:off x="11615103" y="3770648"/>
            <a:ext cx="516805" cy="233017"/>
            <a:chOff x="11615103" y="3775048"/>
            <a:chExt cx="516805" cy="23301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285A56-0D20-351E-AFB3-3B299C85E628}"/>
                </a:ext>
              </a:extLst>
            </p:cNvPr>
            <p:cNvGrpSpPr/>
            <p:nvPr/>
          </p:nvGrpSpPr>
          <p:grpSpPr>
            <a:xfrm>
              <a:off x="11615103" y="3893765"/>
              <a:ext cx="255586" cy="114300"/>
              <a:chOff x="11615103" y="3893765"/>
              <a:chExt cx="255586" cy="114300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5BEEBFE2-3F7A-7FB2-71F0-BF414DDB0F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15103" y="3893765"/>
                <a:ext cx="145527" cy="1143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A8ADB4FD-8708-6E30-37EB-493E445C7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25162" y="3893765"/>
                <a:ext cx="145527" cy="1143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AA71C8-47B7-6555-84C7-2516F4706598}"/>
                </a:ext>
              </a:extLst>
            </p:cNvPr>
            <p:cNvSpPr txBox="1"/>
            <p:nvPr/>
          </p:nvSpPr>
          <p:spPr>
            <a:xfrm>
              <a:off x="11705598" y="3775048"/>
              <a:ext cx="42631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" dirty="0" err="1">
                  <a:highlight>
                    <a:srgbClr val="FFFF00"/>
                  </a:highlight>
                </a:rPr>
                <a:t>2n</a:t>
              </a:r>
              <a:endParaRPr lang="en-US" sz="800" dirty="0"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779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A5D2-3AB0-0E7D-A0AD-80735217B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18" y="92053"/>
            <a:ext cx="9892782" cy="744652"/>
          </a:xfrm>
        </p:spPr>
        <p:txBody>
          <a:bodyPr>
            <a:normAutofit fontScale="90000"/>
          </a:bodyPr>
          <a:lstStyle/>
          <a:p>
            <a:r>
              <a:rPr lang="en-US" sz="4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Extend the capability of </a:t>
            </a:r>
            <a:r>
              <a:rPr lang="en-US" sz="45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JAVA_RULER</a:t>
            </a:r>
            <a:endParaRPr lang="en-US" sz="45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4EAC2-7EE4-1B5F-3DE4-0CADD31C3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010" y="1143000"/>
            <a:ext cx="5794418" cy="562294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PROPOSAL,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JAVA-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RULER’s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key feature 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“calculate ICC by </a:t>
            </a:r>
            <a:r>
              <a:rPr lang="en-US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BrIcc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a new button (unless is already done but I ignored its existence) to analyze each </a:t>
            </a:r>
            <a:r>
              <a:rPr lang="el-GR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 </a:t>
            </a: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 with incomplete information and get the </a:t>
            </a:r>
            <a:r>
              <a:rPr lang="en-US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</a:t>
            </a:r>
            <a:r>
              <a:rPr lang="en-US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comparisons for these situations: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l-GR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rays are assigned  D, or Q, or higher multipoles, 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JAVA-RULER can run the possible case scenarios, e.g., </a:t>
            </a:r>
            <a:r>
              <a:rPr lang="en-US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E2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vs. </a:t>
            </a:r>
            <a:r>
              <a:rPr lang="en-US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M2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E1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vs. </a:t>
            </a:r>
            <a:r>
              <a:rPr lang="en-US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M1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etc., combining ’s if known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no  is assigned, JAVA-RULER can calculate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comparisons for 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=0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no 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multipoles are assigned, 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JAVA-RULER can calculate all combinations for </a:t>
            </a:r>
            <a:r>
              <a:rPr lang="el-GR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Δ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J=1 to 4.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BR is not known, JAVA-RULER can calculate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</a:t>
            </a:r>
            <a:r>
              <a:rPr lang="en-US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comparisons for BR=1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 corresponding JAVA-RULER output will contain only the </a:t>
            </a:r>
            <a:r>
              <a:rPr lang="el-GR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 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transition with incomplete information.</a:t>
            </a:r>
            <a:r>
              <a:rPr lang="en-US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18C5CD-7705-C55C-AEC2-BEBE4B6AF3E1}"/>
              </a:ext>
            </a:extLst>
          </p:cNvPr>
          <p:cNvSpPr txBox="1"/>
          <p:nvPr/>
        </p:nvSpPr>
        <p:spPr>
          <a:xfrm>
            <a:off x="295064" y="1134913"/>
            <a:ext cx="612478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RULER can be used to discriminate between different gamma-ray multipolarities when 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 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known as value or limit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RULER is able to output the “Recommended Upper Limits (</a:t>
            </a:r>
            <a:r>
              <a:rPr lang="en-US" sz="24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comparisons with calculated B(XL)(</a:t>
            </a:r>
            <a:r>
              <a:rPr lang="en-US" sz="24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W.u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.)” only if all needed parameters are known (</a:t>
            </a:r>
            <a:r>
              <a:rPr lang="en-US" sz="24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i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 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A, E</a:t>
            </a:r>
            <a:r>
              <a:rPr lang="el-GR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BR, 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, ).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Tom Burrows recommended to rerun RULER for a given transition by varying the different 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E’s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/ 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M’s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changing parameters and rerunning the code especially when looking to test for multiple </a:t>
            </a:r>
            <a:r>
              <a:rPr lang="el-GR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is tedious and time consuming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ACDEF7BA-3657-B3A4-A3EF-16C2C8B5E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BBAF8BF1-DEA1-A3EB-0CBC-1CF7A783B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00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91C17CCD-B193-A217-EF38-0741AA506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2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3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14047</TotalTime>
  <Words>909</Words>
  <Application>Microsoft Office PowerPoint</Application>
  <PresentationFormat>Widescreen</PresentationFormat>
  <Paragraphs>84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Perpetua</vt:lpstr>
      <vt:lpstr>Times New Roman</vt:lpstr>
      <vt:lpstr>Office Theme</vt:lpstr>
      <vt:lpstr>Texas A&amp;M University US Nuclear Data Program </vt:lpstr>
      <vt:lpstr>1. Case study for typical EC decay cases</vt:lpstr>
      <vt:lpstr>1. Case study for typical EC decay cases</vt:lpstr>
      <vt:lpstr>1. Case study for typical EC decay cases</vt:lpstr>
      <vt:lpstr>2. A beta-delayed particle decay ambiguity</vt:lpstr>
      <vt:lpstr>3. The S(n)+x, S(2n)+y range situation</vt:lpstr>
      <vt:lpstr>4. Extend the capability of JAVA_RULER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Texas A&amp;M University US Nuclear Data Program</dc:title>
  <dc:creator>Nica, Ninel</dc:creator>
  <cp:lastModifiedBy>Nica, Ninel</cp:lastModifiedBy>
  <cp:revision>22</cp:revision>
  <dcterms:created xsi:type="dcterms:W3CDTF">2022-10-14T21:02:41Z</dcterms:created>
  <dcterms:modified xsi:type="dcterms:W3CDTF">2022-10-28T00:00:41Z</dcterms:modified>
</cp:coreProperties>
</file>