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4" r:id="rId1"/>
    <p:sldMasterId id="2147483681" r:id="rId2"/>
  </p:sldMasterIdLst>
  <p:notesMasterIdLst>
    <p:notesMasterId r:id="rId15"/>
  </p:notesMasterIdLst>
  <p:handoutMasterIdLst>
    <p:handoutMasterId r:id="rId16"/>
  </p:handoutMasterIdLst>
  <p:sldIdLst>
    <p:sldId id="497" r:id="rId3"/>
    <p:sldId id="499" r:id="rId4"/>
    <p:sldId id="500" r:id="rId5"/>
    <p:sldId id="502" r:id="rId6"/>
    <p:sldId id="504" r:id="rId7"/>
    <p:sldId id="508" r:id="rId8"/>
    <p:sldId id="510" r:id="rId9"/>
    <p:sldId id="512" r:id="rId10"/>
    <p:sldId id="513" r:id="rId11"/>
    <p:sldId id="514" r:id="rId12"/>
    <p:sldId id="515" r:id="rId13"/>
    <p:sldId id="516" r:id="rId14"/>
  </p:sldIdLst>
  <p:sldSz cx="9601200" cy="7315200"/>
  <p:notesSz cx="6997700" cy="9271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1pPr>
    <a:lvl2pPr marL="482600" indent="-254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2pPr>
    <a:lvl3pPr marL="965200" indent="-50800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3pPr>
    <a:lvl4pPr marL="1449388" indent="-777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4pPr>
    <a:lvl5pPr marL="1931988" indent="-103188" algn="l" rtl="0" fontAlgn="base">
      <a:spcBef>
        <a:spcPct val="0"/>
      </a:spcBef>
      <a:spcAft>
        <a:spcPct val="0"/>
      </a:spcAft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5pPr>
    <a:lvl6pPr marL="22860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6pPr>
    <a:lvl7pPr marL="27432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7pPr>
    <a:lvl8pPr marL="32004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8pPr>
    <a:lvl9pPr marL="3657600" algn="l" defTabSz="914400" rtl="0" eaLnBrk="1" latinLnBrk="0" hangingPunct="1">
      <a:defRPr sz="3000" kern="1200">
        <a:solidFill>
          <a:srgbClr val="B81414"/>
        </a:solidFill>
        <a:latin typeface="Helvetica" pitchFamily="34" charset="0"/>
        <a:ea typeface="ヒラギノ角ゴ Pro W3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6B5"/>
    <a:srgbClr val="8064A2"/>
    <a:srgbClr val="537ABA"/>
    <a:srgbClr val="5F5BAE"/>
    <a:srgbClr val="4BACC6"/>
    <a:srgbClr val="FFFFFF"/>
    <a:srgbClr val="064308"/>
    <a:srgbClr val="FEF0E7"/>
    <a:srgbClr val="FFAE1A"/>
    <a:srgbClr val="2AC4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8" autoAdjust="0"/>
    <p:restoredTop sz="92263" autoAdjust="0"/>
  </p:normalViewPr>
  <p:slideViewPr>
    <p:cSldViewPr>
      <p:cViewPr varScale="1">
        <p:scale>
          <a:sx n="89" d="100"/>
          <a:sy n="89" d="100"/>
        </p:scale>
        <p:origin x="66" y="78"/>
      </p:cViewPr>
      <p:guideLst>
        <p:guide orient="horz" pos="102"/>
        <p:guide pos="30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0"/>
    </p:cViewPr>
  </p:sorterViewPr>
  <p:notesViewPr>
    <p:cSldViewPr>
      <p:cViewPr varScale="1">
        <p:scale>
          <a:sx n="85" d="100"/>
          <a:sy n="85" d="100"/>
        </p:scale>
        <p:origin x="-2454" y="-96"/>
      </p:cViewPr>
      <p:guideLst>
        <p:guide orient="horz" pos="2920"/>
        <p:guide pos="22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27EA3-DB23-4308-9832-297F8819661B}" type="doc">
      <dgm:prSet loTypeId="urn:microsoft.com/office/officeart/2005/8/layout/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0D0B5575-D78E-460C-B1EB-CFB118E46C5D}">
      <dgm:prSet phldrT="[Text]"/>
      <dgm:spPr>
        <a:xfrm>
          <a:off x="1121" y="1372804"/>
          <a:ext cx="1409226" cy="839363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Proposal Preparation</a:t>
          </a:r>
        </a:p>
      </dgm:t>
    </dgm:pt>
    <dgm:pt modelId="{7843E548-61DA-41E3-B72C-DBB76AA60266}" type="parTrans" cxnId="{CD57CF33-3E78-474E-93A8-8D30004736F0}">
      <dgm:prSet/>
      <dgm:spPr/>
      <dgm:t>
        <a:bodyPr/>
        <a:lstStyle/>
        <a:p>
          <a:endParaRPr lang="en-US"/>
        </a:p>
      </dgm:t>
    </dgm:pt>
    <dgm:pt modelId="{F2A16523-699F-4C74-BA9D-78FD5410FAD6}" type="sibTrans" cxnId="{CD57CF33-3E78-474E-93A8-8D30004736F0}">
      <dgm:prSet/>
      <dgm:spPr>
        <a:xfrm>
          <a:off x="1620226" y="1477163"/>
          <a:ext cx="444941" cy="350856"/>
        </a:xfrm>
        <a:prstGeom prst="rightArrow">
          <a:avLst>
            <a:gd name="adj1" fmla="val 60000"/>
            <a:gd name="adj2" fmla="val 5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3C647986-3E2A-4105-AA9B-D0360D207F1C}">
      <dgm:prSet phldrT="[Text]" custT="1"/>
      <dgm:spPr>
        <a:xfrm>
          <a:off x="289758" y="1932379"/>
          <a:ext cx="1409226" cy="12960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000000"/>
              </a:solidFill>
              <a:latin typeface="Calibri"/>
              <a:ea typeface="+mn-ea"/>
              <a:cs typeface="+mn-cs"/>
            </a:rPr>
            <a:t>Up-to-date datasets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gm:t>
    </dgm:pt>
    <dgm:pt modelId="{DA3869D0-1725-4DE4-95AA-E653821D8882}" type="parTrans" cxnId="{01972A14-6C02-445D-B798-73E7AD9CC742}">
      <dgm:prSet/>
      <dgm:spPr/>
      <dgm:t>
        <a:bodyPr/>
        <a:lstStyle/>
        <a:p>
          <a:endParaRPr lang="en-US"/>
        </a:p>
      </dgm:t>
    </dgm:pt>
    <dgm:pt modelId="{E10A1C31-4F0F-4785-8E97-8C689A0E345A}" type="sibTrans" cxnId="{01972A14-6C02-445D-B798-73E7AD9CC742}">
      <dgm:prSet/>
      <dgm:spPr/>
      <dgm:t>
        <a:bodyPr/>
        <a:lstStyle/>
        <a:p>
          <a:endParaRPr lang="en-US"/>
        </a:p>
      </dgm:t>
    </dgm:pt>
    <dgm:pt modelId="{4CF50B9C-83CD-4094-BCAB-2970674993D8}">
      <dgm:prSet phldrT="[Text]"/>
      <dgm:spPr>
        <a:xfrm>
          <a:off x="2249860" y="1372804"/>
          <a:ext cx="1409226" cy="839363"/>
        </a:xfrm>
        <a:prstGeom prst="roundRect">
          <a:avLst>
            <a:gd name="adj" fmla="val 10000"/>
          </a:avLst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Data Taking</a:t>
          </a:r>
        </a:p>
      </dgm:t>
    </dgm:pt>
    <dgm:pt modelId="{1A2EB1F2-ACAD-467A-B718-238F2AADF4CE}" type="parTrans" cxnId="{FB251CE1-4619-4BB2-A183-BDCF183A7E6B}">
      <dgm:prSet/>
      <dgm:spPr/>
      <dgm:t>
        <a:bodyPr/>
        <a:lstStyle/>
        <a:p>
          <a:endParaRPr lang="en-US"/>
        </a:p>
      </dgm:t>
    </dgm:pt>
    <dgm:pt modelId="{539EB65A-203F-498A-A68C-71A1FDE69AC1}" type="sibTrans" cxnId="{FB251CE1-4619-4BB2-A183-BDCF183A7E6B}">
      <dgm:prSet/>
      <dgm:spPr>
        <a:xfrm>
          <a:off x="3869244" y="1477163"/>
          <a:ext cx="445531" cy="350856"/>
        </a:xfrm>
        <a:prstGeom prst="rightArrow">
          <a:avLst>
            <a:gd name="adj1" fmla="val 60000"/>
            <a:gd name="adj2" fmla="val 50000"/>
          </a:avLst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1F5AB6DE-A042-45A0-8951-C71463813B2C}">
      <dgm:prSet phldrT="[Text]" custT="1"/>
      <dgm:spPr>
        <a:xfrm>
          <a:off x="2540160" y="1932379"/>
          <a:ext cx="1409226" cy="12960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-1488257"/>
              <a:satOff val="8966"/>
              <a:lumOff val="719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000000"/>
              </a:solidFill>
              <a:latin typeface="Calibri"/>
              <a:ea typeface="+mn-ea"/>
              <a:cs typeface="+mn-cs"/>
            </a:rPr>
            <a:t>Fully customized data search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gm:t>
    </dgm:pt>
    <dgm:pt modelId="{C0E07D10-B166-4BF6-9F69-52E25E96EBC4}" type="parTrans" cxnId="{7001A9EA-8E7F-445B-8967-60A32BB86FCA}">
      <dgm:prSet/>
      <dgm:spPr/>
      <dgm:t>
        <a:bodyPr/>
        <a:lstStyle/>
        <a:p>
          <a:endParaRPr lang="en-US"/>
        </a:p>
      </dgm:t>
    </dgm:pt>
    <dgm:pt modelId="{0C9BDB95-459A-4FB8-A215-1455387B041D}" type="sibTrans" cxnId="{7001A9EA-8E7F-445B-8967-60A32BB86FCA}">
      <dgm:prSet/>
      <dgm:spPr/>
      <dgm:t>
        <a:bodyPr/>
        <a:lstStyle/>
        <a:p>
          <a:endParaRPr lang="en-US"/>
        </a:p>
      </dgm:t>
    </dgm:pt>
    <dgm:pt modelId="{25F5775C-1D9C-4D71-A598-D17C4DF24094}">
      <dgm:prSet phldrT="[Text]"/>
      <dgm:spPr>
        <a:xfrm>
          <a:off x="4499713" y="1372804"/>
          <a:ext cx="1409226" cy="839363"/>
        </a:xfrm>
        <a:prstGeom prst="roundRect">
          <a:avLst>
            <a:gd name="adj" fmla="val 10000"/>
          </a:avLst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Data Analysis</a:t>
          </a:r>
        </a:p>
      </dgm:t>
    </dgm:pt>
    <dgm:pt modelId="{8771A76C-D529-45DC-AA6F-59A4244AF67C}" type="parTrans" cxnId="{910D5DDA-445C-423A-83AC-9ECE0AA07CA7}">
      <dgm:prSet/>
      <dgm:spPr/>
      <dgm:t>
        <a:bodyPr/>
        <a:lstStyle/>
        <a:p>
          <a:endParaRPr lang="en-US"/>
        </a:p>
      </dgm:t>
    </dgm:pt>
    <dgm:pt modelId="{1C935D6F-B7A0-4082-9A9A-62C985F670B0}" type="sibTrans" cxnId="{910D5DDA-445C-423A-83AC-9ECE0AA07CA7}">
      <dgm:prSet/>
      <dgm:spPr>
        <a:xfrm>
          <a:off x="6119096" y="1477163"/>
          <a:ext cx="445531" cy="350856"/>
        </a:xfrm>
        <a:prstGeom prst="rightArrow">
          <a:avLst>
            <a:gd name="adj1" fmla="val 60000"/>
            <a:gd name="adj2" fmla="val 50000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E2EE372E-5D4C-4D56-858D-874DD7A3120E}">
      <dgm:prSet phldrT="[Text]"/>
      <dgm:spPr>
        <a:xfrm>
          <a:off x="4790013" y="1932379"/>
          <a:ext cx="1409226" cy="12960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-2976513"/>
              <a:satOff val="17933"/>
              <a:lumOff val="1437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000000"/>
              </a:solidFill>
              <a:latin typeface="Calibri"/>
              <a:ea typeface="+mn-ea"/>
              <a:cs typeface="+mn-cs"/>
            </a:rPr>
            <a:t>Help on use of data tools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gm:t>
    </dgm:pt>
    <dgm:pt modelId="{850073FD-C804-4D6C-A0D4-B1B000BB3E93}" type="parTrans" cxnId="{53C41D89-A025-484C-9676-113A08E5FEC0}">
      <dgm:prSet/>
      <dgm:spPr/>
      <dgm:t>
        <a:bodyPr/>
        <a:lstStyle/>
        <a:p>
          <a:endParaRPr lang="en-US"/>
        </a:p>
      </dgm:t>
    </dgm:pt>
    <dgm:pt modelId="{65B3E08F-9BD5-4090-8592-7AFB0950E660}" type="sibTrans" cxnId="{53C41D89-A025-484C-9676-113A08E5FEC0}">
      <dgm:prSet/>
      <dgm:spPr/>
      <dgm:t>
        <a:bodyPr/>
        <a:lstStyle/>
        <a:p>
          <a:endParaRPr lang="en-US"/>
        </a:p>
      </dgm:t>
    </dgm:pt>
    <dgm:pt modelId="{9E3809A3-3035-405C-81D4-2BD553C8B30C}">
      <dgm:prSet/>
      <dgm:spPr>
        <a:xfrm>
          <a:off x="6749566" y="1372804"/>
          <a:ext cx="1409226" cy="839363"/>
        </a:xfrm>
        <a:prstGeom prst="roundRect">
          <a:avLst>
            <a:gd name="adj" fmla="val 10000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Publication Preparation</a:t>
          </a:r>
        </a:p>
      </dgm:t>
    </dgm:pt>
    <dgm:pt modelId="{445A6863-0B06-4EF8-AB3A-3FE1C87C8426}" type="parTrans" cxnId="{F4BB09BA-35B8-4771-A009-C02330AD169E}">
      <dgm:prSet/>
      <dgm:spPr/>
      <dgm:t>
        <a:bodyPr/>
        <a:lstStyle/>
        <a:p>
          <a:endParaRPr lang="en-US"/>
        </a:p>
      </dgm:t>
    </dgm:pt>
    <dgm:pt modelId="{D7BFA710-FA04-445E-97E9-58516892F493}" type="sibTrans" cxnId="{F4BB09BA-35B8-4771-A009-C02330AD169E}">
      <dgm:prSet/>
      <dgm:spPr/>
      <dgm:t>
        <a:bodyPr/>
        <a:lstStyle/>
        <a:p>
          <a:endParaRPr lang="en-US"/>
        </a:p>
      </dgm:t>
    </dgm:pt>
    <dgm:pt modelId="{C0021B22-A912-4C6A-8800-5BE617EBD0EC}">
      <dgm:prSet phldrT="[Text]"/>
      <dgm:spPr>
        <a:xfrm>
          <a:off x="7039866" y="1932379"/>
          <a:ext cx="1409226" cy="12960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-4464770"/>
              <a:satOff val="26899"/>
              <a:lumOff val="2156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>
              <a:solidFill>
                <a:srgbClr val="000000"/>
              </a:solidFill>
              <a:latin typeface="Calibri"/>
              <a:ea typeface="+mn-ea"/>
              <a:cs typeface="+mn-cs"/>
            </a:rPr>
            <a:t>Prior publication data check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gm:t>
    </dgm:pt>
    <dgm:pt modelId="{E240165E-12E1-4285-A587-24C9AEE1B1DD}" type="parTrans" cxnId="{B6FA01CC-99F5-4590-BE8F-BF8761A56659}">
      <dgm:prSet/>
      <dgm:spPr/>
      <dgm:t>
        <a:bodyPr/>
        <a:lstStyle/>
        <a:p>
          <a:endParaRPr lang="en-US"/>
        </a:p>
      </dgm:t>
    </dgm:pt>
    <dgm:pt modelId="{08EF4C40-B206-4F90-97C6-4D633CD62403}" type="sibTrans" cxnId="{B6FA01CC-99F5-4590-BE8F-BF8761A56659}">
      <dgm:prSet/>
      <dgm:spPr/>
      <dgm:t>
        <a:bodyPr/>
        <a:lstStyle/>
        <a:p>
          <a:endParaRPr lang="en-US"/>
        </a:p>
      </dgm:t>
    </dgm:pt>
    <dgm:pt modelId="{33AE15FC-6D18-499C-8565-ADF2B380DB58}">
      <dgm:prSet custT="1"/>
      <dgm:spPr>
        <a:xfrm>
          <a:off x="289758" y="1932379"/>
          <a:ext cx="1409226" cy="12960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dirty="0">
              <a:solidFill>
                <a:srgbClr val="000000"/>
              </a:solidFill>
              <a:latin typeface="Calibri"/>
              <a:ea typeface="+mn-ea"/>
              <a:cs typeface="+mn-cs"/>
            </a:rPr>
            <a:t>Consultation and discussion</a:t>
          </a:r>
          <a:endParaRPr lang="en-US" sz="14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gm:t>
    </dgm:pt>
    <dgm:pt modelId="{289C09E8-0E7E-4A20-A12C-2E975424C7A5}" type="parTrans" cxnId="{0B700D26-76E4-46F7-8BC0-840B815C3A12}">
      <dgm:prSet/>
      <dgm:spPr/>
      <dgm:t>
        <a:bodyPr/>
        <a:lstStyle/>
        <a:p>
          <a:endParaRPr lang="en-US"/>
        </a:p>
      </dgm:t>
    </dgm:pt>
    <dgm:pt modelId="{C6FE9FD4-DAF1-4338-8648-B989089A3B2E}" type="sibTrans" cxnId="{0B700D26-76E4-46F7-8BC0-840B815C3A12}">
      <dgm:prSet/>
      <dgm:spPr/>
      <dgm:t>
        <a:bodyPr/>
        <a:lstStyle/>
        <a:p>
          <a:endParaRPr lang="en-US"/>
        </a:p>
      </dgm:t>
    </dgm:pt>
    <dgm:pt modelId="{82A07235-F181-4B35-BA74-20883C57AA92}" type="pres">
      <dgm:prSet presAssocID="{B6D27EA3-DB23-4308-9832-297F8819661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32C49D-7231-484D-B61E-A4C4271CCE7F}" type="pres">
      <dgm:prSet presAssocID="{0D0B5575-D78E-460C-B1EB-CFB118E46C5D}" presName="composite" presStyleCnt="0"/>
      <dgm:spPr/>
    </dgm:pt>
    <dgm:pt modelId="{77E67E54-4B55-4384-81A7-1C0541D434D2}" type="pres">
      <dgm:prSet presAssocID="{0D0B5575-D78E-460C-B1EB-CFB118E46C5D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80E12-F223-4268-B33F-CD09F17BBF75}" type="pres">
      <dgm:prSet presAssocID="{0D0B5575-D78E-460C-B1EB-CFB118E46C5D}" presName="parSh" presStyleLbl="node1" presStyleIdx="0" presStyleCnt="4"/>
      <dgm:spPr/>
      <dgm:t>
        <a:bodyPr/>
        <a:lstStyle/>
        <a:p>
          <a:endParaRPr lang="en-US"/>
        </a:p>
      </dgm:t>
    </dgm:pt>
    <dgm:pt modelId="{7EA4ACA6-236F-44FE-B006-89602AEC48C0}" type="pres">
      <dgm:prSet presAssocID="{0D0B5575-D78E-460C-B1EB-CFB118E46C5D}" presName="desTx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FF9875-A411-45D7-A7A1-0F8F8A71535B}" type="pres">
      <dgm:prSet presAssocID="{F2A16523-699F-4C74-BA9D-78FD5410FAD6}" presName="sibTrans" presStyleLbl="sibTrans2D1" presStyleIdx="0" presStyleCnt="3"/>
      <dgm:spPr/>
      <dgm:t>
        <a:bodyPr/>
        <a:lstStyle/>
        <a:p>
          <a:endParaRPr lang="en-US"/>
        </a:p>
      </dgm:t>
    </dgm:pt>
    <dgm:pt modelId="{6A6BA373-FDFE-468E-BACA-D4E813444CF9}" type="pres">
      <dgm:prSet presAssocID="{F2A16523-699F-4C74-BA9D-78FD5410FAD6}" presName="connTx" presStyleLbl="sibTrans2D1" presStyleIdx="0" presStyleCnt="3"/>
      <dgm:spPr/>
      <dgm:t>
        <a:bodyPr/>
        <a:lstStyle/>
        <a:p>
          <a:endParaRPr lang="en-US"/>
        </a:p>
      </dgm:t>
    </dgm:pt>
    <dgm:pt modelId="{12067DDA-BFF1-44B8-BA10-6775FDD28585}" type="pres">
      <dgm:prSet presAssocID="{4CF50B9C-83CD-4094-BCAB-2970674993D8}" presName="composite" presStyleCnt="0"/>
      <dgm:spPr/>
    </dgm:pt>
    <dgm:pt modelId="{293AE9A3-B807-47C1-A2F4-9539C5C75416}" type="pres">
      <dgm:prSet presAssocID="{4CF50B9C-83CD-4094-BCAB-2970674993D8}" presName="par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C5FB80-DCF3-42CA-A131-1E555C3CA35E}" type="pres">
      <dgm:prSet presAssocID="{4CF50B9C-83CD-4094-BCAB-2970674993D8}" presName="parSh" presStyleLbl="node1" presStyleIdx="1" presStyleCnt="4" custLinFactNeighborX="-1066"/>
      <dgm:spPr/>
      <dgm:t>
        <a:bodyPr/>
        <a:lstStyle/>
        <a:p>
          <a:endParaRPr lang="en-US"/>
        </a:p>
      </dgm:t>
    </dgm:pt>
    <dgm:pt modelId="{9B51FFFA-31B6-458B-BB73-BC9EEC1BC03A}" type="pres">
      <dgm:prSet presAssocID="{4CF50B9C-83CD-4094-BCAB-2970674993D8}" presName="desTx" presStyleLbl="fgAcc1" presStyleIdx="1" presStyleCnt="4" custLinFactNeighborX="-94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1298C-C128-4DF6-896E-113AD985AF36}" type="pres">
      <dgm:prSet presAssocID="{539EB65A-203F-498A-A68C-71A1FDE69AC1}" presName="sibTrans" presStyleLbl="sibTrans2D1" presStyleIdx="1" presStyleCnt="3"/>
      <dgm:spPr/>
      <dgm:t>
        <a:bodyPr/>
        <a:lstStyle/>
        <a:p>
          <a:endParaRPr lang="en-US"/>
        </a:p>
      </dgm:t>
    </dgm:pt>
    <dgm:pt modelId="{7DB5098B-FA3D-4E1D-B0F2-6260415F6CBE}" type="pres">
      <dgm:prSet presAssocID="{539EB65A-203F-498A-A68C-71A1FDE69AC1}" presName="connTx" presStyleLbl="sibTrans2D1" presStyleIdx="1" presStyleCnt="3"/>
      <dgm:spPr/>
      <dgm:t>
        <a:bodyPr/>
        <a:lstStyle/>
        <a:p>
          <a:endParaRPr lang="en-US"/>
        </a:p>
      </dgm:t>
    </dgm:pt>
    <dgm:pt modelId="{9885BB05-B8CF-48CF-8ADB-E5C5186613A3}" type="pres">
      <dgm:prSet presAssocID="{25F5775C-1D9C-4D71-A598-D17C4DF24094}" presName="composite" presStyleCnt="0"/>
      <dgm:spPr/>
    </dgm:pt>
    <dgm:pt modelId="{E51972B3-6C12-44D8-AEE0-A7D5BF80CC3B}" type="pres">
      <dgm:prSet presAssocID="{25F5775C-1D9C-4D71-A598-D17C4DF24094}" presName="par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8D39C6-9A72-4C63-9698-A01975065995}" type="pres">
      <dgm:prSet presAssocID="{25F5775C-1D9C-4D71-A598-D17C4DF24094}" presName="parSh" presStyleLbl="node1" presStyleIdx="2" presStyleCnt="4" custLinFactNeighborX="-2053"/>
      <dgm:spPr/>
      <dgm:t>
        <a:bodyPr/>
        <a:lstStyle/>
        <a:p>
          <a:endParaRPr lang="en-US"/>
        </a:p>
      </dgm:t>
    </dgm:pt>
    <dgm:pt modelId="{FA8632CE-FAF6-4EC1-820D-BE38CBFDFB7A}" type="pres">
      <dgm:prSet presAssocID="{25F5775C-1D9C-4D71-A598-D17C4DF24094}" presName="desTx" presStyleLbl="fgAcc1" presStyleIdx="2" presStyleCnt="4" custLinFactNeighborX="-19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EB4888-7693-490A-8D91-4D74266F6F93}" type="pres">
      <dgm:prSet presAssocID="{1C935D6F-B7A0-4082-9A9A-62C985F670B0}" presName="sibTrans" presStyleLbl="sibTrans2D1" presStyleIdx="2" presStyleCnt="3"/>
      <dgm:spPr/>
      <dgm:t>
        <a:bodyPr/>
        <a:lstStyle/>
        <a:p>
          <a:endParaRPr lang="en-US"/>
        </a:p>
      </dgm:t>
    </dgm:pt>
    <dgm:pt modelId="{69B4A337-C5AB-4385-83F8-056EB1CE799E}" type="pres">
      <dgm:prSet presAssocID="{1C935D6F-B7A0-4082-9A9A-62C985F670B0}" presName="connTx" presStyleLbl="sibTrans2D1" presStyleIdx="2" presStyleCnt="3"/>
      <dgm:spPr/>
      <dgm:t>
        <a:bodyPr/>
        <a:lstStyle/>
        <a:p>
          <a:endParaRPr lang="en-US"/>
        </a:p>
      </dgm:t>
    </dgm:pt>
    <dgm:pt modelId="{5BF86A07-CB7B-4AFC-9A9C-CE4946CECBCA}" type="pres">
      <dgm:prSet presAssocID="{9E3809A3-3035-405C-81D4-2BD553C8B30C}" presName="composite" presStyleCnt="0"/>
      <dgm:spPr/>
    </dgm:pt>
    <dgm:pt modelId="{ED2D478D-89C7-41A7-AF9C-3563661297C1}" type="pres">
      <dgm:prSet presAssocID="{9E3809A3-3035-405C-81D4-2BD553C8B30C}" presName="par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792E03-1C57-46AF-B222-9AA34058A683}" type="pres">
      <dgm:prSet presAssocID="{9E3809A3-3035-405C-81D4-2BD553C8B30C}" presName="parSh" presStyleLbl="node1" presStyleIdx="3" presStyleCnt="4" custLinFactNeighborX="-3040"/>
      <dgm:spPr/>
      <dgm:t>
        <a:bodyPr/>
        <a:lstStyle/>
        <a:p>
          <a:endParaRPr lang="en-US"/>
        </a:p>
      </dgm:t>
    </dgm:pt>
    <dgm:pt modelId="{BF3C85DD-5E6F-46C7-A5CF-8C60E442DF6C}" type="pres">
      <dgm:prSet presAssocID="{9E3809A3-3035-405C-81D4-2BD553C8B30C}" presName="desTx" presStyleLbl="fgAcc1" presStyleIdx="3" presStyleCnt="4" custLinFactNeighborX="-29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239977-FEF2-435E-AC2D-A00A700D3FC4}" type="presOf" srcId="{E2EE372E-5D4C-4D56-858D-874DD7A3120E}" destId="{FA8632CE-FAF6-4EC1-820D-BE38CBFDFB7A}" srcOrd="0" destOrd="0" presId="urn:microsoft.com/office/officeart/2005/8/layout/process3"/>
    <dgm:cxn modelId="{C8B11EDA-3756-4164-9A40-172432EDA50F}" type="presOf" srcId="{539EB65A-203F-498A-A68C-71A1FDE69AC1}" destId="{7DB5098B-FA3D-4E1D-B0F2-6260415F6CBE}" srcOrd="1" destOrd="0" presId="urn:microsoft.com/office/officeart/2005/8/layout/process3"/>
    <dgm:cxn modelId="{0B700D26-76E4-46F7-8BC0-840B815C3A12}" srcId="{0D0B5575-D78E-460C-B1EB-CFB118E46C5D}" destId="{33AE15FC-6D18-499C-8565-ADF2B380DB58}" srcOrd="1" destOrd="0" parTransId="{289C09E8-0E7E-4A20-A12C-2E975424C7A5}" sibTransId="{C6FE9FD4-DAF1-4338-8648-B989089A3B2E}"/>
    <dgm:cxn modelId="{2494F66A-C54D-490F-921C-A609755C07BF}" type="presOf" srcId="{4CF50B9C-83CD-4094-BCAB-2970674993D8}" destId="{293AE9A3-B807-47C1-A2F4-9539C5C75416}" srcOrd="0" destOrd="0" presId="urn:microsoft.com/office/officeart/2005/8/layout/process3"/>
    <dgm:cxn modelId="{252044AA-0BDE-4F89-8A73-DD811601ECE6}" type="presOf" srcId="{9E3809A3-3035-405C-81D4-2BD553C8B30C}" destId="{ED2D478D-89C7-41A7-AF9C-3563661297C1}" srcOrd="0" destOrd="0" presId="urn:microsoft.com/office/officeart/2005/8/layout/process3"/>
    <dgm:cxn modelId="{7001A9EA-8E7F-445B-8967-60A32BB86FCA}" srcId="{4CF50B9C-83CD-4094-BCAB-2970674993D8}" destId="{1F5AB6DE-A042-45A0-8951-C71463813B2C}" srcOrd="0" destOrd="0" parTransId="{C0E07D10-B166-4BF6-9F69-52E25E96EBC4}" sibTransId="{0C9BDB95-459A-4FB8-A215-1455387B041D}"/>
    <dgm:cxn modelId="{35D59F2B-0D09-49D2-B7BD-E902DFECA29D}" type="presOf" srcId="{B6D27EA3-DB23-4308-9832-297F8819661B}" destId="{82A07235-F181-4B35-BA74-20883C57AA92}" srcOrd="0" destOrd="0" presId="urn:microsoft.com/office/officeart/2005/8/layout/process3"/>
    <dgm:cxn modelId="{CD57CF33-3E78-474E-93A8-8D30004736F0}" srcId="{B6D27EA3-DB23-4308-9832-297F8819661B}" destId="{0D0B5575-D78E-460C-B1EB-CFB118E46C5D}" srcOrd="0" destOrd="0" parTransId="{7843E548-61DA-41E3-B72C-DBB76AA60266}" sibTransId="{F2A16523-699F-4C74-BA9D-78FD5410FAD6}"/>
    <dgm:cxn modelId="{0EB9061D-76C2-42EB-91BA-9DD434B6DCCD}" type="presOf" srcId="{25F5775C-1D9C-4D71-A598-D17C4DF24094}" destId="{E51972B3-6C12-44D8-AEE0-A7D5BF80CC3B}" srcOrd="0" destOrd="0" presId="urn:microsoft.com/office/officeart/2005/8/layout/process3"/>
    <dgm:cxn modelId="{F4BB09BA-35B8-4771-A009-C02330AD169E}" srcId="{B6D27EA3-DB23-4308-9832-297F8819661B}" destId="{9E3809A3-3035-405C-81D4-2BD553C8B30C}" srcOrd="3" destOrd="0" parTransId="{445A6863-0B06-4EF8-AB3A-3FE1C87C8426}" sibTransId="{D7BFA710-FA04-445E-97E9-58516892F493}"/>
    <dgm:cxn modelId="{40B3153B-7916-4BFB-982B-1CFA32F680FF}" type="presOf" srcId="{F2A16523-699F-4C74-BA9D-78FD5410FAD6}" destId="{B0FF9875-A411-45D7-A7A1-0F8F8A71535B}" srcOrd="0" destOrd="0" presId="urn:microsoft.com/office/officeart/2005/8/layout/process3"/>
    <dgm:cxn modelId="{910D5DDA-445C-423A-83AC-9ECE0AA07CA7}" srcId="{B6D27EA3-DB23-4308-9832-297F8819661B}" destId="{25F5775C-1D9C-4D71-A598-D17C4DF24094}" srcOrd="2" destOrd="0" parTransId="{8771A76C-D529-45DC-AA6F-59A4244AF67C}" sibTransId="{1C935D6F-B7A0-4082-9A9A-62C985F670B0}"/>
    <dgm:cxn modelId="{4D92FB63-C248-44CC-91D1-015830E3F6D8}" type="presOf" srcId="{539EB65A-203F-498A-A68C-71A1FDE69AC1}" destId="{65B1298C-C128-4DF6-896E-113AD985AF36}" srcOrd="0" destOrd="0" presId="urn:microsoft.com/office/officeart/2005/8/layout/process3"/>
    <dgm:cxn modelId="{2FE230B0-583A-44BB-8E05-D17ECCE7FE73}" type="presOf" srcId="{1C935D6F-B7A0-4082-9A9A-62C985F670B0}" destId="{36EB4888-7693-490A-8D91-4D74266F6F93}" srcOrd="0" destOrd="0" presId="urn:microsoft.com/office/officeart/2005/8/layout/process3"/>
    <dgm:cxn modelId="{53C41D89-A025-484C-9676-113A08E5FEC0}" srcId="{25F5775C-1D9C-4D71-A598-D17C4DF24094}" destId="{E2EE372E-5D4C-4D56-858D-874DD7A3120E}" srcOrd="0" destOrd="0" parTransId="{850073FD-C804-4D6C-A0D4-B1B000BB3E93}" sibTransId="{65B3E08F-9BD5-4090-8592-7AFB0950E660}"/>
    <dgm:cxn modelId="{1C244448-8011-4363-A68A-638617AEB2E7}" type="presOf" srcId="{25F5775C-1D9C-4D71-A598-D17C4DF24094}" destId="{3A8D39C6-9A72-4C63-9698-A01975065995}" srcOrd="1" destOrd="0" presId="urn:microsoft.com/office/officeart/2005/8/layout/process3"/>
    <dgm:cxn modelId="{7D70D8D2-132B-4926-9FBE-F6035DFA87F0}" type="presOf" srcId="{C0021B22-A912-4C6A-8800-5BE617EBD0EC}" destId="{BF3C85DD-5E6F-46C7-A5CF-8C60E442DF6C}" srcOrd="0" destOrd="0" presId="urn:microsoft.com/office/officeart/2005/8/layout/process3"/>
    <dgm:cxn modelId="{9EC5C044-62BC-491E-B0B1-10889617E7F6}" type="presOf" srcId="{4CF50B9C-83CD-4094-BCAB-2970674993D8}" destId="{44C5FB80-DCF3-42CA-A131-1E555C3CA35E}" srcOrd="1" destOrd="0" presId="urn:microsoft.com/office/officeart/2005/8/layout/process3"/>
    <dgm:cxn modelId="{B6FA01CC-99F5-4590-BE8F-BF8761A56659}" srcId="{9E3809A3-3035-405C-81D4-2BD553C8B30C}" destId="{C0021B22-A912-4C6A-8800-5BE617EBD0EC}" srcOrd="0" destOrd="0" parTransId="{E240165E-12E1-4285-A587-24C9AEE1B1DD}" sibTransId="{08EF4C40-B206-4F90-97C6-4D633CD62403}"/>
    <dgm:cxn modelId="{61A64693-355D-40C3-BD82-227F39D76801}" type="presOf" srcId="{F2A16523-699F-4C74-BA9D-78FD5410FAD6}" destId="{6A6BA373-FDFE-468E-BACA-D4E813444CF9}" srcOrd="1" destOrd="0" presId="urn:microsoft.com/office/officeart/2005/8/layout/process3"/>
    <dgm:cxn modelId="{FB251CE1-4619-4BB2-A183-BDCF183A7E6B}" srcId="{B6D27EA3-DB23-4308-9832-297F8819661B}" destId="{4CF50B9C-83CD-4094-BCAB-2970674993D8}" srcOrd="1" destOrd="0" parTransId="{1A2EB1F2-ACAD-467A-B718-238F2AADF4CE}" sibTransId="{539EB65A-203F-498A-A68C-71A1FDE69AC1}"/>
    <dgm:cxn modelId="{A7587AC5-2315-43E2-9C31-1343A19D7861}" type="presOf" srcId="{1C935D6F-B7A0-4082-9A9A-62C985F670B0}" destId="{69B4A337-C5AB-4385-83F8-056EB1CE799E}" srcOrd="1" destOrd="0" presId="urn:microsoft.com/office/officeart/2005/8/layout/process3"/>
    <dgm:cxn modelId="{75F1EB36-8210-4998-AD5C-4FC5E3201B4D}" type="presOf" srcId="{0D0B5575-D78E-460C-B1EB-CFB118E46C5D}" destId="{77E67E54-4B55-4384-81A7-1C0541D434D2}" srcOrd="0" destOrd="0" presId="urn:microsoft.com/office/officeart/2005/8/layout/process3"/>
    <dgm:cxn modelId="{C81C666E-3D38-404E-9FDD-E74263515A3B}" type="presOf" srcId="{0D0B5575-D78E-460C-B1EB-CFB118E46C5D}" destId="{36880E12-F223-4268-B33F-CD09F17BBF75}" srcOrd="1" destOrd="0" presId="urn:microsoft.com/office/officeart/2005/8/layout/process3"/>
    <dgm:cxn modelId="{01972A14-6C02-445D-B798-73E7AD9CC742}" srcId="{0D0B5575-D78E-460C-B1EB-CFB118E46C5D}" destId="{3C647986-3E2A-4105-AA9B-D0360D207F1C}" srcOrd="0" destOrd="0" parTransId="{DA3869D0-1725-4DE4-95AA-E653821D8882}" sibTransId="{E10A1C31-4F0F-4785-8E97-8C689A0E345A}"/>
    <dgm:cxn modelId="{109179F6-78D5-4EA6-8B24-308B5F677C02}" type="presOf" srcId="{3C647986-3E2A-4105-AA9B-D0360D207F1C}" destId="{7EA4ACA6-236F-44FE-B006-89602AEC48C0}" srcOrd="0" destOrd="0" presId="urn:microsoft.com/office/officeart/2005/8/layout/process3"/>
    <dgm:cxn modelId="{D5B86739-829C-4A94-BE77-FA92F113274F}" type="presOf" srcId="{33AE15FC-6D18-499C-8565-ADF2B380DB58}" destId="{7EA4ACA6-236F-44FE-B006-89602AEC48C0}" srcOrd="0" destOrd="1" presId="urn:microsoft.com/office/officeart/2005/8/layout/process3"/>
    <dgm:cxn modelId="{4A4787C3-1F7F-465E-BC10-A371AA89F03F}" type="presOf" srcId="{9E3809A3-3035-405C-81D4-2BD553C8B30C}" destId="{4D792E03-1C57-46AF-B222-9AA34058A683}" srcOrd="1" destOrd="0" presId="urn:microsoft.com/office/officeart/2005/8/layout/process3"/>
    <dgm:cxn modelId="{F98871A9-D3EE-4884-9836-41508B1CB8A7}" type="presOf" srcId="{1F5AB6DE-A042-45A0-8951-C71463813B2C}" destId="{9B51FFFA-31B6-458B-BB73-BC9EEC1BC03A}" srcOrd="0" destOrd="0" presId="urn:microsoft.com/office/officeart/2005/8/layout/process3"/>
    <dgm:cxn modelId="{8EDCF81A-EB6B-4C3F-A66A-BF32300B8370}" type="presParOf" srcId="{82A07235-F181-4B35-BA74-20883C57AA92}" destId="{3832C49D-7231-484D-B61E-A4C4271CCE7F}" srcOrd="0" destOrd="0" presId="urn:microsoft.com/office/officeart/2005/8/layout/process3"/>
    <dgm:cxn modelId="{19009FAC-6A02-4E36-97E5-C1C7D3369978}" type="presParOf" srcId="{3832C49D-7231-484D-B61E-A4C4271CCE7F}" destId="{77E67E54-4B55-4384-81A7-1C0541D434D2}" srcOrd="0" destOrd="0" presId="urn:microsoft.com/office/officeart/2005/8/layout/process3"/>
    <dgm:cxn modelId="{A94DCED0-D156-46FF-9F8F-69DC376CBAB9}" type="presParOf" srcId="{3832C49D-7231-484D-B61E-A4C4271CCE7F}" destId="{36880E12-F223-4268-B33F-CD09F17BBF75}" srcOrd="1" destOrd="0" presId="urn:microsoft.com/office/officeart/2005/8/layout/process3"/>
    <dgm:cxn modelId="{90E8D1EA-F8D7-46DF-B096-45077D910A2F}" type="presParOf" srcId="{3832C49D-7231-484D-B61E-A4C4271CCE7F}" destId="{7EA4ACA6-236F-44FE-B006-89602AEC48C0}" srcOrd="2" destOrd="0" presId="urn:microsoft.com/office/officeart/2005/8/layout/process3"/>
    <dgm:cxn modelId="{D8AC8CB0-15B5-4EB8-9D9B-80C7A32822A7}" type="presParOf" srcId="{82A07235-F181-4B35-BA74-20883C57AA92}" destId="{B0FF9875-A411-45D7-A7A1-0F8F8A71535B}" srcOrd="1" destOrd="0" presId="urn:microsoft.com/office/officeart/2005/8/layout/process3"/>
    <dgm:cxn modelId="{EBB4759F-D77E-4F1A-9FFE-B6BF75D781F8}" type="presParOf" srcId="{B0FF9875-A411-45D7-A7A1-0F8F8A71535B}" destId="{6A6BA373-FDFE-468E-BACA-D4E813444CF9}" srcOrd="0" destOrd="0" presId="urn:microsoft.com/office/officeart/2005/8/layout/process3"/>
    <dgm:cxn modelId="{85B525F0-10D0-44B8-8ED7-8E90BCEB2448}" type="presParOf" srcId="{82A07235-F181-4B35-BA74-20883C57AA92}" destId="{12067DDA-BFF1-44B8-BA10-6775FDD28585}" srcOrd="2" destOrd="0" presId="urn:microsoft.com/office/officeart/2005/8/layout/process3"/>
    <dgm:cxn modelId="{CF678E54-2CB4-405D-905C-6EE830E7B263}" type="presParOf" srcId="{12067DDA-BFF1-44B8-BA10-6775FDD28585}" destId="{293AE9A3-B807-47C1-A2F4-9539C5C75416}" srcOrd="0" destOrd="0" presId="urn:microsoft.com/office/officeart/2005/8/layout/process3"/>
    <dgm:cxn modelId="{7339BB95-7C8B-4519-B1CC-B26682A5E977}" type="presParOf" srcId="{12067DDA-BFF1-44B8-BA10-6775FDD28585}" destId="{44C5FB80-DCF3-42CA-A131-1E555C3CA35E}" srcOrd="1" destOrd="0" presId="urn:microsoft.com/office/officeart/2005/8/layout/process3"/>
    <dgm:cxn modelId="{68B6B869-DEFF-46FF-B999-67059FB91325}" type="presParOf" srcId="{12067DDA-BFF1-44B8-BA10-6775FDD28585}" destId="{9B51FFFA-31B6-458B-BB73-BC9EEC1BC03A}" srcOrd="2" destOrd="0" presId="urn:microsoft.com/office/officeart/2005/8/layout/process3"/>
    <dgm:cxn modelId="{DEE23291-C194-4DAD-A474-BDEF40912BB6}" type="presParOf" srcId="{82A07235-F181-4B35-BA74-20883C57AA92}" destId="{65B1298C-C128-4DF6-896E-113AD985AF36}" srcOrd="3" destOrd="0" presId="urn:microsoft.com/office/officeart/2005/8/layout/process3"/>
    <dgm:cxn modelId="{94C6E455-7C6C-4A63-A841-7A79098BB322}" type="presParOf" srcId="{65B1298C-C128-4DF6-896E-113AD985AF36}" destId="{7DB5098B-FA3D-4E1D-B0F2-6260415F6CBE}" srcOrd="0" destOrd="0" presId="urn:microsoft.com/office/officeart/2005/8/layout/process3"/>
    <dgm:cxn modelId="{73A1051A-28FB-4590-A832-F5DA53BAE215}" type="presParOf" srcId="{82A07235-F181-4B35-BA74-20883C57AA92}" destId="{9885BB05-B8CF-48CF-8ADB-E5C5186613A3}" srcOrd="4" destOrd="0" presId="urn:microsoft.com/office/officeart/2005/8/layout/process3"/>
    <dgm:cxn modelId="{7FABFCA1-B1B7-4DE4-97DF-A2DE08E6E11B}" type="presParOf" srcId="{9885BB05-B8CF-48CF-8ADB-E5C5186613A3}" destId="{E51972B3-6C12-44D8-AEE0-A7D5BF80CC3B}" srcOrd="0" destOrd="0" presId="urn:microsoft.com/office/officeart/2005/8/layout/process3"/>
    <dgm:cxn modelId="{061418FA-16DF-40E9-90D4-1CD756F5EEDA}" type="presParOf" srcId="{9885BB05-B8CF-48CF-8ADB-E5C5186613A3}" destId="{3A8D39C6-9A72-4C63-9698-A01975065995}" srcOrd="1" destOrd="0" presId="urn:microsoft.com/office/officeart/2005/8/layout/process3"/>
    <dgm:cxn modelId="{BA1C9AB5-16C9-4C4F-A70B-029ED23248C5}" type="presParOf" srcId="{9885BB05-B8CF-48CF-8ADB-E5C5186613A3}" destId="{FA8632CE-FAF6-4EC1-820D-BE38CBFDFB7A}" srcOrd="2" destOrd="0" presId="urn:microsoft.com/office/officeart/2005/8/layout/process3"/>
    <dgm:cxn modelId="{37C2AC09-54F0-45FF-888C-6E7F12D7CAD3}" type="presParOf" srcId="{82A07235-F181-4B35-BA74-20883C57AA92}" destId="{36EB4888-7693-490A-8D91-4D74266F6F93}" srcOrd="5" destOrd="0" presId="urn:microsoft.com/office/officeart/2005/8/layout/process3"/>
    <dgm:cxn modelId="{08EEB62F-B593-4626-8A43-DA6320C6784C}" type="presParOf" srcId="{36EB4888-7693-490A-8D91-4D74266F6F93}" destId="{69B4A337-C5AB-4385-83F8-056EB1CE799E}" srcOrd="0" destOrd="0" presId="urn:microsoft.com/office/officeart/2005/8/layout/process3"/>
    <dgm:cxn modelId="{CFEA13E4-79B5-4024-BBE8-FC5ADAE37F20}" type="presParOf" srcId="{82A07235-F181-4B35-BA74-20883C57AA92}" destId="{5BF86A07-CB7B-4AFC-9A9C-CE4946CECBCA}" srcOrd="6" destOrd="0" presId="urn:microsoft.com/office/officeart/2005/8/layout/process3"/>
    <dgm:cxn modelId="{4EB175AB-04B3-4058-BE04-9346116ACFDE}" type="presParOf" srcId="{5BF86A07-CB7B-4AFC-9A9C-CE4946CECBCA}" destId="{ED2D478D-89C7-41A7-AF9C-3563661297C1}" srcOrd="0" destOrd="0" presId="urn:microsoft.com/office/officeart/2005/8/layout/process3"/>
    <dgm:cxn modelId="{0CB141FE-0F0F-48CF-8403-58880399F867}" type="presParOf" srcId="{5BF86A07-CB7B-4AFC-9A9C-CE4946CECBCA}" destId="{4D792E03-1C57-46AF-B222-9AA34058A683}" srcOrd="1" destOrd="0" presId="urn:microsoft.com/office/officeart/2005/8/layout/process3"/>
    <dgm:cxn modelId="{EDA8572A-7BA8-4CB6-BAEA-FA370575F947}" type="presParOf" srcId="{5BF86A07-CB7B-4AFC-9A9C-CE4946CECBCA}" destId="{BF3C85DD-5E6F-46C7-A5CF-8C60E442DF6C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880E12-F223-4268-B33F-CD09F17BBF75}">
      <dsp:nvSpPr>
        <dsp:cNvPr id="0" name=""/>
        <dsp:cNvSpPr/>
      </dsp:nvSpPr>
      <dsp:spPr>
        <a:xfrm>
          <a:off x="1121" y="1381161"/>
          <a:ext cx="1409226" cy="830490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Proposal Preparation</a:t>
          </a:r>
        </a:p>
      </dsp:txBody>
      <dsp:txXfrm>
        <a:off x="17337" y="1397377"/>
        <a:ext cx="1376794" cy="521228"/>
      </dsp:txXfrm>
    </dsp:sp>
    <dsp:sp modelId="{7EA4ACA6-236F-44FE-B006-89602AEC48C0}">
      <dsp:nvSpPr>
        <dsp:cNvPr id="0" name=""/>
        <dsp:cNvSpPr/>
      </dsp:nvSpPr>
      <dsp:spPr>
        <a:xfrm>
          <a:off x="289758" y="1934822"/>
          <a:ext cx="1409226" cy="12852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0000"/>
              </a:solidFill>
              <a:latin typeface="Calibri"/>
              <a:ea typeface="+mn-ea"/>
              <a:cs typeface="+mn-cs"/>
            </a:rPr>
            <a:t>Up-to-date datasets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0000"/>
              </a:solidFill>
              <a:latin typeface="Calibri"/>
              <a:ea typeface="+mn-ea"/>
              <a:cs typeface="+mn-cs"/>
            </a:rPr>
            <a:t>Consultation and discussion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sp:txBody>
      <dsp:txXfrm>
        <a:off x="327400" y="1972464"/>
        <a:ext cx="1333942" cy="1209916"/>
      </dsp:txXfrm>
    </dsp:sp>
    <dsp:sp modelId="{B0FF9875-A411-45D7-A7A1-0F8F8A71535B}">
      <dsp:nvSpPr>
        <dsp:cNvPr id="0" name=""/>
        <dsp:cNvSpPr/>
      </dsp:nvSpPr>
      <dsp:spPr>
        <a:xfrm>
          <a:off x="1620226" y="1482563"/>
          <a:ext cx="444941" cy="350856"/>
        </a:xfrm>
        <a:prstGeom prst="rightArrow">
          <a:avLst>
            <a:gd name="adj1" fmla="val 60000"/>
            <a:gd name="adj2" fmla="val 5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1620226" y="1552734"/>
        <a:ext cx="339684" cy="210514"/>
      </dsp:txXfrm>
    </dsp:sp>
    <dsp:sp modelId="{44C5FB80-DCF3-42CA-A131-1E555C3CA35E}">
      <dsp:nvSpPr>
        <dsp:cNvPr id="0" name=""/>
        <dsp:cNvSpPr/>
      </dsp:nvSpPr>
      <dsp:spPr>
        <a:xfrm>
          <a:off x="2249860" y="1381161"/>
          <a:ext cx="1409226" cy="830490"/>
        </a:xfrm>
        <a:prstGeom prst="roundRect">
          <a:avLst>
            <a:gd name="adj" fmla="val 10000"/>
          </a:avLst>
        </a:prstGeom>
        <a:solidFill>
          <a:srgbClr val="8064A2">
            <a:hueOff val="-1488257"/>
            <a:satOff val="8966"/>
            <a:lumOff val="719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Data Taking</a:t>
          </a:r>
        </a:p>
      </dsp:txBody>
      <dsp:txXfrm>
        <a:off x="2266076" y="1397377"/>
        <a:ext cx="1376794" cy="521228"/>
      </dsp:txXfrm>
    </dsp:sp>
    <dsp:sp modelId="{9B51FFFA-31B6-458B-BB73-BC9EEC1BC03A}">
      <dsp:nvSpPr>
        <dsp:cNvPr id="0" name=""/>
        <dsp:cNvSpPr/>
      </dsp:nvSpPr>
      <dsp:spPr>
        <a:xfrm>
          <a:off x="2540160" y="1934822"/>
          <a:ext cx="1409226" cy="12852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-1488257"/>
              <a:satOff val="8966"/>
              <a:lumOff val="719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0000"/>
              </a:solidFill>
              <a:latin typeface="Calibri"/>
              <a:ea typeface="+mn-ea"/>
              <a:cs typeface="+mn-cs"/>
            </a:rPr>
            <a:t>Fully customized data search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sp:txBody>
      <dsp:txXfrm>
        <a:off x="2577802" y="1972464"/>
        <a:ext cx="1333942" cy="1209916"/>
      </dsp:txXfrm>
    </dsp:sp>
    <dsp:sp modelId="{65B1298C-C128-4DF6-896E-113AD985AF36}">
      <dsp:nvSpPr>
        <dsp:cNvPr id="0" name=""/>
        <dsp:cNvSpPr/>
      </dsp:nvSpPr>
      <dsp:spPr>
        <a:xfrm>
          <a:off x="3869244" y="1482563"/>
          <a:ext cx="445531" cy="350856"/>
        </a:xfrm>
        <a:prstGeom prst="rightArrow">
          <a:avLst>
            <a:gd name="adj1" fmla="val 60000"/>
            <a:gd name="adj2" fmla="val 50000"/>
          </a:avLst>
        </a:prstGeom>
        <a:solidFill>
          <a:srgbClr val="8064A2">
            <a:hueOff val="-2232385"/>
            <a:satOff val="13449"/>
            <a:lumOff val="1078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3869244" y="1552734"/>
        <a:ext cx="340274" cy="210514"/>
      </dsp:txXfrm>
    </dsp:sp>
    <dsp:sp modelId="{3A8D39C6-9A72-4C63-9698-A01975065995}">
      <dsp:nvSpPr>
        <dsp:cNvPr id="0" name=""/>
        <dsp:cNvSpPr/>
      </dsp:nvSpPr>
      <dsp:spPr>
        <a:xfrm>
          <a:off x="4499713" y="1381161"/>
          <a:ext cx="1409226" cy="830490"/>
        </a:xfrm>
        <a:prstGeom prst="roundRect">
          <a:avLst>
            <a:gd name="adj" fmla="val 10000"/>
          </a:avLst>
        </a:prstGeom>
        <a:solidFill>
          <a:srgbClr val="8064A2">
            <a:hueOff val="-2976513"/>
            <a:satOff val="17933"/>
            <a:lumOff val="1437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Data Analysis</a:t>
          </a:r>
        </a:p>
      </dsp:txBody>
      <dsp:txXfrm>
        <a:off x="4515929" y="1397377"/>
        <a:ext cx="1376794" cy="521228"/>
      </dsp:txXfrm>
    </dsp:sp>
    <dsp:sp modelId="{FA8632CE-FAF6-4EC1-820D-BE38CBFDFB7A}">
      <dsp:nvSpPr>
        <dsp:cNvPr id="0" name=""/>
        <dsp:cNvSpPr/>
      </dsp:nvSpPr>
      <dsp:spPr>
        <a:xfrm>
          <a:off x="4790013" y="1934822"/>
          <a:ext cx="1409226" cy="12852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-2976513"/>
              <a:satOff val="17933"/>
              <a:lumOff val="1437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0000"/>
              </a:solidFill>
              <a:latin typeface="Calibri"/>
              <a:ea typeface="+mn-ea"/>
              <a:cs typeface="+mn-cs"/>
            </a:rPr>
            <a:t>Help on use of data tools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sp:txBody>
      <dsp:txXfrm>
        <a:off x="4827655" y="1972464"/>
        <a:ext cx="1333942" cy="1209916"/>
      </dsp:txXfrm>
    </dsp:sp>
    <dsp:sp modelId="{36EB4888-7693-490A-8D91-4D74266F6F93}">
      <dsp:nvSpPr>
        <dsp:cNvPr id="0" name=""/>
        <dsp:cNvSpPr/>
      </dsp:nvSpPr>
      <dsp:spPr>
        <a:xfrm>
          <a:off x="6119096" y="1482563"/>
          <a:ext cx="445531" cy="350856"/>
        </a:xfrm>
        <a:prstGeom prst="rightArrow">
          <a:avLst>
            <a:gd name="adj1" fmla="val 60000"/>
            <a:gd name="adj2" fmla="val 50000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6119096" y="1552734"/>
        <a:ext cx="340274" cy="210514"/>
      </dsp:txXfrm>
    </dsp:sp>
    <dsp:sp modelId="{4D792E03-1C57-46AF-B222-9AA34058A683}">
      <dsp:nvSpPr>
        <dsp:cNvPr id="0" name=""/>
        <dsp:cNvSpPr/>
      </dsp:nvSpPr>
      <dsp:spPr>
        <a:xfrm>
          <a:off x="6749566" y="1381161"/>
          <a:ext cx="1409226" cy="830490"/>
        </a:xfrm>
        <a:prstGeom prst="roundRect">
          <a:avLst>
            <a:gd name="adj" fmla="val 10000"/>
          </a:avLst>
        </a:prstGeom>
        <a:solidFill>
          <a:srgbClr val="8064A2">
            <a:hueOff val="-4464770"/>
            <a:satOff val="26899"/>
            <a:lumOff val="2156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Publication Preparation</a:t>
          </a:r>
        </a:p>
      </dsp:txBody>
      <dsp:txXfrm>
        <a:off x="6765782" y="1397377"/>
        <a:ext cx="1376794" cy="521228"/>
      </dsp:txXfrm>
    </dsp:sp>
    <dsp:sp modelId="{BF3C85DD-5E6F-46C7-A5CF-8C60E442DF6C}">
      <dsp:nvSpPr>
        <dsp:cNvPr id="0" name=""/>
        <dsp:cNvSpPr/>
      </dsp:nvSpPr>
      <dsp:spPr>
        <a:xfrm>
          <a:off x="7039866" y="1934822"/>
          <a:ext cx="1409226" cy="12852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-4464770"/>
              <a:satOff val="26899"/>
              <a:lumOff val="215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>
              <a:solidFill>
                <a:srgbClr val="000000"/>
              </a:solidFill>
              <a:latin typeface="Calibri"/>
              <a:ea typeface="+mn-ea"/>
              <a:cs typeface="+mn-cs"/>
            </a:rPr>
            <a:t>Prior publication data check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+mn-ea"/>
            <a:cs typeface="+mn-cs"/>
          </a:endParaRPr>
        </a:p>
      </dsp:txBody>
      <dsp:txXfrm>
        <a:off x="7077508" y="1972464"/>
        <a:ext cx="1333942" cy="1209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3"/>
          </p:nvPr>
        </p:nvSpPr>
        <p:spPr>
          <a:xfrm>
            <a:off x="3963988" y="8805863"/>
            <a:ext cx="3032125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lnSpc>
                <a:spcPct val="90000"/>
              </a:lnSpc>
              <a:defRPr sz="1200">
                <a:solidFill>
                  <a:schemeClr val="tx1"/>
                </a:solidFill>
                <a:latin typeface="Helvetica" pitchFamily="-111" charset="0"/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Page </a:t>
            </a:r>
            <a:fld id="{72719C7E-E30A-42B1-AAC1-6B2FBAE48B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05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60438" y="388938"/>
            <a:ext cx="5078412" cy="387032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430760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 pitchFamily="-111" charset="-128"/>
      </a:defRPr>
    </a:lvl1pPr>
    <a:lvl2pPr marL="482600" indent="-25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2pPr>
    <a:lvl3pPr marL="965200" indent="-50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3pPr>
    <a:lvl4pPr marL="1449388" indent="-777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4pPr>
    <a:lvl5pPr marL="1931988" indent="-103188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300" kern="1200">
        <a:solidFill>
          <a:schemeClr val="tx1"/>
        </a:solidFill>
        <a:latin typeface="Helvetica" pitchFamily="34" charset="0"/>
        <a:ea typeface="ヒラギノ角ゴ Pro W3" pitchFamily="-111" charset="-128"/>
        <a:cs typeface="ヒラギノ角ゴ Pro W3"/>
      </a:defRPr>
    </a:lvl5pPr>
    <a:lvl6pPr marL="2416531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99837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83143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66449" algn="l" defTabSz="96661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0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dirty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891063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3247814"/>
            <a:ext cx="8161020" cy="51880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0180" y="4632960"/>
            <a:ext cx="6720840" cy="1300480"/>
          </a:xfrm>
        </p:spPr>
        <p:txBody>
          <a:bodyPr/>
          <a:lstStyle>
            <a:lvl1pPr marL="0" indent="0" algn="ctr">
              <a:buNone/>
              <a:defRPr/>
            </a:lvl1pPr>
            <a:lvl2pPr marL="483263" indent="0" algn="ctr">
              <a:buNone/>
              <a:defRPr/>
            </a:lvl2pPr>
            <a:lvl3pPr marL="966526" indent="0" algn="ctr">
              <a:buNone/>
              <a:defRPr/>
            </a:lvl3pPr>
            <a:lvl4pPr marL="1449788" indent="0" algn="ctr">
              <a:buNone/>
              <a:defRPr/>
            </a:lvl4pPr>
            <a:lvl5pPr marL="1933052" indent="0" algn="ctr">
              <a:buNone/>
              <a:defRPr/>
            </a:lvl5pPr>
            <a:lvl6pPr marL="2416316" indent="0" algn="ctr">
              <a:buNone/>
              <a:defRPr/>
            </a:lvl6pPr>
            <a:lvl7pPr marL="2899579" indent="0" algn="ctr">
              <a:buNone/>
              <a:defRPr/>
            </a:lvl7pPr>
            <a:lvl8pPr marL="3382842" indent="0" algn="ctr">
              <a:buNone/>
              <a:defRPr/>
            </a:lvl8pPr>
            <a:lvl9pPr marL="386610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6012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703263" y="1408113"/>
            <a:ext cx="8258175" cy="522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>
              <a:latin typeface="Helvetica" pitchFamily="-111" charset="0"/>
              <a:ea typeface="ヒラギノ角ゴ Pro W3" pitchFamily="-111" charset="-128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321175" y="3209925"/>
            <a:ext cx="9601200" cy="560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6653" tIns="48326" rIns="96653" bIns="48326">
            <a:spAutoFit/>
          </a:bodyPr>
          <a:lstStyle/>
          <a:p>
            <a:pPr>
              <a:defRPr/>
            </a:pPr>
            <a:endParaRPr lang="en-US"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81281"/>
            <a:ext cx="8686800" cy="985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1013" y="1138238"/>
            <a:ext cx="8639175" cy="5362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5257800" y="6780213"/>
            <a:ext cx="4208463" cy="2301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64308"/>
                </a:solidFill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5257800" y="7010400"/>
            <a:ext cx="41910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64308"/>
                </a:solidFill>
                <a:ea typeface="ヒラギノ角ゴ Pro W3" pitchFamily="-111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Speaker - Slide </a:t>
            </a:r>
            <a:fld id="{EBE01311-EF90-4B83-B1FF-12E2D8AE86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4616" y="0"/>
            <a:ext cx="9451975" cy="709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925" y="1320801"/>
            <a:ext cx="7864475" cy="46977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769" tIns="45384" rIns="90769" bIns="45384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273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600200" y="4343401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3847" indent="0" algn="ctr">
              <a:buNone/>
              <a:defRPr/>
            </a:lvl2pPr>
            <a:lvl3pPr marL="907692" indent="0" algn="ctr">
              <a:buNone/>
              <a:defRPr/>
            </a:lvl3pPr>
            <a:lvl4pPr marL="1361537" indent="0" algn="ctr">
              <a:buNone/>
              <a:defRPr/>
            </a:lvl4pPr>
            <a:lvl5pPr marL="1815385" indent="0" algn="ctr">
              <a:buNone/>
              <a:defRPr/>
            </a:lvl5pPr>
            <a:lvl6pPr marL="2269231" indent="0" algn="ctr">
              <a:buNone/>
              <a:defRPr/>
            </a:lvl6pPr>
            <a:lvl7pPr marL="2723076" indent="0" algn="ctr">
              <a:buNone/>
              <a:defRPr/>
            </a:lvl7pPr>
            <a:lvl8pPr marL="3176922" indent="0" algn="ctr">
              <a:buNone/>
              <a:defRPr/>
            </a:lvl8pPr>
            <a:lvl9pPr marL="3630768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010" y="3352804"/>
            <a:ext cx="945118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-160020" y="6812959"/>
            <a:ext cx="9921240" cy="366516"/>
          </a:xfrm>
          <a:prstGeom prst="rect">
            <a:avLst/>
          </a:prstGeom>
          <a:noFill/>
        </p:spPr>
        <p:txBody>
          <a:bodyPr wrap="square" lIns="90810" tIns="45405" rIns="90810" bIns="45405" rtlCol="0">
            <a:spAutoFit/>
          </a:bodyPr>
          <a:lstStyle/>
          <a:p>
            <a:pPr algn="ctr"/>
            <a:r>
              <a:rPr lang="en-US" sz="893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</a:t>
            </a:r>
            <a:r>
              <a:rPr lang="en-US" sz="893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Michigan </a:t>
            </a:r>
          </a:p>
          <a:p>
            <a:pPr algn="ctr"/>
            <a:r>
              <a:rPr lang="en-US" sz="893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 State University. </a:t>
            </a:r>
            <a:r>
              <a:rPr lang="en-US" sz="893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Michigan State University operates FRIB as a DOE Office of Science National User Facility in support of the mission of the Office of Nuclear Physics.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61983" y="442921"/>
            <a:ext cx="2880360" cy="22399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5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95" y="502715"/>
            <a:ext cx="1680210" cy="218015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-160020" y="6812959"/>
            <a:ext cx="9921240" cy="366516"/>
          </a:xfrm>
          <a:prstGeom prst="rect">
            <a:avLst/>
          </a:prstGeom>
          <a:noFill/>
        </p:spPr>
        <p:txBody>
          <a:bodyPr wrap="square" lIns="90810" tIns="45405" rIns="90810" bIns="45405" rtlCol="0">
            <a:spAutoFit/>
          </a:bodyPr>
          <a:lstStyle/>
          <a:p>
            <a:pPr algn="ctr"/>
            <a:r>
              <a:rPr lang="en-US" sz="893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</a:t>
            </a:r>
            <a:r>
              <a:rPr lang="en-US" sz="893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Michigan </a:t>
            </a:r>
          </a:p>
          <a:p>
            <a:pPr algn="ctr"/>
            <a:r>
              <a:rPr lang="en-US" sz="893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 State University. </a:t>
            </a:r>
            <a:r>
              <a:rPr lang="en-US" sz="893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Michigan State University operates FRIB as a DOE Office of Science National User Facility in support of the mission of the Office of Nuclear Physics.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3161983" y="442921"/>
            <a:ext cx="2880360" cy="22399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50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95" y="502715"/>
            <a:ext cx="1680210" cy="218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08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" y="1138240"/>
            <a:ext cx="9440468" cy="5362575"/>
          </a:xfrm>
        </p:spPr>
        <p:txBody>
          <a:bodyPr/>
          <a:lstStyle>
            <a:lvl3pPr>
              <a:defRPr sz="1890"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0010" y="304806"/>
            <a:ext cx="9441180" cy="51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35AD4620-7552-4207-8973-898801ED21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6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" y="1138240"/>
            <a:ext cx="9440468" cy="4551360"/>
          </a:xfrm>
        </p:spPr>
        <p:txBody>
          <a:bodyPr/>
          <a:lstStyle>
            <a:lvl3pPr>
              <a:defRPr sz="1890"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0010" y="304806"/>
            <a:ext cx="9441180" cy="5181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35AD4620-7552-4207-8973-898801ED21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0" y="5810570"/>
            <a:ext cx="9601200" cy="73152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5969" tIns="47985" rIns="95969" bIns="47985" anchor="ctr"/>
          <a:lstStyle/>
          <a:p>
            <a:endParaRPr lang="en-US" sz="3150" dirty="0"/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0" y="6460810"/>
            <a:ext cx="9601200" cy="8128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969" tIns="47985" rIns="95969" bIns="47985" anchor="ctr"/>
          <a:lstStyle/>
          <a:p>
            <a:endParaRPr lang="en-US" sz="3150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824121"/>
            <a:ext cx="9520478" cy="623147"/>
          </a:xfrm>
        </p:spPr>
        <p:txBody>
          <a:bodyPr anchor="ctr"/>
          <a:lstStyle>
            <a:lvl1pPr marL="143954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0" y="5810570"/>
            <a:ext cx="9601200" cy="73152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5969" tIns="47985" rIns="95969" bIns="47985" anchor="ctr"/>
          <a:lstStyle/>
          <a:p>
            <a:endParaRPr lang="en-US" sz="3150" dirty="0"/>
          </a:p>
        </p:txBody>
      </p:sp>
      <p:sp>
        <p:nvSpPr>
          <p:cNvPr id="16" name="Rectangle 9"/>
          <p:cNvSpPr>
            <a:spLocks noChangeArrowheads="1"/>
          </p:cNvSpPr>
          <p:nvPr userDrawn="1"/>
        </p:nvSpPr>
        <p:spPr bwMode="auto">
          <a:xfrm>
            <a:off x="0" y="6460810"/>
            <a:ext cx="9601200" cy="8128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5969" tIns="47985" rIns="95969" bIns="47985" anchor="ctr"/>
          <a:lstStyle/>
          <a:p>
            <a:endParaRPr lang="en-US" sz="3150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25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1" y="300674"/>
            <a:ext cx="9441178" cy="518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1" y="1138240"/>
            <a:ext cx="4644392" cy="5362575"/>
          </a:xfrm>
        </p:spPr>
        <p:txBody>
          <a:bodyPr/>
          <a:lstStyle>
            <a:lvl3pPr>
              <a:defRPr sz="1890"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876802" y="1143007"/>
            <a:ext cx="4644388" cy="5362575"/>
          </a:xfrm>
        </p:spPr>
        <p:txBody>
          <a:bodyPr/>
          <a:lstStyle>
            <a:lvl3pPr>
              <a:defRPr sz="1890"/>
            </a:lvl3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4F88C639-55E7-4D97-AC8D-4B42A67367B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1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" y="300674"/>
            <a:ext cx="9441180" cy="518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0" y="1138239"/>
            <a:ext cx="9441184" cy="25955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80010" y="3820160"/>
            <a:ext cx="9441184" cy="25955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BCDB990A-6268-4898-A641-7F04AAB15E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289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1" y="300674"/>
            <a:ext cx="9441178" cy="518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1" y="1138239"/>
            <a:ext cx="4640580" cy="25955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856807" y="1138239"/>
            <a:ext cx="4664389" cy="25955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80017" y="3820160"/>
            <a:ext cx="4640579" cy="25955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856807" y="3820160"/>
            <a:ext cx="4664389" cy="25955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74887700-F8AD-4E75-9DA6-99EB4D2760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730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" y="300674"/>
            <a:ext cx="9441180" cy="518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CF988859-7953-4624-98C4-717249B46A1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541414"/>
            <a:ext cx="9594819" cy="773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12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601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03267" y="1408115"/>
            <a:ext cx="8258175" cy="5331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 eaLnBrk="0" hangingPunct="0">
              <a:lnSpc>
                <a:spcPct val="90000"/>
              </a:lnSpc>
              <a:defRPr/>
            </a:pPr>
            <a:endParaRPr lang="en-US" sz="315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321175" y="3209925"/>
            <a:ext cx="9601200" cy="5816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5943" tIns="47971" rIns="95943" bIns="47971">
            <a:spAutoFit/>
          </a:bodyPr>
          <a:lstStyle/>
          <a:p>
            <a:pPr defTabSz="479846">
              <a:defRPr/>
            </a:pPr>
            <a:endParaRPr lang="en-US" sz="3150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" y="300674"/>
            <a:ext cx="9441180" cy="518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, Slide </a:t>
            </a:r>
            <a:fld id="{888FC917-2F4D-45AC-AA7A-EF80FFB23A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54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76375" y="80963"/>
            <a:ext cx="664845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83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1013" y="1138238"/>
            <a:ext cx="8639175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hf hdr="0" dt="0"/>
  <p:txStyles>
    <p:titleStyle>
      <a:lvl1pPr algn="ctr" defTabSz="85407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1pPr>
      <a:lvl2pPr algn="ctr" defTabSz="85407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2pPr>
      <a:lvl3pPr algn="ctr" defTabSz="85407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3pPr>
      <a:lvl4pPr algn="ctr" defTabSz="85407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4pPr>
      <a:lvl5pPr algn="ctr" defTabSz="854075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5pPr>
      <a:lvl6pPr marL="483306" algn="ctr" defTabSz="854177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66612" algn="ctr" defTabSz="854177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449918" algn="ctr" defTabSz="854177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933224" algn="ctr" defTabSz="854177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4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975" indent="-180975" algn="l" defTabSz="854075" rtl="0" eaLnBrk="1" fontAlgn="base" hangingPunct="1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100">
          <a:solidFill>
            <a:srgbClr val="064308"/>
          </a:solidFill>
          <a:latin typeface="Arial" charset="0"/>
          <a:ea typeface="MS PGothic" pitchFamily="34" charset="-128"/>
          <a:cs typeface="ＭＳ Ｐゴシック" pitchFamily="-65" charset="-128"/>
        </a:defRPr>
      </a:lvl1pPr>
      <a:lvl2pPr marL="482600" indent="-180975" algn="l" defTabSz="854075" rtl="0" eaLnBrk="1" fontAlgn="base" hangingPunct="1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700">
          <a:solidFill>
            <a:schemeClr val="tx1"/>
          </a:solidFill>
          <a:latin typeface="Arial" charset="0"/>
          <a:ea typeface="MS PGothic" pitchFamily="34" charset="-128"/>
          <a:cs typeface="+mn-cs"/>
        </a:defRPr>
      </a:lvl2pPr>
      <a:lvl3pPr marL="784225" indent="-180975" algn="l" defTabSz="854075" rtl="0" eaLnBrk="1" fontAlgn="base" hangingPunct="1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7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328738" indent="-241300" algn="l" defTabSz="85407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4pPr>
      <a:lvl5pPr marL="1866900" indent="-158750" algn="l" defTabSz="854075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ヒラギノ角ゴ Pro W3" pitchFamily="-111" charset="-128"/>
          <a:cs typeface="ヒラギノ角ゴ Pro W3"/>
        </a:defRPr>
      </a:lvl5pPr>
      <a:lvl6pPr marL="2351083" indent="-159424" algn="l" defTabSz="854177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834390" indent="-159424" algn="l" defTabSz="854177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317696" indent="-159424" algn="l" defTabSz="854177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801002" indent="-159424" algn="l" defTabSz="854177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4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3306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6612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9918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33224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6531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9837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83143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66449" algn="l" defTabSz="96661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376" y="80964"/>
            <a:ext cx="9442451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376" y="1138240"/>
            <a:ext cx="9442451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347715" y="6780213"/>
            <a:ext cx="4453387" cy="388937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5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801100" y="6780213"/>
            <a:ext cx="800100" cy="388937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5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, Slide </a:t>
            </a:r>
            <a:fld id="{D30A2C6D-39BC-4576-856C-8743CF76CCF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878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</p:sldLayoutIdLst>
  <p:hf hdr="0" dt="0"/>
  <p:txStyles>
    <p:titleStyle>
      <a:lvl1pPr algn="ctr" defTabSz="84345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4345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4345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4345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4345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79888" algn="ctr" defTabSz="84813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59778" algn="ctr" defTabSz="84813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439664" algn="ctr" defTabSz="84813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919555" algn="ctr" defTabSz="848138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36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9187" indent="-189187" algn="l" defTabSz="843458" rtl="0" eaLnBrk="1" fontAlgn="base" hangingPunct="1">
        <a:lnSpc>
          <a:spcPct val="90000"/>
        </a:lnSpc>
        <a:spcBef>
          <a:spcPts val="1266"/>
        </a:spcBef>
        <a:spcAft>
          <a:spcPct val="0"/>
        </a:spcAft>
        <a:buSzPct val="100000"/>
        <a:buFont typeface="Wingdings" pitchFamily="2" charset="2"/>
        <a:buChar char="§"/>
        <a:defRPr sz="231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81527" indent="-159233" algn="l" defTabSz="843458" rtl="0" eaLnBrk="1" fontAlgn="base" hangingPunct="1">
        <a:lnSpc>
          <a:spcPct val="90000"/>
        </a:lnSpc>
        <a:spcBef>
          <a:spcPts val="211"/>
        </a:spcBef>
        <a:spcAft>
          <a:spcPct val="0"/>
        </a:spcAft>
        <a:buSzPct val="100000"/>
        <a:buFont typeface="Arial" pitchFamily="34" charset="0"/>
        <a:buChar char="•"/>
        <a:defRPr sz="21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621163" indent="-168691" algn="l" defTabSz="843458" rtl="0" eaLnBrk="1" fontAlgn="base" hangingPunct="1">
        <a:lnSpc>
          <a:spcPct val="90000"/>
        </a:lnSpc>
        <a:spcBef>
          <a:spcPts val="21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64630" indent="-140314" algn="l" defTabSz="843458" rtl="0" eaLnBrk="1" fontAlgn="base" hangingPunct="1">
        <a:lnSpc>
          <a:spcPct val="90000"/>
        </a:lnSpc>
        <a:spcBef>
          <a:spcPts val="21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8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53141" indent="-189187" algn="l" defTabSz="843458" rtl="0" eaLnBrk="1" fontAlgn="base" hangingPunct="1">
        <a:lnSpc>
          <a:spcPct val="90000"/>
        </a:lnSpc>
        <a:spcBef>
          <a:spcPts val="21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7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334459" indent="-158297" algn="l" defTabSz="84813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65">
          <a:solidFill>
            <a:schemeClr val="tx1"/>
          </a:solidFill>
          <a:latin typeface="Helvetica" charset="0"/>
          <a:ea typeface="+mn-ea"/>
          <a:cs typeface="+mn-cs"/>
        </a:defRPr>
      </a:lvl6pPr>
      <a:lvl7pPr marL="2814350" indent="-158297" algn="l" defTabSz="84813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65">
          <a:solidFill>
            <a:schemeClr val="tx1"/>
          </a:solidFill>
          <a:latin typeface="Helvetica" charset="0"/>
          <a:ea typeface="+mn-ea"/>
          <a:cs typeface="+mn-cs"/>
        </a:defRPr>
      </a:lvl7pPr>
      <a:lvl8pPr marL="3294241" indent="-158297" algn="l" defTabSz="84813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65">
          <a:solidFill>
            <a:schemeClr val="tx1"/>
          </a:solidFill>
          <a:latin typeface="Helvetica" charset="0"/>
          <a:ea typeface="+mn-ea"/>
          <a:cs typeface="+mn-cs"/>
        </a:defRPr>
      </a:lvl8pPr>
      <a:lvl9pPr marL="3774127" indent="-158297" algn="l" defTabSz="848138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65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79888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59778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39664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19555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399445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79335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59223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39111" algn="l" defTabSz="959778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6"/>
          <p:cNvSpPr>
            <a:spLocks noGrp="1"/>
          </p:cNvSpPr>
          <p:nvPr>
            <p:ph type="subTitle" idx="1"/>
          </p:nvPr>
        </p:nvSpPr>
        <p:spPr>
          <a:xfrm>
            <a:off x="1162644" y="4377690"/>
            <a:ext cx="7680960" cy="1440180"/>
          </a:xfrm>
        </p:spPr>
        <p:txBody>
          <a:bodyPr/>
          <a:lstStyle/>
          <a:p>
            <a:r>
              <a:rPr lang="en-US" sz="1800" dirty="0"/>
              <a:t>Jun Chen</a:t>
            </a:r>
          </a:p>
          <a:p>
            <a:r>
              <a:rPr lang="en-US" sz="1800" dirty="0"/>
              <a:t>2022 NSDD meeting, ANU</a:t>
            </a:r>
          </a:p>
          <a:p>
            <a:r>
              <a:rPr lang="en-US" sz="1800" dirty="0"/>
              <a:t>October </a:t>
            </a:r>
            <a:r>
              <a:rPr lang="en-US" sz="1800" dirty="0" smtClean="0"/>
              <a:t>24-28, </a:t>
            </a:r>
            <a:r>
              <a:rPr lang="en-US" sz="1800" dirty="0"/>
              <a:t>2022</a:t>
            </a:r>
            <a:endParaRPr lang="en-US" sz="1800" dirty="0"/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75010" y="3173323"/>
            <a:ext cx="9451180" cy="879491"/>
          </a:xfrm>
        </p:spPr>
        <p:txBody>
          <a:bodyPr/>
          <a:lstStyle/>
          <a:p>
            <a:r>
              <a:rPr lang="en-US" dirty="0"/>
              <a:t>Status Report of MSU Data Center</a:t>
            </a:r>
            <a:br>
              <a:rPr lang="en-US" dirty="0"/>
            </a:br>
            <a:r>
              <a:rPr lang="en-US" sz="800" dirty="0"/>
              <a:t/>
            </a:r>
            <a:br>
              <a:rPr lang="en-US" sz="800" dirty="0"/>
            </a:br>
            <a:r>
              <a:rPr lang="en-US" sz="2000" b="0" dirty="0"/>
              <a:t>for the period of May 2021 – Oct 2022</a:t>
            </a:r>
            <a:endParaRPr lang="en-US" sz="2000" dirty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0746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07398" y="363515"/>
            <a:ext cx="9121140" cy="502555"/>
          </a:xfrm>
        </p:spPr>
        <p:txBody>
          <a:bodyPr/>
          <a:lstStyle/>
          <a:p>
            <a:r>
              <a:rPr lang="en-US" dirty="0"/>
              <a:t>Overview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2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448381" y="1245483"/>
            <a:ext cx="8639175" cy="5155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defTabSz="854075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Char char="•"/>
              <a:defRPr sz="2100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1pPr>
            <a:lvl2pPr marL="482600" indent="-180975" algn="l" defTabSz="854075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sz="1700">
                <a:solidFill>
                  <a:schemeClr val="tx1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784225" indent="-180975" algn="l" defTabSz="854075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Char char="»"/>
              <a:defRPr sz="1700">
                <a:solidFill>
                  <a:schemeClr val="tx1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328738" indent="-241300" algn="l" defTabSz="854075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ヒラギノ角ゴ Pro W3"/>
              </a:defRPr>
            </a:lvl4pPr>
            <a:lvl5pPr marL="1866900" indent="-158750" algn="l" defTabSz="854075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ヒラギノ角ゴ Pro W3"/>
              </a:defRPr>
            </a:lvl5pPr>
            <a:lvl6pPr marL="2351083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834390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317696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801002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pPr marL="180975" marR="0" lvl="0" indent="-180975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 Grant status (funded by US DOE since 2017):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Current budget cycle: 15 December to 14 December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Renewal is under review</a:t>
            </a:r>
          </a:p>
          <a:p>
            <a:pPr marL="180975" marR="0" lvl="0" indent="-180975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 Current personnel (since 2017, 1FTE)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Hiro Iwasaki (line-manager) 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Jun Chen (PI, 1 FTE)</a:t>
            </a:r>
          </a:p>
          <a:p>
            <a:pPr marL="180975" marR="0" lvl="0" indent="-180975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 Responsibilities: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ENSDF evaluation (A=31-44 and 60-73 except 62,67-70)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XUNDL compilation including data check for PRC and EPJA manuscripts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Development and modernization of ENSDF codes</a:t>
            </a:r>
          </a:p>
          <a:p>
            <a:pPr marL="457200" marR="0" lvl="0" indent="23495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" panose="020F0502020204030204" pitchFamily="34" charset="0"/>
                <a:ea typeface="MS PGothic" pitchFamily="34" charset="-128"/>
              </a:rPr>
              <a:t>Data support to FRIB users via the FRIENDS project</a:t>
            </a:r>
          </a:p>
          <a:p>
            <a:pPr marL="457200" marR="0" lvl="0" indent="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  <a:p>
            <a:pPr marL="180975" marR="0" lvl="0" indent="-180975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  <a:p>
            <a:pPr marL="0" marR="0" lvl="0" indent="0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  <a:p>
            <a:pPr marL="180975" marR="0" lvl="0" indent="-180975" algn="l" defTabSz="85407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2100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356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dirty="0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3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 bwMode="auto">
          <a:xfrm>
            <a:off x="266700" y="257626"/>
            <a:ext cx="8686800" cy="50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>
            <a:lvl1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1pPr>
            <a:lvl2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2pPr>
            <a:lvl3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3pPr>
            <a:lvl4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4pPr>
            <a:lvl5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5pPr>
            <a:lvl6pPr marL="483306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6pPr>
            <a:lvl7pPr marL="966612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7pPr>
            <a:lvl8pPr marL="1449918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8pPr>
            <a:lvl9pPr marL="1933224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854075" rtl="0" eaLnBrk="1" fontAlgn="base" latinLnBrk="0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t>ENSDF evaluation at MSU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152400" y="1038225"/>
            <a:ext cx="9296399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975" indent="-180975" algn="l" defTabSz="854075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Char char="•"/>
              <a:defRPr sz="2100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1pPr>
            <a:lvl2pPr marL="482600" indent="-180975" algn="l" defTabSz="854075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sz="1700">
                <a:solidFill>
                  <a:schemeClr val="tx1"/>
                </a:solidFill>
                <a:latin typeface="Arial" charset="0"/>
                <a:ea typeface="MS PGothic" pitchFamily="34" charset="-128"/>
                <a:cs typeface="+mn-cs"/>
              </a:defRPr>
            </a:lvl2pPr>
            <a:lvl3pPr marL="784225" indent="-180975" algn="l" defTabSz="854075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Char char="»"/>
              <a:defRPr sz="1700">
                <a:solidFill>
                  <a:schemeClr val="tx1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328738" indent="-241300" algn="l" defTabSz="854075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ヒラギノ角ゴ Pro W3"/>
              </a:defRPr>
            </a:lvl4pPr>
            <a:lvl5pPr marL="1866900" indent="-158750" algn="l" defTabSz="854075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ヒラギノ角ゴ Pro W3"/>
              </a:defRPr>
            </a:lvl5pPr>
            <a:lvl6pPr marL="2351083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834390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317696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801002" indent="-159424" algn="l" defTabSz="854177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4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r>
              <a:rPr lang="en-US" sz="2700" kern="0" dirty="0" smtClean="0">
                <a:latin typeface="Calibri" panose="020F0502020204030204" pitchFamily="34" charset="0"/>
              </a:rPr>
              <a:t> Current mass region:</a:t>
            </a:r>
            <a:endParaRPr lang="en-US" sz="2700" b="1" i="1" kern="0" dirty="0" smtClean="0">
              <a:latin typeface="Calibri" panose="020F0502020204030204" pitchFamily="34" charset="0"/>
            </a:endParaRPr>
          </a:p>
          <a:p>
            <a:pPr marL="457200" indent="234950"/>
            <a:r>
              <a:rPr lang="en-US" sz="2000" kern="0" dirty="0" smtClean="0">
                <a:latin typeface="Calibri" panose="020F0502020204030204" pitchFamily="34" charset="0"/>
              </a:rPr>
              <a:t>A=31 to 44, 60 to 73 except 62,67-70</a:t>
            </a:r>
          </a:p>
          <a:p>
            <a:pPr marL="457200" indent="234950"/>
            <a:r>
              <a:rPr lang="en-US" sz="2000" kern="0" dirty="0" smtClean="0">
                <a:latin typeface="Calibri" panose="020F0502020204030204" pitchFamily="34" charset="0"/>
              </a:rPr>
              <a:t>All are in the region of FRIB research interest</a:t>
            </a:r>
          </a:p>
          <a:p>
            <a:r>
              <a:rPr lang="en-US" sz="2800" kern="0" dirty="0" smtClean="0">
                <a:latin typeface="Calibri" panose="020F0502020204030204" pitchFamily="34" charset="0"/>
              </a:rPr>
              <a:t> </a:t>
            </a:r>
            <a:r>
              <a:rPr lang="en-US" sz="2700" kern="0" dirty="0">
                <a:latin typeface="Calibri" panose="020F0502020204030204" pitchFamily="34" charset="0"/>
              </a:rPr>
              <a:t>Task for FY22:</a:t>
            </a:r>
          </a:p>
          <a:p>
            <a:pPr marL="457200" indent="0">
              <a:buFontTx/>
              <a:buNone/>
            </a:pPr>
            <a:endParaRPr lang="en-US" sz="2200" kern="0" dirty="0" smtClean="0">
              <a:latin typeface="Calibri" panose="020F0502020204030204" pitchFamily="34" charset="0"/>
            </a:endParaRPr>
          </a:p>
          <a:p>
            <a:pPr marL="457200" indent="0">
              <a:buFontTx/>
              <a:buNone/>
            </a:pPr>
            <a:endParaRPr lang="en-US" sz="2200" kern="0" dirty="0" smtClean="0">
              <a:latin typeface="Calibri" panose="020F0502020204030204" pitchFamily="34" charset="0"/>
            </a:endParaRPr>
          </a:p>
          <a:p>
            <a:pPr marL="457200" indent="0">
              <a:buFontTx/>
              <a:buNone/>
            </a:pPr>
            <a:endParaRPr lang="en-US" sz="1600" kern="0" dirty="0" smtClean="0">
              <a:latin typeface="Calibri" panose="020F0502020204030204" pitchFamily="34" charset="0"/>
            </a:endParaRPr>
          </a:p>
          <a:p>
            <a:pPr marL="457200" indent="0">
              <a:buFontTx/>
              <a:buNone/>
            </a:pPr>
            <a:r>
              <a:rPr lang="en-US" sz="1800" kern="0" dirty="0" smtClean="0">
                <a:latin typeface="Calibri" panose="020F0502020204030204" pitchFamily="34" charset="0"/>
              </a:rPr>
              <a:t>         </a:t>
            </a:r>
          </a:p>
          <a:p>
            <a:pPr marL="682625" indent="-177800">
              <a:buFont typeface="Arial" panose="020B0604020202020204" pitchFamily="34" charset="0"/>
              <a:buChar char="•"/>
            </a:pPr>
            <a:r>
              <a:rPr lang="en-US" sz="2000" kern="0" dirty="0" smtClean="0"/>
              <a:t>other: review of 2 mass chains (done)</a:t>
            </a:r>
            <a:endParaRPr lang="en-US" sz="2000" kern="0" dirty="0" smtClean="0">
              <a:latin typeface="Calibri" panose="020F0502020204030204" pitchFamily="34" charset="0"/>
            </a:endParaRPr>
          </a:p>
          <a:p>
            <a:r>
              <a:rPr lang="en-US" sz="2700" kern="0" dirty="0">
                <a:latin typeface="Calibri" panose="020F0502020204030204" pitchFamily="34" charset="0"/>
              </a:rPr>
              <a:t> Plan for FY23</a:t>
            </a:r>
          </a:p>
          <a:p>
            <a:pPr marL="457200" indent="234950"/>
            <a:r>
              <a:rPr lang="en-US" sz="2000" b="1" kern="0" smtClean="0">
                <a:latin typeface="Calibri" panose="020F0502020204030204" pitchFamily="34" charset="0"/>
              </a:rPr>
              <a:t>A=33, 80 </a:t>
            </a:r>
            <a:r>
              <a:rPr lang="en-US" sz="2000" b="1" kern="0" dirty="0" smtClean="0">
                <a:latin typeface="Calibri" panose="020F0502020204030204" pitchFamily="34" charset="0"/>
              </a:rPr>
              <a:t>and 151</a:t>
            </a:r>
            <a:r>
              <a:rPr lang="en-US" sz="2000" kern="0" dirty="0" smtClean="0">
                <a:latin typeface="Calibri" panose="020F0502020204030204" pitchFamily="34" charset="0"/>
              </a:rPr>
              <a:t> with B. Singh </a:t>
            </a:r>
          </a:p>
          <a:p>
            <a:pPr marL="457200" indent="234950"/>
            <a:r>
              <a:rPr lang="en-US" sz="2000" kern="0" dirty="0" smtClean="0">
                <a:latin typeface="Calibri" panose="020F0502020204030204" pitchFamily="34" charset="0"/>
              </a:rPr>
              <a:t>Review of 1 mass-chain</a:t>
            </a:r>
          </a:p>
          <a:p>
            <a:pPr marL="457200" indent="234950"/>
            <a:endParaRPr lang="en-US" sz="2000" kern="0" dirty="0" smtClean="0">
              <a:latin typeface="Calibri" panose="020F0502020204030204" pitchFamily="34" charset="0"/>
            </a:endParaRPr>
          </a:p>
          <a:p>
            <a:pPr marL="0" indent="0">
              <a:buFontTx/>
              <a:buNone/>
            </a:pPr>
            <a:endParaRPr lang="en-US" kern="0" dirty="0"/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145428"/>
              </p:ext>
            </p:extLst>
          </p:nvPr>
        </p:nvGraphicFramePr>
        <p:xfrm>
          <a:off x="224001" y="3048000"/>
          <a:ext cx="9153195" cy="1341120"/>
        </p:xfrm>
        <a:graphic>
          <a:graphicData uri="http://schemas.openxmlformats.org/drawingml/2006/table">
            <a:tbl>
              <a:tblPr/>
              <a:tblGrid>
                <a:gridCol w="787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4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3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32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8403">
                  <a:extLst>
                    <a:ext uri="{9D8B030D-6E8A-4147-A177-3AD203B41FA5}">
                      <a16:colId xmlns:a16="http://schemas.microsoft.com/office/drawing/2014/main" val="1324476857"/>
                    </a:ext>
                  </a:extLst>
                </a:gridCol>
                <a:gridCol w="1163542">
                  <a:extLst>
                    <a:ext uri="{9D8B030D-6E8A-4147-A177-3AD203B41FA5}">
                      <a16:colId xmlns:a16="http://schemas.microsoft.com/office/drawing/2014/main" val="3852632230"/>
                    </a:ext>
                  </a:extLst>
                </a:gridCol>
                <a:gridCol w="1551389">
                  <a:extLst>
                    <a:ext uri="{9D8B030D-6E8A-4147-A177-3AD203B41FA5}">
                      <a16:colId xmlns:a16="http://schemas.microsoft.com/office/drawing/2014/main" val="3151894148"/>
                    </a:ext>
                  </a:extLst>
                </a:gridCol>
                <a:gridCol w="2171944">
                  <a:extLst>
                    <a:ext uri="{9D8B030D-6E8A-4147-A177-3AD203B41FA5}">
                      <a16:colId xmlns:a16="http://schemas.microsoft.com/office/drawing/2014/main" val="1905797770"/>
                    </a:ext>
                  </a:extLst>
                </a:gridCol>
              </a:tblGrid>
              <a:tr h="33655"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  <a:p>
                      <a:pPr algn="ctr" fontAlgn="b"/>
                      <a:r>
                        <a:rPr lang="en-US" sz="170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nuclides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  <a:p>
                      <a:pPr algn="ctr" fontAlgn="b"/>
                      <a:r>
                        <a:rPr lang="en-US" sz="170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datasets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#</a:t>
                      </a:r>
                    </a:p>
                    <a:p>
                      <a:pPr algn="ctr" fontAlgn="b"/>
                      <a:r>
                        <a:rPr lang="en-US" sz="170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lines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#Adopted</a:t>
                      </a:r>
                    </a:p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Levels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#Adopted </a:t>
                      </a:r>
                    </a:p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Gammas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Evaluators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status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629"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US" sz="1800" b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A=32</a:t>
                      </a:r>
                      <a:endParaRPr lang="en-US" sz="1800" b="1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17,252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787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1032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J. Chen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in review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29"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US" sz="1800" b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A=44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i="1" u="none" strike="noStrike" dirty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13,312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798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723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J. Chen, B.</a:t>
                      </a:r>
                      <a:r>
                        <a:rPr lang="en-US" sz="1700" b="0" i="0" u="none" strike="noStrike" baseline="0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 Singh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in review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29"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l" fontAlgn="b"/>
                      <a:r>
                        <a:rPr lang="en-US" sz="1800" b="1" u="none" strike="noStrike" dirty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   </a:t>
                      </a:r>
                      <a:r>
                        <a:rPr lang="en-US" sz="1800" b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A=165</a:t>
                      </a:r>
                      <a:endParaRPr lang="en-US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~21,011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~1325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>
                      <a:lvl1pPr marL="0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7988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59778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439664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91955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39944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879335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359223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839111" algn="l" defTabSz="959778" rtl="0" eaLnBrk="1" latinLnBrk="0" hangingPunct="1">
                        <a:defRPr sz="1890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 fontAlgn="b"/>
                      <a:r>
                        <a:rPr lang="en-US" sz="17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~2322</a:t>
                      </a:r>
                      <a:endParaRPr lang="en-US" sz="17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b="0" i="0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B. Singh, J. Chen</a:t>
                      </a:r>
                      <a:endParaRPr lang="en-US" sz="1700" b="0" i="0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 smtClean="0">
                          <a:solidFill>
                            <a:srgbClr val="064308"/>
                          </a:solidFill>
                          <a:effectLst/>
                          <a:latin typeface="Calibri" panose="020F0502020204030204" pitchFamily="34" charset="0"/>
                        </a:rPr>
                        <a:t>to be submitted by Oct31</a:t>
                      </a:r>
                      <a:endParaRPr lang="en-US" sz="1400" b="0" i="1" u="none" strike="noStrike" dirty="0">
                        <a:solidFill>
                          <a:srgbClr val="06430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E4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2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4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301484"/>
            <a:ext cx="8534400" cy="4413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 defTabSz="854075">
              <a:lnSpc>
                <a:spcPct val="9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064308"/>
                </a:solidFill>
                <a:latin typeface="Calibri" panose="020F0502020204030204" pitchFamily="34" charset="0"/>
                <a:ea typeface="MS PGothic" pitchFamily="34" charset="-128"/>
                <a:cs typeface="ＭＳ Ｐゴシック" pitchFamily="-65" charset="-128"/>
              </a:rPr>
              <a:t>All </a:t>
            </a:r>
            <a:r>
              <a:rPr lang="en-US" sz="2600" dirty="0">
                <a:solidFill>
                  <a:srgbClr val="064308"/>
                </a:solidFill>
                <a:latin typeface="Calibri" panose="020F0502020204030204" pitchFamily="34" charset="0"/>
                <a:ea typeface="MS PGothic" pitchFamily="34" charset="-128"/>
                <a:cs typeface="ＭＳ Ｐゴシック" pitchFamily="-65" charset="-128"/>
              </a:rPr>
              <a:t>compilations since 2014: </a:t>
            </a:r>
            <a:endParaRPr lang="en-US" sz="2600" dirty="0" smtClean="0">
              <a:solidFill>
                <a:srgbClr val="064308"/>
              </a:solidFill>
              <a:latin typeface="Calibri" panose="020F0502020204030204" pitchFamily="34" charset="0"/>
              <a:ea typeface="MS PGothic" pitchFamily="34" charset="-128"/>
              <a:cs typeface="ＭＳ Ｐゴシック" pitchFamily="-65" charset="-128"/>
            </a:endParaRPr>
          </a:p>
          <a:p>
            <a:pPr marL="862013" lvl="1" indent="-347663" defTabSz="854075">
              <a:lnSpc>
                <a:spcPct val="90000"/>
              </a:lnSpc>
              <a:spcBef>
                <a:spcPts val="600"/>
              </a:spcBef>
              <a:buSzPct val="100000"/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913 data sets/457 papers for 667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nuclides</a:t>
            </a:r>
          </a:p>
          <a:p>
            <a:pPr marL="514350" lvl="1" indent="0" defTabSz="854075">
              <a:lnSpc>
                <a:spcPct val="90000"/>
              </a:lnSpc>
              <a:spcBef>
                <a:spcPts val="600"/>
              </a:spcBef>
              <a:buSzPct val="100000"/>
            </a:pPr>
            <a:endParaRPr lang="en-US" sz="2200" dirty="0">
              <a:solidFill>
                <a:srgbClr val="064308"/>
              </a:solidFill>
              <a:latin typeface="Calibri" panose="020F0502020204030204" pitchFamily="34" charset="0"/>
            </a:endParaRPr>
          </a:p>
          <a:p>
            <a:pPr marL="180975" indent="-180975" defTabSz="854075">
              <a:lnSpc>
                <a:spcPct val="90000"/>
              </a:lnSpc>
              <a:spcBef>
                <a:spcPts val="6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064308"/>
                </a:solidFill>
                <a:latin typeface="Calibri" panose="020F0502020204030204" pitchFamily="34" charset="0"/>
                <a:ea typeface="MS PGothic" pitchFamily="34" charset="-128"/>
                <a:cs typeface="ＭＳ Ｐゴシック" pitchFamily="-65" charset="-128"/>
              </a:rPr>
              <a:t>Compilations </a:t>
            </a:r>
            <a:r>
              <a:rPr lang="en-US" sz="2600" dirty="0" smtClean="0">
                <a:solidFill>
                  <a:srgbClr val="064308"/>
                </a:solidFill>
                <a:latin typeface="Calibri" panose="020F0502020204030204" pitchFamily="34" charset="0"/>
                <a:ea typeface="MS PGothic" pitchFamily="34" charset="-128"/>
                <a:cs typeface="ＭＳ Ｐゴシック" pitchFamily="-65" charset="-128"/>
              </a:rPr>
              <a:t>in FY22: </a:t>
            </a:r>
            <a:endParaRPr lang="en-US" sz="2600" dirty="0">
              <a:solidFill>
                <a:srgbClr val="064308"/>
              </a:solidFill>
              <a:latin typeface="Calibri" panose="020F0502020204030204" pitchFamily="34" charset="0"/>
              <a:ea typeface="MS PGothic" pitchFamily="34" charset="-128"/>
              <a:cs typeface="ＭＳ Ｐゴシック" pitchFamily="-65" charset="-128"/>
            </a:endParaRPr>
          </a:p>
          <a:p>
            <a:pPr marL="630238" indent="-111125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rgbClr val="064308"/>
                </a:solidFill>
                <a:latin typeface="Calibri" panose="020F0502020204030204" pitchFamily="34" charset="0"/>
              </a:rPr>
              <a:t> 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95 datasets </a:t>
            </a: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from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40 </a:t>
            </a: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papers,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including 36 datasets/20 papers for </a:t>
            </a: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PRC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data checking</a:t>
            </a:r>
          </a:p>
          <a:p>
            <a:pPr marL="630238" indent="-111125">
              <a:spcBef>
                <a:spcPts val="600"/>
              </a:spcBef>
              <a:buFont typeface="Courier New" panose="02070309020205020404" pitchFamily="49" charset="0"/>
              <a:buChar char="o"/>
            </a:pPr>
            <a:endParaRPr lang="en-US" sz="2200" dirty="0" smtClean="0">
              <a:solidFill>
                <a:srgbClr val="064308"/>
              </a:solidFill>
              <a:latin typeface="Calibri" panose="020F0502020204030204" pitchFamily="34" charset="0"/>
            </a:endParaRPr>
          </a:p>
          <a:p>
            <a:pPr marL="180975" indent="-180975" defTabSz="854075">
              <a:lnSpc>
                <a:spcPct val="90000"/>
              </a:lnSpc>
              <a:spcBef>
                <a:spcPts val="120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2600" dirty="0" smtClean="0">
                <a:solidFill>
                  <a:srgbClr val="064308"/>
                </a:solidFill>
                <a:latin typeface="Calibri" panose="020F0502020204030204" pitchFamily="34" charset="0"/>
                <a:ea typeface="MS PGothic" pitchFamily="34" charset="-128"/>
                <a:cs typeface="ＭＳ Ｐゴシック" pitchFamily="-65" charset="-128"/>
              </a:rPr>
              <a:t>Plan for FY23: </a:t>
            </a:r>
          </a:p>
          <a:p>
            <a:pPr marL="630238" indent="-111125">
              <a:buFont typeface="Courier New" panose="02070309020205020404" pitchFamily="49" charset="0"/>
              <a:buChar char="o"/>
            </a:pPr>
            <a:r>
              <a:rPr lang="en-US" sz="24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  </a:t>
            </a: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continue prior-publication data checking </a:t>
            </a:r>
            <a:endParaRPr lang="en-US" sz="2200" dirty="0">
              <a:solidFill>
                <a:srgbClr val="064308"/>
              </a:solidFill>
              <a:latin typeface="Calibri" panose="020F0502020204030204" pitchFamily="34" charset="0"/>
            </a:endParaRPr>
          </a:p>
          <a:p>
            <a:pPr marL="630238" indent="-111125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 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continue to recruit </a:t>
            </a: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top </a:t>
            </a:r>
            <a:r>
              <a:rPr lang="en-US" sz="2200" dirty="0" smtClean="0">
                <a:solidFill>
                  <a:srgbClr val="064308"/>
                </a:solidFill>
                <a:latin typeface="Calibri" panose="020F0502020204030204" pitchFamily="34" charset="0"/>
              </a:rPr>
              <a:t>MSU undergraduates </a:t>
            </a:r>
            <a:r>
              <a:rPr lang="en-US" sz="2200" dirty="0">
                <a:solidFill>
                  <a:srgbClr val="064308"/>
                </a:solidFill>
                <a:latin typeface="Calibri" panose="020F0502020204030204" pitchFamily="34" charset="0"/>
              </a:rPr>
              <a:t>to strengthen the involvements of MSU students in the nuclear data program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266700" y="257626"/>
            <a:ext cx="8686800" cy="508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>
            <a:lvl1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1pPr>
            <a:lvl2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2pPr>
            <a:lvl3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3pPr>
            <a:lvl4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4pPr>
            <a:lvl5pPr algn="ctr" defTabSz="85407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5pPr>
            <a:lvl6pPr marL="483306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6pPr>
            <a:lvl7pPr marL="966612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7pPr>
            <a:lvl8pPr marL="1449918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8pPr>
            <a:lvl9pPr marL="1933224" algn="ctr" defTabSz="854177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854075" rtl="0" eaLnBrk="1" fontAlgn="base" latinLnBrk="0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t>XUNDL compilation at MSU</a:t>
            </a:r>
            <a:endParaRPr kumimoji="0" lang="en-US" sz="3400" b="1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426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5</a:t>
            </a:fld>
            <a:endParaRPr lang="en-US" dirty="0">
              <a:latin typeface="Arial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160" y="5593080"/>
            <a:ext cx="1188720" cy="1188720"/>
          </a:xfrm>
          <a:prstGeom prst="rect">
            <a:avLst/>
          </a:prstGeom>
        </p:spPr>
      </p:pic>
      <p:sp>
        <p:nvSpPr>
          <p:cNvPr id="16" name="Content Placeholder 1"/>
          <p:cNvSpPr txBox="1">
            <a:spLocks noChangeAspect="1"/>
          </p:cNvSpPr>
          <p:nvPr/>
        </p:nvSpPr>
        <p:spPr bwMode="auto">
          <a:xfrm>
            <a:off x="500062" y="1676400"/>
            <a:ext cx="8215313" cy="3886199"/>
          </a:xfrm>
          <a:prstGeom prst="roundRect">
            <a:avLst>
              <a:gd name="adj" fmla="val 8062"/>
            </a:avLst>
          </a:prstGeom>
          <a:solidFill>
            <a:srgbClr val="00B0F0">
              <a:alpha val="37000"/>
            </a:srgbClr>
          </a:solidFill>
          <a:ln w="25400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9664" indent="-169664" algn="l" defTabSz="800695" rtl="0" eaLnBrk="1" fontAlgn="base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Char char="•"/>
              <a:defRPr sz="1969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2438" indent="-169664" algn="l" defTabSz="800695" rtl="0" eaLnBrk="1" fontAlgn="base" hangingPunct="1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Char char="–"/>
              <a:defRPr sz="1594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5211" indent="-169664" algn="l" defTabSz="800695" rtl="0" eaLnBrk="1" fontAlgn="base" hangingPunct="1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Char char="»"/>
              <a:defRPr sz="1781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45692" indent="-226219" algn="l" defTabSz="800695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750219" indent="-148828" algn="l" defTabSz="800695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04140" indent="-149460" algn="l" defTabSz="800791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657241" indent="-149460" algn="l" defTabSz="800791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110340" indent="-149460" algn="l" defTabSz="800791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563439" indent="-149460" algn="l" defTabSz="800791" rtl="0" eaLnBrk="1" fontAlgn="base" hangingPunct="1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1" indent="0" algn="l" defTabSz="80069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25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McMaster-MSU Java-NDS</a:t>
            </a:r>
            <a:endParaRPr kumimoji="0" lang="en-US" sz="100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 Light" pitchFamily="34" charset="0"/>
              <a:ea typeface="+mn-ea"/>
              <a:cs typeface="ＭＳ Ｐゴシック" pitchFamily="-65" charset="-128"/>
            </a:endParaRPr>
          </a:p>
          <a:p>
            <a:pPr marL="0" marR="0" lvl="1" indent="0" algn="l" defTabSz="80069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25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ConsistencyCheck</a:t>
            </a:r>
            <a:endParaRPr kumimoji="0" lang="en-US" sz="375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 Light" pitchFamily="34" charset="0"/>
              <a:ea typeface="+mn-ea"/>
              <a:cs typeface="ＭＳ Ｐゴシック" pitchFamily="-65" charset="-128"/>
            </a:endParaRPr>
          </a:p>
          <a:p>
            <a:pPr marL="0" marR="0" lvl="1" indent="0" algn="l" defTabSz="80069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25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KeynumberCheck</a:t>
            </a:r>
            <a:endParaRPr kumimoji="0" lang="en-US" sz="375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 Light" pitchFamily="34" charset="0"/>
              <a:ea typeface="+mn-ea"/>
              <a:cs typeface="ＭＳ Ｐゴシック" pitchFamily="-65" charset="-128"/>
            </a:endParaRPr>
          </a:p>
          <a:p>
            <a:pPr marL="0" marR="0" lvl="1" indent="0" algn="l" defTabSz="80069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25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Java-RULER</a:t>
            </a:r>
            <a:endParaRPr kumimoji="0" lang="en-US" sz="563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 Light" pitchFamily="34" charset="0"/>
              <a:ea typeface="+mn-ea"/>
              <a:cs typeface="ＭＳ Ｐゴシック" pitchFamily="-65" charset="-128"/>
            </a:endParaRPr>
          </a:p>
          <a:p>
            <a:pPr marL="0" marR="0" lvl="1" indent="0" algn="l" defTabSz="80069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25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Excel2ENSDF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250" b="1" i="1" kern="0" dirty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AME-NUBASE </a:t>
            </a:r>
            <a:r>
              <a:rPr lang="en-US" sz="225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viewer</a:t>
            </a:r>
            <a:endParaRPr kumimoji="0" lang="en-US" sz="984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 Light" pitchFamily="34" charset="0"/>
              <a:ea typeface="+mn-ea"/>
              <a:cs typeface="ＭＳ Ｐゴシック" pitchFamily="-65" charset="-128"/>
            </a:endParaRPr>
          </a:p>
          <a:p>
            <a:pPr marL="0" marR="0" lvl="1" indent="0" algn="l" defTabSz="800695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sz="225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GLSC</a:t>
            </a:r>
            <a:r>
              <a: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(Gamma to Level Scheme Computation: </a:t>
            </a:r>
            <a:r>
              <a: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GTOL+GABS*</a:t>
            </a:r>
            <a:r>
              <a:rPr kumimoji="0" lang="en-US" sz="1600" b="1" i="1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alibri Light" pitchFamily="34" charset="0"/>
                <a:ea typeface="+mn-ea"/>
                <a:cs typeface="ＭＳ Ｐゴシック" pitchFamily="-65" charset="-128"/>
              </a:rPr>
              <a:t>)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250" b="1" i="1" kern="0" dirty="0" err="1" smtClean="0">
                <a:solidFill>
                  <a:srgbClr val="FF0000"/>
                </a:solidFill>
                <a:latin typeface="Calibri Light" pitchFamily="34" charset="0"/>
                <a:cs typeface="ＭＳ Ｐゴシック" pitchFamily="-65" charset="-128"/>
              </a:rPr>
              <a:t>RadiationReport</a:t>
            </a:r>
            <a:r>
              <a:rPr lang="en-US" sz="225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 (</a:t>
            </a:r>
            <a:r>
              <a:rPr lang="en-US" sz="2250" b="1" i="1" kern="0" dirty="0" smtClean="0">
                <a:solidFill>
                  <a:srgbClr val="00B0F0"/>
                </a:solidFill>
                <a:latin typeface="Calibri Light" pitchFamily="34" charset="0"/>
                <a:cs typeface="ＭＳ Ｐゴシック" pitchFamily="-65" charset="-128"/>
              </a:rPr>
              <a:t>LOGFT+RADLIST*</a:t>
            </a:r>
            <a:r>
              <a:rPr lang="en-US" sz="225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)</a:t>
            </a:r>
            <a:endParaRPr lang="en-US" sz="980" b="1" i="1" kern="0" dirty="0">
              <a:solidFill>
                <a:srgbClr val="064308"/>
              </a:solidFill>
              <a:latin typeface="Calibri Light" pitchFamily="34" charset="0"/>
              <a:cs typeface="ＭＳ Ｐゴシック" pitchFamily="-65" charset="-128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Char char="•"/>
              <a:defRPr/>
            </a:pPr>
            <a:r>
              <a:rPr lang="en-US" sz="2250" b="1" i="1" kern="0" dirty="0" err="1" smtClean="0">
                <a:solidFill>
                  <a:srgbClr val="FF0000"/>
                </a:solidFill>
                <a:latin typeface="Calibri Light" pitchFamily="34" charset="0"/>
                <a:cs typeface="ＭＳ Ｐゴシック" pitchFamily="-65" charset="-128"/>
              </a:rPr>
              <a:t>AlphaHF</a:t>
            </a:r>
            <a:r>
              <a:rPr lang="en-US" sz="225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 (</a:t>
            </a:r>
            <a:r>
              <a:rPr lang="en-US" sz="2250" b="1" i="1" kern="0" dirty="0" err="1" smtClean="0">
                <a:solidFill>
                  <a:srgbClr val="00B0F0"/>
                </a:solidFill>
                <a:latin typeface="Calibri Light" pitchFamily="34" charset="0"/>
                <a:cs typeface="ＭＳ Ｐゴシック" pitchFamily="-65" charset="-128"/>
              </a:rPr>
              <a:t>ALPHAD+RadD</a:t>
            </a:r>
            <a:r>
              <a:rPr lang="en-US" sz="2250" b="1" i="1" kern="0" dirty="0" smtClean="0">
                <a:solidFill>
                  <a:srgbClr val="00B0F0"/>
                </a:solidFill>
                <a:latin typeface="Calibri Light" pitchFamily="34" charset="0"/>
                <a:cs typeface="ＭＳ Ｐゴシック" pitchFamily="-65" charset="-128"/>
              </a:rPr>
              <a:t>*</a:t>
            </a:r>
            <a:r>
              <a:rPr lang="en-US" sz="225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)</a:t>
            </a:r>
            <a:endParaRPr kumimoji="0" lang="en-US" sz="844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 Light" pitchFamily="34" charset="0"/>
              <a:ea typeface="+mn-ea"/>
              <a:cs typeface="ＭＳ Ｐゴシック" pitchFamily="-65" charset="-128"/>
            </a:endParaRPr>
          </a:p>
          <a:p>
            <a:pPr marL="372070" marR="0" lvl="1" indent="267891" algn="l" defTabSz="800695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500" b="0" i="0" u="none" strike="noStrike" kern="0" cap="none" spc="0" normalizeH="0" baseline="0" noProof="0" dirty="0" smtClean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ＭＳ Ｐゴシック" pitchFamily="-65" charset="-128"/>
            </a:endParaRPr>
          </a:p>
          <a:p>
            <a:pPr marL="372070" marR="0" lvl="1" indent="267891" algn="l" defTabSz="800695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Pct val="100000"/>
              <a:buFontTx/>
              <a:buChar char="•"/>
              <a:tabLst/>
              <a:defRPr/>
            </a:pPr>
            <a:endParaRPr kumimoji="0" lang="en-US" sz="1500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ＭＳ Ｐゴシック" pitchFamily="-65" charset="-128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 bwMode="auto">
          <a:xfrm>
            <a:off x="962312" y="271695"/>
            <a:ext cx="7290812" cy="47863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normAutofit fontScale="90000" lnSpcReduction="10000"/>
          </a:bodyPr>
          <a:lstStyle>
            <a:lvl1pPr algn="ctr" defTabSz="80069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1pPr>
            <a:lvl2pPr algn="ctr" defTabSz="80069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2pPr>
            <a:lvl3pPr algn="ctr" defTabSz="80069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3pPr>
            <a:lvl4pPr algn="ctr" defTabSz="80069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4pPr>
            <a:lvl5pPr algn="ctr" defTabSz="800695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MS PGothic" pitchFamily="34" charset="-128"/>
                <a:cs typeface="ＭＳ Ｐゴシック" pitchFamily="-65" charset="-128"/>
              </a:defRPr>
            </a:lvl5pPr>
            <a:lvl6pPr marL="453099" algn="ctr" defTabSz="800791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6pPr>
            <a:lvl7pPr marL="906199" algn="ctr" defTabSz="800791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7pPr>
            <a:lvl8pPr marL="1359298" algn="ctr" defTabSz="800791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8pPr>
            <a:lvl9pPr marL="1812398" algn="ctr" defTabSz="800791" rtl="0" eaLnBrk="1" fontAlgn="base" hangingPunct="1">
              <a:lnSpc>
                <a:spcPct val="88000"/>
              </a:lnSpc>
              <a:spcBef>
                <a:spcPct val="0"/>
              </a:spcBef>
              <a:spcAft>
                <a:spcPct val="0"/>
              </a:spcAft>
              <a:defRPr sz="3188" b="1">
                <a:solidFill>
                  <a:srgbClr val="064308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l" defTabSz="679649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3563" b="1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t>Java </a:t>
            </a:r>
            <a:r>
              <a:rPr kumimoji="0" lang="en-CA" sz="3563" b="1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 charset="0"/>
                <a:ea typeface="MS PGothic" pitchFamily="34" charset="-128"/>
              </a:rPr>
              <a:t>codes for ENSDF evaluation</a:t>
            </a:r>
            <a:endParaRPr kumimoji="0" lang="en-CA" sz="3188" b="1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charset="0"/>
              <a:ea typeface="MS PGothic" pitchFamily="34" charset="-12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00062" y="1143000"/>
            <a:ext cx="8215313" cy="430113"/>
          </a:xfrm>
          <a:prstGeom prst="roundRect">
            <a:avLst/>
          </a:prstGeom>
          <a:solidFill>
            <a:srgbClr val="0070C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85725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13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 streamline and automate evaluation process, ensure evaluation quality and improve evaluation efficiency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9600" y="5955268"/>
            <a:ext cx="69733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All codes are available at IAEA NSDD </a:t>
            </a:r>
            <a:r>
              <a:rPr lang="en-US" sz="160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G</a:t>
            </a:r>
            <a:r>
              <a:rPr lang="en-US" sz="1600" b="1" i="1" kern="0" dirty="0" smtClean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itHub</a:t>
            </a:r>
            <a:r>
              <a:rPr lang="en-US" sz="1600" b="1" i="1" kern="0" dirty="0">
                <a:solidFill>
                  <a:srgbClr val="064308"/>
                </a:solidFill>
                <a:latin typeface="Calibri Light" pitchFamily="34" charset="0"/>
                <a:cs typeface="ＭＳ Ｐゴシック" pitchFamily="-65" charset="-128"/>
              </a:rPr>
              <a:t>: https://github.com/IAEA-NSDDNetwork</a:t>
            </a:r>
            <a:endParaRPr lang="en-US" sz="1600" dirty="0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74584" y="1600200"/>
            <a:ext cx="3407416" cy="246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91342D7-D985-E84C-A347-674935311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2209800"/>
            <a:ext cx="640080" cy="33711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91342D7-D985-E84C-A347-674935311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7243" y="3048000"/>
            <a:ext cx="640080" cy="3371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A40694A-572C-E248-85EC-F2FB203DA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4706522"/>
            <a:ext cx="640080" cy="33710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A40694A-572C-E248-85EC-F2FB203DA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6252" y="5108635"/>
            <a:ext cx="640080" cy="33710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91342D7-D985-E84C-A347-674935311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874" y="3910237"/>
            <a:ext cx="640080" cy="33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6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1" y="193544"/>
            <a:ext cx="8686800" cy="63359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/>
              </a:rPr>
              <a:t>The</a:t>
            </a:r>
            <a:r>
              <a:rPr kumimoji="0" lang="en-US" sz="3048" b="1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> FRIENDS project at FRIB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7" name="Diagram 6"/>
          <p:cNvGraphicFramePr/>
          <p:nvPr>
            <p:extLst/>
          </p:nvPr>
        </p:nvGraphicFramePr>
        <p:xfrm>
          <a:off x="591192" y="1418616"/>
          <a:ext cx="8491392" cy="4601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91192" y="1262592"/>
            <a:ext cx="8491392" cy="943488"/>
          </a:xfrm>
          <a:prstGeom prst="roundRect">
            <a:avLst/>
          </a:prstGeom>
          <a:solidFill>
            <a:srgbClr val="53A4A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/>
                <a:ea typeface="Droid Sans Fallback"/>
              </a:rPr>
              <a:t>aiming to provide seamless support for data needs to FRIB experimenters throughout all stages of an experimental work</a:t>
            </a:r>
          </a:p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Arial"/>
                <a:ea typeface="Droid Sans Fallback"/>
              </a:rPr>
              <a:t>as an integral part of the FRIB experimental support</a:t>
            </a:r>
          </a:p>
        </p:txBody>
      </p:sp>
      <p:pic>
        <p:nvPicPr>
          <p:cNvPr id="9" name="Content Placeholder 3" descr="File:Children holding hands together.png - Wikimedia Commons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0" t="-4762" r="10085" b="4762"/>
          <a:stretch/>
        </p:blipFill>
        <p:spPr>
          <a:xfrm>
            <a:off x="4075305" y="4702436"/>
            <a:ext cx="990600" cy="16002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 rot="20173554">
            <a:off x="1961732" y="5617747"/>
            <a:ext cx="2286000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8E0A5D"/>
                </a:solidFill>
                <a:effectLst/>
                <a:uLnTx/>
                <a:uFillTx/>
                <a:latin typeface="Comic Sans MS" panose="030F0702030302020204" pitchFamily="66" charset="0"/>
              </a:rPr>
              <a:t>researchers</a:t>
            </a:r>
          </a:p>
        </p:txBody>
      </p:sp>
      <p:sp>
        <p:nvSpPr>
          <p:cNvPr id="13" name="Rectangle 12"/>
          <p:cNvSpPr/>
          <p:nvPr/>
        </p:nvSpPr>
        <p:spPr>
          <a:xfrm rot="1176557">
            <a:off x="4932919" y="5653867"/>
            <a:ext cx="2667000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Comic Sans MS" panose="030F0702030302020204" pitchFamily="66" charset="0"/>
              </a:rPr>
              <a:t>data evaluators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535487" y="5946397"/>
            <a:ext cx="2286000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Comic Sans MS" panose="030F0702030302020204" pitchFamily="66" charset="0"/>
              </a:rPr>
              <a:t>FRIENDS</a:t>
            </a:r>
          </a:p>
        </p:txBody>
      </p:sp>
      <p:sp>
        <p:nvSpPr>
          <p:cNvPr id="15" name="CustomShape 15"/>
          <p:cNvSpPr/>
          <p:nvPr/>
        </p:nvSpPr>
        <p:spPr>
          <a:xfrm>
            <a:off x="2187864" y="590321"/>
            <a:ext cx="5833739" cy="381967"/>
          </a:xfrm>
          <a:prstGeom prst="rect">
            <a:avLst/>
          </a:prstGeom>
          <a:noFill/>
          <a:ln>
            <a:noFill/>
          </a:ln>
        </p:spPr>
        <p:txBody>
          <a:bodyPr lIns="85720" tIns="42860" rIns="85720" bIns="42860"/>
          <a:lstStyle/>
          <a:p>
            <a:pPr marL="0" marR="0" lvl="0" indent="0" algn="l" defTabSz="8708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95" b="1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FR</a:t>
            </a:r>
            <a:r>
              <a:rPr kumimoji="0" lang="en-US" sz="1905" b="0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IB </a:t>
            </a:r>
            <a:r>
              <a:rPr kumimoji="0" lang="en-US" sz="2095" b="1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I</a:t>
            </a:r>
            <a:r>
              <a:rPr kumimoji="0" lang="en-US" sz="1905" b="0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ntegral </a:t>
            </a:r>
            <a:r>
              <a:rPr kumimoji="0" lang="en-US" sz="2095" b="1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E</a:t>
            </a:r>
            <a:r>
              <a:rPr kumimoji="0" lang="en-US" sz="1905" b="0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xperimental </a:t>
            </a:r>
            <a:r>
              <a:rPr kumimoji="0" lang="en-US" sz="2095" b="1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N</a:t>
            </a:r>
            <a:r>
              <a:rPr kumimoji="0" lang="en-US" sz="1905" b="0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uclear </a:t>
            </a:r>
            <a:r>
              <a:rPr kumimoji="0" lang="en-US" sz="2095" b="1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D</a:t>
            </a:r>
            <a:r>
              <a:rPr kumimoji="0" lang="en-US" sz="1905" b="0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ata </a:t>
            </a:r>
            <a:r>
              <a:rPr kumimoji="0" lang="en-US" sz="2095" b="1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S</a:t>
            </a:r>
            <a:r>
              <a:rPr kumimoji="0" lang="en-US" sz="1905" b="0" i="1" u="none" strike="noStrike" kern="1200" cap="none" spc="0" normalizeH="0" baseline="0" noProof="0" dirty="0">
                <a:ln>
                  <a:noFill/>
                </a:ln>
                <a:solidFill>
                  <a:srgbClr val="53A4A5"/>
                </a:solidFill>
                <a:effectLst/>
                <a:uLnTx/>
                <a:uFillTx/>
                <a:latin typeface="Arial"/>
                <a:ea typeface="Droid Sans Fallback"/>
                <a:cs typeface="Arial" charset="0"/>
              </a:rPr>
              <a:t>ervices</a:t>
            </a:r>
            <a:endParaRPr kumimoji="0" sz="1714" b="0" i="0" u="none" strike="noStrike" kern="1200" cap="none" spc="0" normalizeH="0" baseline="0" noProof="0" dirty="0">
              <a:ln>
                <a:noFill/>
              </a:ln>
              <a:solidFill>
                <a:srgbClr val="53A4A5"/>
              </a:solidFill>
              <a:effectLst/>
              <a:uLnTx/>
              <a:uFillTx/>
              <a:latin typeface="Arial"/>
              <a:ea typeface="ヒラギノ角ゴ Pro W3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908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7</a:t>
            </a:fld>
            <a:endParaRPr lang="en-US" dirty="0">
              <a:latin typeface="Arial" pitchFamily="34" charset="0"/>
            </a:endParaRPr>
          </a:p>
        </p:txBody>
      </p:sp>
      <p:pic>
        <p:nvPicPr>
          <p:cNvPr id="36" name="Content Placeholder 3" descr="File:Children holding hands together.png - Wikimedia Common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98" t="-4762" r="10085" b="4762"/>
          <a:stretch/>
        </p:blipFill>
        <p:spPr>
          <a:xfrm>
            <a:off x="7581900" y="3200400"/>
            <a:ext cx="592103" cy="2133600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598152" y="3414080"/>
            <a:ext cx="2033710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8E0A5D"/>
                </a:solidFill>
                <a:effectLst/>
                <a:uLnTx/>
                <a:uFillTx/>
                <a:latin typeface="Comic Sans MS" panose="030F0702030302020204" pitchFamily="66" charset="0"/>
              </a:rPr>
              <a:t>researchers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553200" y="3404879"/>
            <a:ext cx="2590451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Comic Sans MS" panose="030F0702030302020204" pitchFamily="66" charset="0"/>
              </a:rPr>
              <a:t>data evaluators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412028" y="1304474"/>
            <a:ext cx="2459369" cy="517688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rPr>
              <a:t>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40" name="Content Placeholder 3" descr="File:Children holding hands together.png - Wikimedia Common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29" t="-4762" r="20363" b="4762"/>
          <a:stretch/>
        </p:blipFill>
        <p:spPr>
          <a:xfrm>
            <a:off x="1206364" y="3333870"/>
            <a:ext cx="609600" cy="2000130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3755644" y="5223956"/>
            <a:ext cx="1730756" cy="107721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900B5F"/>
                </a:solidFill>
                <a:effectLst/>
                <a:uLnTx/>
                <a:uFillTx/>
              </a:rPr>
              <a:t>Base of all: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900B5F"/>
                </a:solidFill>
                <a:effectLst/>
                <a:uLnTx/>
                <a:uFillTx/>
              </a:rPr>
              <a:t>Published Data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755644" y="1452565"/>
            <a:ext cx="1730756" cy="3170099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experimental nuclear databases &amp; services: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XUNDL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ENSDF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NUDAT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Nuclear Data Sheets</a:t>
            </a:r>
          </a:p>
        </p:txBody>
      </p:sp>
      <p:grpSp>
        <p:nvGrpSpPr>
          <p:cNvPr id="43" name="Diagram group"/>
          <p:cNvGrpSpPr/>
          <p:nvPr/>
        </p:nvGrpSpPr>
        <p:grpSpPr>
          <a:xfrm rot="601294">
            <a:off x="-209417" y="1135970"/>
            <a:ext cx="4336246" cy="4694667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44" name="Circular Arrow 43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4015367"/>
                <a:gd name="adj4" fmla="val 2252818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-1116192"/>
                    <a:satOff val="6725"/>
                    <a:lumOff val="539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-1116192"/>
                    <a:satOff val="6725"/>
                    <a:lumOff val="539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-1116192"/>
                    <a:satOff val="6725"/>
                    <a:lumOff val="539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grpSp>
        <p:nvGrpSpPr>
          <p:cNvPr id="45" name="Diagram group"/>
          <p:cNvGrpSpPr/>
          <p:nvPr/>
        </p:nvGrpSpPr>
        <p:grpSpPr>
          <a:xfrm rot="1740480">
            <a:off x="-1781842" y="-335948"/>
            <a:ext cx="4786360" cy="4681674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46" name="Circular Arrow 45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21293887"/>
                <a:gd name="adj4" fmla="val 19765673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0"/>
                    <a:satOff val="0"/>
                    <a:lumOff val="0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grpSp>
        <p:nvGrpSpPr>
          <p:cNvPr id="47" name="Diagram group"/>
          <p:cNvGrpSpPr/>
          <p:nvPr/>
        </p:nvGrpSpPr>
        <p:grpSpPr>
          <a:xfrm rot="20598602">
            <a:off x="4701013" y="1305926"/>
            <a:ext cx="4841950" cy="4354753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48" name="Circular Arrow 47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8211427"/>
                <a:gd name="adj4" fmla="val 6448878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-2232385"/>
                    <a:satOff val="13449"/>
                    <a:lumOff val="1078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-2232385"/>
                    <a:satOff val="13449"/>
                    <a:lumOff val="1078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-2232385"/>
                    <a:satOff val="13449"/>
                    <a:lumOff val="1078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grpSp>
        <p:nvGrpSpPr>
          <p:cNvPr id="49" name="Diagram group"/>
          <p:cNvGrpSpPr/>
          <p:nvPr/>
        </p:nvGrpSpPr>
        <p:grpSpPr>
          <a:xfrm rot="19758137">
            <a:off x="6110356" y="-151314"/>
            <a:ext cx="4739123" cy="4409313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50" name="Circular Arrow 49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12298572"/>
                <a:gd name="adj4" fmla="val 10770358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-3348577"/>
                    <a:satOff val="20174"/>
                    <a:lumOff val="1617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-3348577"/>
                    <a:satOff val="20174"/>
                    <a:lumOff val="1617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-3348577"/>
                    <a:satOff val="20174"/>
                    <a:lumOff val="1617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sp>
        <p:nvSpPr>
          <p:cNvPr id="51" name="Title 1"/>
          <p:cNvSpPr txBox="1">
            <a:spLocks/>
          </p:cNvSpPr>
          <p:nvPr/>
        </p:nvSpPr>
        <p:spPr>
          <a:xfrm>
            <a:off x="468122" y="86512"/>
            <a:ext cx="8305799" cy="885636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dirty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/>
              </a:rPr>
              <a:t>Current cycle of experimental nuclear structure &amp; decay data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</a:endParaRPr>
          </a:p>
        </p:txBody>
      </p:sp>
      <p:sp>
        <p:nvSpPr>
          <p:cNvPr id="52" name="Rectangle 51"/>
          <p:cNvSpPr/>
          <p:nvPr/>
        </p:nvSpPr>
        <p:spPr>
          <a:xfrm rot="18961969">
            <a:off x="1362322" y="1888703"/>
            <a:ext cx="2033710" cy="500048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rgbClr val="8E0A5D"/>
                </a:solidFill>
                <a:effectLst/>
                <a:uLnTx/>
                <a:uFillTx/>
                <a:latin typeface="Comic Sans MS" panose="030F0702030302020204" pitchFamily="66" charset="0"/>
              </a:rPr>
              <a:t>use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E0A5D"/>
                </a:solidFill>
                <a:effectLst/>
                <a:uLnTx/>
                <a:uFillTx/>
                <a:latin typeface="Comic Sans MS" panose="030F0702030302020204" pitchFamily="66" charset="0"/>
              </a:rPr>
              <a:t>database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8E0A5D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53" name="Rectangle 52"/>
          <p:cNvSpPr/>
          <p:nvPr/>
        </p:nvSpPr>
        <p:spPr>
          <a:xfrm rot="2803840">
            <a:off x="1305611" y="5351191"/>
            <a:ext cx="2033710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E0A5D"/>
                </a:solidFill>
                <a:effectLst/>
                <a:uLnTx/>
                <a:uFillTx/>
                <a:latin typeface="Comic Sans MS" panose="030F0702030302020204" pitchFamily="66" charset="0"/>
              </a:rPr>
              <a:t>contribute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E0A5D"/>
                </a:solidFill>
                <a:effectLst/>
                <a:uLnTx/>
                <a:uFillTx/>
                <a:latin typeface="Comic Sans MS" panose="030F0702030302020204" pitchFamily="66" charset="0"/>
              </a:rPr>
              <a:t>new data</a:t>
            </a:r>
          </a:p>
        </p:txBody>
      </p:sp>
      <p:sp>
        <p:nvSpPr>
          <p:cNvPr id="54" name="Rectangle 53"/>
          <p:cNvSpPr/>
          <p:nvPr/>
        </p:nvSpPr>
        <p:spPr>
          <a:xfrm rot="2648610">
            <a:off x="6163643" y="1962573"/>
            <a:ext cx="1904041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Comic Sans MS" panose="030F0702030302020204" pitchFamily="66" charset="0"/>
              </a:rPr>
              <a:t>build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Comic Sans MS" panose="030F0702030302020204" pitchFamily="66" charset="0"/>
              </a:rPr>
              <a:t>database </a:t>
            </a:r>
          </a:p>
        </p:txBody>
      </p:sp>
      <p:sp>
        <p:nvSpPr>
          <p:cNvPr id="55" name="Rectangle 54"/>
          <p:cNvSpPr/>
          <p:nvPr/>
        </p:nvSpPr>
        <p:spPr>
          <a:xfrm rot="19162650">
            <a:off x="6011833" y="5370534"/>
            <a:ext cx="1904041" cy="580560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Comic Sans MS" panose="030F0702030302020204" pitchFamily="66" charset="0"/>
              </a:rPr>
              <a:t>compile &amp;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Comic Sans MS" panose="030F0702030302020204" pitchFamily="66" charset="0"/>
              </a:rPr>
              <a:t>evaluate data</a:t>
            </a:r>
          </a:p>
        </p:txBody>
      </p:sp>
    </p:spTree>
    <p:extLst>
      <p:ext uri="{BB962C8B-B14F-4D97-AF65-F5344CB8AC3E}">
        <p14:creationId xmlns:p14="http://schemas.microsoft.com/office/powerpoint/2010/main" val="34725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8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55644" y="5223956"/>
            <a:ext cx="1730756" cy="1077218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900B5F"/>
                </a:solidFill>
                <a:effectLst/>
                <a:uLnTx/>
                <a:uFillTx/>
              </a:rPr>
              <a:t>Base of all: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900B5F"/>
                </a:solidFill>
                <a:effectLst/>
                <a:uLnTx/>
                <a:uFillTx/>
              </a:rPr>
              <a:t>Published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3755644" y="1452565"/>
            <a:ext cx="1730756" cy="1107996"/>
          </a:xfrm>
          <a:prstGeom prst="rect">
            <a:avLst/>
          </a:prstGeom>
          <a:solidFill>
            <a:sysClr val="window" lastClr="FFFFFF"/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experimental nuclear databases &amp; services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1E56B5"/>
              </a:solidFill>
              <a:effectLst/>
              <a:uLnTx/>
              <a:uFillTx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68122" y="152400"/>
            <a:ext cx="8305799" cy="63359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/>
              </a:rPr>
              <a:t>Better cycle of experimental nuclear structure &amp; decay data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</a:endParaRPr>
          </a:p>
        </p:txBody>
      </p:sp>
      <p:grpSp>
        <p:nvGrpSpPr>
          <p:cNvPr id="9" name="Diagram group"/>
          <p:cNvGrpSpPr/>
          <p:nvPr/>
        </p:nvGrpSpPr>
        <p:grpSpPr>
          <a:xfrm rot="601294">
            <a:off x="-209417" y="1135970"/>
            <a:ext cx="4336246" cy="4694667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12" name="Circular Arrow 11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4015367"/>
                <a:gd name="adj4" fmla="val 2252818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-1116192"/>
                    <a:satOff val="6725"/>
                    <a:lumOff val="539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-1116192"/>
                    <a:satOff val="6725"/>
                    <a:lumOff val="539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-1116192"/>
                    <a:satOff val="6725"/>
                    <a:lumOff val="539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grpSp>
        <p:nvGrpSpPr>
          <p:cNvPr id="13" name="Diagram group"/>
          <p:cNvGrpSpPr/>
          <p:nvPr/>
        </p:nvGrpSpPr>
        <p:grpSpPr>
          <a:xfrm rot="1740480">
            <a:off x="-1781842" y="-335948"/>
            <a:ext cx="4786360" cy="4681674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14" name="Circular Arrow 13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21293887"/>
                <a:gd name="adj4" fmla="val 19765673"/>
                <a:gd name="adj5" fmla="val 6064"/>
              </a:avLst>
            </a:prstGeom>
            <a:gradFill rotWithShape="1">
              <a:gsLst>
                <a:gs pos="0">
                  <a:srgbClr val="5D417E"/>
                </a:gs>
                <a:gs pos="80000">
                  <a:srgbClr val="8064A2">
                    <a:hueOff val="0"/>
                    <a:satOff val="0"/>
                    <a:lumOff val="0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0"/>
                    <a:satOff val="0"/>
                    <a:lumOff val="0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15" name="Diagram group"/>
          <p:cNvGrpSpPr/>
          <p:nvPr/>
        </p:nvGrpSpPr>
        <p:grpSpPr>
          <a:xfrm rot="20598602">
            <a:off x="4701013" y="1305926"/>
            <a:ext cx="4841950" cy="4354753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16" name="Circular Arrow 15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8211427"/>
                <a:gd name="adj4" fmla="val 6448878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-2232385"/>
                    <a:satOff val="13449"/>
                    <a:lumOff val="1078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-2232385"/>
                    <a:satOff val="13449"/>
                    <a:lumOff val="1078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-2232385"/>
                    <a:satOff val="13449"/>
                    <a:lumOff val="1078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grpSp>
        <p:nvGrpSpPr>
          <p:cNvPr id="17" name="Diagram group"/>
          <p:cNvGrpSpPr/>
          <p:nvPr/>
        </p:nvGrpSpPr>
        <p:grpSpPr>
          <a:xfrm rot="19758137">
            <a:off x="6110356" y="-151314"/>
            <a:ext cx="4739123" cy="4409313"/>
            <a:chOff x="2852226" y="352"/>
            <a:chExt cx="5420747" cy="5420747"/>
          </a:xfrm>
          <a:scene3d>
            <a:camera prst="orthographicFront">
              <a:rot lat="0" lon="10800000" rev="0"/>
            </a:camera>
            <a:lightRig rig="threePt" dir="t"/>
          </a:scene3d>
        </p:grpSpPr>
        <p:sp>
          <p:nvSpPr>
            <p:cNvPr id="18" name="Circular Arrow 17"/>
            <p:cNvSpPr/>
            <p:nvPr/>
          </p:nvSpPr>
          <p:spPr>
            <a:xfrm>
              <a:off x="2852226" y="352"/>
              <a:ext cx="5420747" cy="5420747"/>
            </a:xfrm>
            <a:prstGeom prst="circularArrow">
              <a:avLst>
                <a:gd name="adj1" fmla="val 5198"/>
                <a:gd name="adj2" fmla="val 335755"/>
                <a:gd name="adj3" fmla="val 12298572"/>
                <a:gd name="adj4" fmla="val 10770358"/>
                <a:gd name="adj5" fmla="val 6064"/>
              </a:avLst>
            </a:prstGeom>
            <a:gradFill rotWithShape="1">
              <a:gsLst>
                <a:gs pos="0">
                  <a:srgbClr val="8064A2">
                    <a:hueOff val="-3348577"/>
                    <a:satOff val="20174"/>
                    <a:lumOff val="1617"/>
                    <a:alphaOff val="0"/>
                    <a:shade val="51000"/>
                    <a:satMod val="130000"/>
                  </a:srgbClr>
                </a:gs>
                <a:gs pos="80000">
                  <a:srgbClr val="8064A2">
                    <a:hueOff val="-3348577"/>
                    <a:satOff val="20174"/>
                    <a:lumOff val="1617"/>
                    <a:alphaOff val="0"/>
                    <a:shade val="93000"/>
                    <a:satMod val="130000"/>
                  </a:srgbClr>
                </a:gs>
                <a:gs pos="100000">
                  <a:srgbClr val="8064A2">
                    <a:hueOff val="-3348577"/>
                    <a:satOff val="20174"/>
                    <a:lumOff val="1617"/>
                    <a:alphaOff val="0"/>
                    <a:shade val="94000"/>
                    <a:satMod val="135000"/>
                  </a:srgb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10800000" rev="0"/>
              </a:camera>
              <a:lightRig rig="threePt" dir="t"/>
            </a:scene3d>
          </p:spPr>
        </p:sp>
      </p:grpSp>
      <p:pic>
        <p:nvPicPr>
          <p:cNvPr id="19" name="Content Placeholder 3" descr="File:Children holding hands together.png - Wikimedia Common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30" t="-4762" r="10085" b="4762"/>
          <a:stretch/>
        </p:blipFill>
        <p:spPr>
          <a:xfrm>
            <a:off x="3995876" y="2571393"/>
            <a:ext cx="990600" cy="16002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1882303" y="3486704"/>
            <a:ext cx="5638187" cy="909210"/>
            <a:chOff x="2153627" y="5617747"/>
            <a:chExt cx="5638187" cy="909210"/>
          </a:xfrm>
        </p:grpSpPr>
        <p:grpSp>
          <p:nvGrpSpPr>
            <p:cNvPr id="21" name="Group 20"/>
            <p:cNvGrpSpPr/>
            <p:nvPr/>
          </p:nvGrpSpPr>
          <p:grpSpPr>
            <a:xfrm>
              <a:off x="2153627" y="5617747"/>
              <a:ext cx="5638187" cy="616680"/>
              <a:chOff x="2153627" y="5617747"/>
              <a:chExt cx="5638187" cy="616680"/>
            </a:xfrm>
          </p:grpSpPr>
          <p:sp>
            <p:nvSpPr>
              <p:cNvPr id="23" name="Rectangle 22"/>
              <p:cNvSpPr/>
              <p:nvPr/>
            </p:nvSpPr>
            <p:spPr>
              <a:xfrm rot="20173554">
                <a:off x="2153627" y="5617747"/>
                <a:ext cx="2286000" cy="5805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8E0A5D"/>
                    </a:solidFill>
                    <a:effectLst/>
                    <a:uLnTx/>
                    <a:uFillTx/>
                    <a:latin typeface="Comic Sans MS" panose="030F0702030302020204" pitchFamily="66" charset="0"/>
                  </a:rPr>
                  <a:t>researchers</a:t>
                </a:r>
              </a:p>
            </p:txBody>
          </p:sp>
          <p:sp>
            <p:nvSpPr>
              <p:cNvPr id="24" name="Rectangle 23"/>
              <p:cNvSpPr/>
              <p:nvPr/>
            </p:nvSpPr>
            <p:spPr>
              <a:xfrm rot="1176557">
                <a:off x="5124814" y="5653867"/>
                <a:ext cx="2667000" cy="580560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1E56B5"/>
                    </a:solidFill>
                    <a:effectLst/>
                    <a:uLnTx/>
                    <a:uFillTx/>
                    <a:latin typeface="Comic Sans MS" panose="030F0702030302020204" pitchFamily="66" charset="0"/>
                  </a:rPr>
                  <a:t>data evaluators</a:t>
                </a:r>
              </a:p>
            </p:txBody>
          </p:sp>
        </p:grpSp>
        <p:sp>
          <p:nvSpPr>
            <p:cNvPr id="22" name="Rectangle 21"/>
            <p:cNvSpPr/>
            <p:nvPr/>
          </p:nvSpPr>
          <p:spPr>
            <a:xfrm>
              <a:off x="3727382" y="5946397"/>
              <a:ext cx="2286000" cy="58056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64308"/>
                  </a:solidFill>
                  <a:effectLst/>
                  <a:uLnTx/>
                  <a:uFillTx/>
                  <a:latin typeface="Comic Sans MS" panose="030F0702030302020204" pitchFamily="66" charset="0"/>
                </a:rPr>
                <a:t>FRIENDS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902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9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1" y="193544"/>
            <a:ext cx="8686800" cy="63359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dirty="0" smtClean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  <a:latin typeface="Arial"/>
              </a:rPr>
              <a:t>The</a:t>
            </a:r>
            <a:r>
              <a:rPr kumimoji="0" lang="en-US" sz="3048" b="1" i="0" u="none" strike="noStrike" kern="0" cap="none" spc="0" normalizeH="0" baseline="0" noProof="0" dirty="0" smtClean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> FRIENDS project at FRIB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1E56B5"/>
                </a:solidFill>
                <a:effectLst/>
                <a:uLnTx/>
                <a:uFillTx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CustomShape 15"/>
          <p:cNvSpPr/>
          <p:nvPr/>
        </p:nvSpPr>
        <p:spPr>
          <a:xfrm>
            <a:off x="2187864" y="590321"/>
            <a:ext cx="5833739" cy="381967"/>
          </a:xfrm>
          <a:prstGeom prst="rect">
            <a:avLst/>
          </a:prstGeom>
          <a:noFill/>
          <a:ln>
            <a:noFill/>
          </a:ln>
        </p:spPr>
        <p:txBody>
          <a:bodyPr lIns="85720" tIns="42860" rIns="85720" bIns="42860"/>
          <a:lstStyle/>
          <a:p>
            <a:pPr defTabSz="870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FR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IB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I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ntegral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E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xperimental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N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uclear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D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ata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S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ervices</a:t>
            </a:r>
            <a:endParaRPr sz="1714" dirty="0">
              <a:solidFill>
                <a:srgbClr val="53A4A5"/>
              </a:solidFill>
              <a:latin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76600"/>
            <a:ext cx="1269753" cy="109368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730189" y="2172986"/>
            <a:ext cx="6956612" cy="4075414"/>
            <a:chOff x="289758" y="1932379"/>
            <a:chExt cx="1409226" cy="1296000"/>
          </a:xfrm>
        </p:grpSpPr>
        <p:sp>
          <p:nvSpPr>
            <p:cNvPr id="15" name="Rounded Rectangle 14"/>
            <p:cNvSpPr/>
            <p:nvPr/>
          </p:nvSpPr>
          <p:spPr>
            <a:xfrm>
              <a:off x="289758" y="1932379"/>
              <a:ext cx="1409226" cy="1296000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8064A2"/>
              </a:solidFill>
              <a:prstDash val="solid"/>
            </a:ln>
            <a:effectLst/>
          </p:spPr>
        </p:sp>
        <p:sp>
          <p:nvSpPr>
            <p:cNvPr id="16" name="Rounded Rectangle 4"/>
            <p:cNvSpPr txBox="1"/>
            <p:nvPr/>
          </p:nvSpPr>
          <p:spPr>
            <a:xfrm>
              <a:off x="327717" y="1970338"/>
              <a:ext cx="1333308" cy="12200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provides users with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up-to-date data sets and references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for nuclides of interest:</a:t>
              </a:r>
            </a:p>
            <a:p>
              <a:pPr marL="515938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all evaluated (ENSDF) and unevaluated (XUNDL) data up to date, covering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most recent published data compiled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but not included in the databases yet.</a:t>
              </a:r>
            </a:p>
            <a:p>
              <a:pPr marL="515938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data copies from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references not available online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(old journal papers, proceedings, lab reports, theses).</a:t>
              </a:r>
            </a:p>
            <a:p>
              <a:pPr marL="344488" marR="0" lvl="0" indent="-173038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provides users with consultation and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discussion on issues and gaps in existing data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 and on other data needs, such as survey of experimental methods, uncertainty budgets.</a:t>
              </a: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28600" y="1267189"/>
            <a:ext cx="1409226" cy="839363"/>
            <a:chOff x="1121" y="1372804"/>
            <a:chExt cx="1409226" cy="839363"/>
          </a:xfrm>
        </p:grpSpPr>
        <p:sp>
          <p:nvSpPr>
            <p:cNvPr id="62" name="Rounded Rectangle 61"/>
            <p:cNvSpPr/>
            <p:nvPr/>
          </p:nvSpPr>
          <p:spPr>
            <a:xfrm>
              <a:off x="1121" y="1372804"/>
              <a:ext cx="1409226" cy="839363"/>
            </a:xfrm>
            <a:prstGeom prst="roundRect">
              <a:avLst>
                <a:gd name="adj" fmla="val 10000"/>
              </a:avLst>
            </a:prstGeom>
            <a:solidFill>
              <a:srgbClr val="8064A2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63" name="Rounded Rectangle 4"/>
            <p:cNvSpPr txBox="1"/>
            <p:nvPr/>
          </p:nvSpPr>
          <p:spPr>
            <a:xfrm>
              <a:off x="1121" y="1372804"/>
              <a:ext cx="1409226" cy="5595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lvl="0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dirty="0">
                  <a:solidFill>
                    <a:sysClr val="window" lastClr="FFFFFF"/>
                  </a:solidFill>
                  <a:latin typeface="Arial"/>
                </a:rPr>
                <a:t>Proposal Preparation</a:t>
              </a:r>
            </a:p>
          </p:txBody>
        </p:sp>
      </p:grpSp>
      <p:grpSp>
        <p:nvGrpSpPr>
          <p:cNvPr id="64" name="Group 63"/>
          <p:cNvGrpSpPr>
            <a:grpSpLocks noChangeAspect="1"/>
          </p:cNvGrpSpPr>
          <p:nvPr/>
        </p:nvGrpSpPr>
        <p:grpSpPr>
          <a:xfrm>
            <a:off x="2895600" y="1226936"/>
            <a:ext cx="6538574" cy="640080"/>
            <a:chOff x="721764" y="3242355"/>
            <a:chExt cx="8157671" cy="830490"/>
          </a:xfrm>
        </p:grpSpPr>
        <p:grpSp>
          <p:nvGrpSpPr>
            <p:cNvPr id="65" name="Group 64"/>
            <p:cNvGrpSpPr/>
            <p:nvPr/>
          </p:nvGrpSpPr>
          <p:grpSpPr>
            <a:xfrm>
              <a:off x="721764" y="3242355"/>
              <a:ext cx="1409226" cy="830490"/>
              <a:chOff x="1121" y="1595361"/>
              <a:chExt cx="1409226" cy="830490"/>
            </a:xfrm>
          </p:grpSpPr>
          <p:sp>
            <p:nvSpPr>
              <p:cNvPr id="84" name="Rounded Rectangle 83"/>
              <p:cNvSpPr/>
              <p:nvPr/>
            </p:nvSpPr>
            <p:spPr>
              <a:xfrm>
                <a:off x="1121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>
                <a:glow rad="228600">
                  <a:srgbClr val="8064A2"/>
                </a:glo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85" name="Rounded Rectangle 4"/>
              <p:cNvSpPr txBox="1"/>
              <p:nvPr/>
            </p:nvSpPr>
            <p:spPr>
              <a:xfrm>
                <a:off x="17337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Proposal Preparation</a:t>
                </a:r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2340869" y="3459144"/>
              <a:ext cx="444941" cy="350856"/>
              <a:chOff x="1620226" y="1696763"/>
              <a:chExt cx="444941" cy="350856"/>
            </a:xfrm>
          </p:grpSpPr>
          <p:sp>
            <p:nvSpPr>
              <p:cNvPr id="82" name="Right Arrow 81"/>
              <p:cNvSpPr/>
              <p:nvPr/>
            </p:nvSpPr>
            <p:spPr>
              <a:xfrm>
                <a:off x="1620226" y="1696763"/>
                <a:ext cx="44494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83" name="Right Arrow 6"/>
              <p:cNvSpPr txBox="1"/>
              <p:nvPr/>
            </p:nvSpPr>
            <p:spPr>
              <a:xfrm>
                <a:off x="1620226" y="1766934"/>
                <a:ext cx="33968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2970503" y="3242355"/>
              <a:ext cx="1409226" cy="830490"/>
              <a:chOff x="2249860" y="1595361"/>
              <a:chExt cx="1409226" cy="830490"/>
            </a:xfrm>
          </p:grpSpPr>
          <p:sp>
            <p:nvSpPr>
              <p:cNvPr id="80" name="Rounded Rectangle 79"/>
              <p:cNvSpPr/>
              <p:nvPr/>
            </p:nvSpPr>
            <p:spPr>
              <a:xfrm>
                <a:off x="2249860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1488257"/>
                  <a:satOff val="8966"/>
                  <a:lumOff val="719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81" name="Rounded Rectangle 8"/>
              <p:cNvSpPr txBox="1"/>
              <p:nvPr/>
            </p:nvSpPr>
            <p:spPr>
              <a:xfrm>
                <a:off x="2266076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Taking</a:t>
                </a: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4589887" y="3459144"/>
              <a:ext cx="445531" cy="350856"/>
              <a:chOff x="3869244" y="1696763"/>
              <a:chExt cx="445531" cy="350856"/>
            </a:xfrm>
          </p:grpSpPr>
          <p:sp>
            <p:nvSpPr>
              <p:cNvPr id="78" name="Right Arrow 77"/>
              <p:cNvSpPr/>
              <p:nvPr/>
            </p:nvSpPr>
            <p:spPr>
              <a:xfrm>
                <a:off x="3869244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2232385"/>
                  <a:satOff val="13449"/>
                  <a:lumOff val="1078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79" name="Right Arrow 10"/>
              <p:cNvSpPr txBox="1"/>
              <p:nvPr/>
            </p:nvSpPr>
            <p:spPr>
              <a:xfrm>
                <a:off x="3869244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oup 68"/>
            <p:cNvGrpSpPr/>
            <p:nvPr/>
          </p:nvGrpSpPr>
          <p:grpSpPr>
            <a:xfrm>
              <a:off x="5220356" y="3242355"/>
              <a:ext cx="1409226" cy="830490"/>
              <a:chOff x="4499713" y="1595361"/>
              <a:chExt cx="1409226" cy="830490"/>
            </a:xfrm>
          </p:grpSpPr>
          <p:sp>
            <p:nvSpPr>
              <p:cNvPr id="76" name="Rounded Rectangle 75"/>
              <p:cNvSpPr/>
              <p:nvPr/>
            </p:nvSpPr>
            <p:spPr>
              <a:xfrm>
                <a:off x="4499713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2976513"/>
                  <a:satOff val="17933"/>
                  <a:lumOff val="1437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77" name="Rounded Rectangle 12"/>
              <p:cNvSpPr txBox="1"/>
              <p:nvPr/>
            </p:nvSpPr>
            <p:spPr>
              <a:xfrm>
                <a:off x="4515929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Analysis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6839739" y="3459144"/>
              <a:ext cx="445531" cy="350856"/>
              <a:chOff x="6119096" y="1696763"/>
              <a:chExt cx="445531" cy="350856"/>
            </a:xfrm>
          </p:grpSpPr>
          <p:sp>
            <p:nvSpPr>
              <p:cNvPr id="74" name="Right Arrow 73"/>
              <p:cNvSpPr/>
              <p:nvPr/>
            </p:nvSpPr>
            <p:spPr>
              <a:xfrm>
                <a:off x="6119096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75" name="Right Arrow 14"/>
              <p:cNvSpPr txBox="1"/>
              <p:nvPr/>
            </p:nvSpPr>
            <p:spPr>
              <a:xfrm>
                <a:off x="6119096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>
              <a:off x="7470209" y="3242355"/>
              <a:ext cx="1409226" cy="830490"/>
              <a:chOff x="6749566" y="1595361"/>
              <a:chExt cx="1409226" cy="830490"/>
            </a:xfrm>
          </p:grpSpPr>
          <p:sp>
            <p:nvSpPr>
              <p:cNvPr id="72" name="Rounded Rectangle 71"/>
              <p:cNvSpPr/>
              <p:nvPr/>
            </p:nvSpPr>
            <p:spPr>
              <a:xfrm>
                <a:off x="6749566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73" name="Rounded Rectangle 16"/>
              <p:cNvSpPr txBox="1"/>
              <p:nvPr/>
            </p:nvSpPr>
            <p:spPr>
              <a:xfrm>
                <a:off x="6765782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Publication Preparation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956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10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7201" y="193544"/>
            <a:ext cx="8686800" cy="63359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  <a:latin typeface="Arial"/>
              </a:rPr>
              <a:t>The</a:t>
            </a:r>
            <a:r>
              <a:rPr kumimoji="0" lang="en-US" sz="3048" b="1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  <a:t> FRIENDS project at FRIB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  <a:t/>
            </a:r>
            <a:b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</a:b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CustomShape 15"/>
          <p:cNvSpPr/>
          <p:nvPr/>
        </p:nvSpPr>
        <p:spPr>
          <a:xfrm>
            <a:off x="2187864" y="590321"/>
            <a:ext cx="5833739" cy="381967"/>
          </a:xfrm>
          <a:prstGeom prst="rect">
            <a:avLst/>
          </a:prstGeom>
          <a:noFill/>
          <a:ln>
            <a:noFill/>
          </a:ln>
        </p:spPr>
        <p:txBody>
          <a:bodyPr lIns="85720" tIns="42860" rIns="85720" bIns="42860"/>
          <a:lstStyle/>
          <a:p>
            <a:pPr defTabSz="870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FR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IB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I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ntegral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E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xperimental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N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uclear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D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ata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S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ervices</a:t>
            </a:r>
            <a:endParaRPr sz="1714" dirty="0">
              <a:solidFill>
                <a:srgbClr val="53A4A5"/>
              </a:solidFill>
              <a:latin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228600" y="1267189"/>
            <a:ext cx="1409226" cy="839363"/>
            <a:chOff x="1121" y="1372804"/>
            <a:chExt cx="1409226" cy="839363"/>
          </a:xfrm>
        </p:grpSpPr>
        <p:sp>
          <p:nvSpPr>
            <p:cNvPr id="20" name="Rounded Rectangle 19"/>
            <p:cNvSpPr/>
            <p:nvPr/>
          </p:nvSpPr>
          <p:spPr>
            <a:xfrm>
              <a:off x="1121" y="1372804"/>
              <a:ext cx="1409226" cy="839363"/>
            </a:xfrm>
            <a:prstGeom prst="roundRect">
              <a:avLst>
                <a:gd name="adj" fmla="val 10000"/>
              </a:avLst>
            </a:prstGeom>
            <a:solidFill>
              <a:srgbClr val="5F5BAE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1" name="Rounded Rectangle 4"/>
            <p:cNvSpPr txBox="1"/>
            <p:nvPr/>
          </p:nvSpPr>
          <p:spPr>
            <a:xfrm>
              <a:off x="1121" y="1372804"/>
              <a:ext cx="1409226" cy="5595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marL="0" marR="0" lvl="0" indent="0" defTabSz="6667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Data Taking</a:t>
              </a: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76600"/>
            <a:ext cx="1269753" cy="1093681"/>
          </a:xfrm>
          <a:prstGeom prst="rect">
            <a:avLst/>
          </a:prstGeom>
        </p:spPr>
      </p:pic>
      <p:grpSp>
        <p:nvGrpSpPr>
          <p:cNvPr id="23" name="Group 22"/>
          <p:cNvGrpSpPr/>
          <p:nvPr/>
        </p:nvGrpSpPr>
        <p:grpSpPr>
          <a:xfrm>
            <a:off x="1730189" y="2172986"/>
            <a:ext cx="6956612" cy="4075414"/>
            <a:chOff x="289758" y="2029307"/>
            <a:chExt cx="1409226" cy="1296000"/>
          </a:xfrm>
        </p:grpSpPr>
        <p:sp>
          <p:nvSpPr>
            <p:cNvPr id="24" name="Rounded Rectangle 23"/>
            <p:cNvSpPr/>
            <p:nvPr/>
          </p:nvSpPr>
          <p:spPr>
            <a:xfrm>
              <a:off x="289758" y="2029307"/>
              <a:ext cx="1409226" cy="1296000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5F5BAE"/>
              </a:solidFill>
              <a:prstDash val="solid"/>
            </a:ln>
            <a:effectLst/>
          </p:spPr>
        </p:sp>
        <p:sp>
          <p:nvSpPr>
            <p:cNvPr id="25" name="Rounded Rectangle 4"/>
            <p:cNvSpPr txBox="1"/>
            <p:nvPr/>
          </p:nvSpPr>
          <p:spPr>
            <a:xfrm>
              <a:off x="327717" y="2067266"/>
              <a:ext cx="1333308" cy="12200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provides users with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customized search for any existing structure and decay data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in ENSDF and XUNDL, like, </a:t>
              </a:r>
            </a:p>
            <a:p>
              <a:pPr marL="515938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spectroscopic properties (level, gamma and decay properties, such as T1/2,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Mult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.)</a:t>
              </a:r>
            </a:p>
            <a:p>
              <a:pPr marL="515938" marR="0" lvl="0" indent="-17145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experimental methods (for lifetimes, B(E2), spin-parity assignments)</a:t>
              </a:r>
            </a:p>
            <a:p>
              <a:pPr marL="344488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experiment facilities and reaction types</a:t>
              </a:r>
            </a:p>
            <a:p>
              <a:pPr marL="344488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This service will be available once the experimental schedule is published on the FRIB webpage and the spokespeople will be contacted for their needs by the data scientist at FRIB.</a:t>
              </a:r>
            </a:p>
          </p:txBody>
        </p:sp>
      </p:grpSp>
      <p:grpSp>
        <p:nvGrpSpPr>
          <p:cNvPr id="48" name="Group 47"/>
          <p:cNvGrpSpPr>
            <a:grpSpLocks noChangeAspect="1"/>
          </p:cNvGrpSpPr>
          <p:nvPr/>
        </p:nvGrpSpPr>
        <p:grpSpPr>
          <a:xfrm>
            <a:off x="2895600" y="1226936"/>
            <a:ext cx="6538574" cy="640080"/>
            <a:chOff x="721764" y="3242355"/>
            <a:chExt cx="8157671" cy="830490"/>
          </a:xfrm>
        </p:grpSpPr>
        <p:grpSp>
          <p:nvGrpSpPr>
            <p:cNvPr id="49" name="Group 48"/>
            <p:cNvGrpSpPr/>
            <p:nvPr/>
          </p:nvGrpSpPr>
          <p:grpSpPr>
            <a:xfrm>
              <a:off x="721764" y="3242355"/>
              <a:ext cx="1409226" cy="830490"/>
              <a:chOff x="1121" y="1595361"/>
              <a:chExt cx="1409226" cy="830490"/>
            </a:xfrm>
          </p:grpSpPr>
          <p:sp>
            <p:nvSpPr>
              <p:cNvPr id="68" name="Rounded Rectangle 67"/>
              <p:cNvSpPr/>
              <p:nvPr/>
            </p:nvSpPr>
            <p:spPr>
              <a:xfrm>
                <a:off x="1121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69" name="Rounded Rectangle 4"/>
              <p:cNvSpPr txBox="1"/>
              <p:nvPr/>
            </p:nvSpPr>
            <p:spPr>
              <a:xfrm>
                <a:off x="17337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Proposal Preparation</a:t>
                </a: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2340869" y="3459144"/>
              <a:ext cx="444941" cy="350856"/>
              <a:chOff x="1620226" y="1696763"/>
              <a:chExt cx="444941" cy="350856"/>
            </a:xfrm>
          </p:grpSpPr>
          <p:sp>
            <p:nvSpPr>
              <p:cNvPr id="66" name="Right Arrow 65"/>
              <p:cNvSpPr/>
              <p:nvPr/>
            </p:nvSpPr>
            <p:spPr>
              <a:xfrm>
                <a:off x="1620226" y="1696763"/>
                <a:ext cx="44494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67" name="Right Arrow 6"/>
              <p:cNvSpPr txBox="1"/>
              <p:nvPr/>
            </p:nvSpPr>
            <p:spPr>
              <a:xfrm>
                <a:off x="1620226" y="1766934"/>
                <a:ext cx="33968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1" name="Group 50"/>
            <p:cNvGrpSpPr/>
            <p:nvPr/>
          </p:nvGrpSpPr>
          <p:grpSpPr>
            <a:xfrm>
              <a:off x="2970503" y="3242355"/>
              <a:ext cx="1409226" cy="830490"/>
              <a:chOff x="2249860" y="1595361"/>
              <a:chExt cx="1409226" cy="830490"/>
            </a:xfrm>
          </p:grpSpPr>
          <p:sp>
            <p:nvSpPr>
              <p:cNvPr id="64" name="Rounded Rectangle 63"/>
              <p:cNvSpPr/>
              <p:nvPr/>
            </p:nvSpPr>
            <p:spPr>
              <a:xfrm>
                <a:off x="2249860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1488257"/>
                  <a:satOff val="8966"/>
                  <a:lumOff val="719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>
                <a:glow rad="228600">
                  <a:srgbClr val="5F5BAE"/>
                </a:glo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65" name="Rounded Rectangle 8"/>
              <p:cNvSpPr txBox="1"/>
              <p:nvPr/>
            </p:nvSpPr>
            <p:spPr>
              <a:xfrm>
                <a:off x="2266076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Taking</a:t>
                </a: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4589887" y="3459144"/>
              <a:ext cx="445531" cy="350856"/>
              <a:chOff x="3869244" y="1696763"/>
              <a:chExt cx="445531" cy="350856"/>
            </a:xfrm>
          </p:grpSpPr>
          <p:sp>
            <p:nvSpPr>
              <p:cNvPr id="62" name="Right Arrow 61"/>
              <p:cNvSpPr/>
              <p:nvPr/>
            </p:nvSpPr>
            <p:spPr>
              <a:xfrm>
                <a:off x="3869244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2232385"/>
                  <a:satOff val="13449"/>
                  <a:lumOff val="1078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63" name="Right Arrow 10"/>
              <p:cNvSpPr txBox="1"/>
              <p:nvPr/>
            </p:nvSpPr>
            <p:spPr>
              <a:xfrm>
                <a:off x="3869244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220356" y="3242355"/>
              <a:ext cx="1409226" cy="830490"/>
              <a:chOff x="4499713" y="1595361"/>
              <a:chExt cx="1409226" cy="830490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4499713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2976513"/>
                  <a:satOff val="17933"/>
                  <a:lumOff val="1437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61" name="Rounded Rectangle 12"/>
              <p:cNvSpPr txBox="1"/>
              <p:nvPr/>
            </p:nvSpPr>
            <p:spPr>
              <a:xfrm>
                <a:off x="4515929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Analysis</a:t>
                </a:r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6839739" y="3459144"/>
              <a:ext cx="445531" cy="350856"/>
              <a:chOff x="6119096" y="1696763"/>
              <a:chExt cx="445531" cy="350856"/>
            </a:xfrm>
          </p:grpSpPr>
          <p:sp>
            <p:nvSpPr>
              <p:cNvPr id="58" name="Right Arrow 57"/>
              <p:cNvSpPr/>
              <p:nvPr/>
            </p:nvSpPr>
            <p:spPr>
              <a:xfrm>
                <a:off x="6119096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9" name="Right Arrow 14"/>
              <p:cNvSpPr txBox="1"/>
              <p:nvPr/>
            </p:nvSpPr>
            <p:spPr>
              <a:xfrm>
                <a:off x="6119096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7470209" y="3242355"/>
              <a:ext cx="1409226" cy="830490"/>
              <a:chOff x="6749566" y="1595361"/>
              <a:chExt cx="1409226" cy="830490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6749566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7" name="Rounded Rectangle 16"/>
              <p:cNvSpPr txBox="1"/>
              <p:nvPr/>
            </p:nvSpPr>
            <p:spPr>
              <a:xfrm>
                <a:off x="6765782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Publication Preparation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81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11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457201" y="193544"/>
            <a:ext cx="8686800" cy="63359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  <a:latin typeface="Arial"/>
              </a:rPr>
              <a:t>The</a:t>
            </a:r>
            <a:r>
              <a:rPr kumimoji="0" lang="en-US" sz="3048" b="1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  <a:t> FRIENDS project at FRIB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  <a:t/>
            </a:r>
            <a:b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</a:b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CustomShape 15"/>
          <p:cNvSpPr/>
          <p:nvPr/>
        </p:nvSpPr>
        <p:spPr>
          <a:xfrm>
            <a:off x="2187864" y="590321"/>
            <a:ext cx="5833739" cy="381967"/>
          </a:xfrm>
          <a:prstGeom prst="rect">
            <a:avLst/>
          </a:prstGeom>
          <a:noFill/>
          <a:ln>
            <a:noFill/>
          </a:ln>
        </p:spPr>
        <p:txBody>
          <a:bodyPr lIns="85720" tIns="42860" rIns="85720" bIns="42860"/>
          <a:lstStyle/>
          <a:p>
            <a:pPr defTabSz="870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FR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IB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I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ntegral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E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xperimental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N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uclear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D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ata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S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ervices</a:t>
            </a:r>
            <a:endParaRPr sz="1714" dirty="0">
              <a:solidFill>
                <a:srgbClr val="53A4A5"/>
              </a:solidFill>
              <a:latin typeface="Arial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28600" y="1267189"/>
            <a:ext cx="1409226" cy="839363"/>
            <a:chOff x="1121" y="1372804"/>
            <a:chExt cx="1409226" cy="839363"/>
          </a:xfrm>
          <a:solidFill>
            <a:srgbClr val="537ABA"/>
          </a:solidFill>
        </p:grpSpPr>
        <p:sp>
          <p:nvSpPr>
            <p:cNvPr id="34" name="Rounded Rectangle 33"/>
            <p:cNvSpPr/>
            <p:nvPr/>
          </p:nvSpPr>
          <p:spPr>
            <a:xfrm>
              <a:off x="1121" y="1372804"/>
              <a:ext cx="1409226" cy="839363"/>
            </a:xfrm>
            <a:prstGeom prst="roundRect">
              <a:avLst>
                <a:gd name="adj" fmla="val 10000"/>
              </a:avLst>
            </a:prstGeom>
            <a:grpFill/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35" name="Rounded Rectangle 4"/>
            <p:cNvSpPr txBox="1"/>
            <p:nvPr/>
          </p:nvSpPr>
          <p:spPr>
            <a:xfrm>
              <a:off x="1121" y="1372804"/>
              <a:ext cx="1409226" cy="5595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marL="0" marR="0" lvl="0" indent="0" defTabSz="6667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Data Analysis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730189" y="2172986"/>
            <a:ext cx="6956612" cy="4075414"/>
            <a:chOff x="289758" y="2029307"/>
            <a:chExt cx="1409226" cy="1296000"/>
          </a:xfrm>
        </p:grpSpPr>
        <p:sp>
          <p:nvSpPr>
            <p:cNvPr id="37" name="Rounded Rectangle 36"/>
            <p:cNvSpPr/>
            <p:nvPr/>
          </p:nvSpPr>
          <p:spPr>
            <a:xfrm>
              <a:off x="289758" y="2029307"/>
              <a:ext cx="1409226" cy="1296000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537ABA"/>
              </a:solidFill>
              <a:prstDash val="solid"/>
            </a:ln>
            <a:effectLst/>
          </p:spPr>
        </p:sp>
        <p:sp>
          <p:nvSpPr>
            <p:cNvPr id="38" name="Rounded Rectangle 4"/>
            <p:cNvSpPr txBox="1"/>
            <p:nvPr/>
          </p:nvSpPr>
          <p:spPr>
            <a:xfrm>
              <a:off x="327717" y="2067266"/>
              <a:ext cx="1333308" cy="12200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provides help on use of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data tools useful for data analysis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      • </a:t>
              </a:r>
              <a:r>
                <a:rPr kumimoji="0" lang="en-US" sz="2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GLSC 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(Gamma to Level Scheme Computation code)</a:t>
              </a:r>
            </a:p>
            <a:p>
              <a:pPr marL="344488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</a:t>
              </a:r>
              <a:r>
                <a:rPr kumimoji="0" lang="en-US" sz="2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RULER 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(gamma-transition strength calculator)</a:t>
              </a:r>
            </a:p>
            <a:p>
              <a:pPr marL="344488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</a:t>
              </a:r>
              <a:r>
                <a:rPr kumimoji="0" lang="en-US" sz="2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LOGFT 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(beta decay and electron capture log </a:t>
              </a:r>
              <a:r>
                <a:rPr kumimoji="0" lang="en-US" sz="20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ft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 and decay energy calculator)</a:t>
              </a:r>
            </a:p>
            <a:p>
              <a:pPr marL="344488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</a:t>
              </a:r>
              <a:r>
                <a:rPr kumimoji="0" lang="en-US" sz="2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ALPHAD_RAD 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(alpha decay hindrance-factor and charge radius calculator)</a:t>
              </a:r>
            </a:p>
            <a:p>
              <a:pPr marL="344488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</a:t>
              </a:r>
              <a:r>
                <a:rPr kumimoji="0" lang="en-US" sz="2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AME_NUBASE 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(Atomic Mass Evaluation and </a:t>
              </a:r>
              <a:r>
                <a:rPr kumimoji="0" lang="en-US" sz="2000" b="0" i="1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NuBASE</a:t>
              </a:r>
              <a:r>
                <a:rPr kumimoji="0" lang="en-US" sz="2000" b="0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 retrieval tool)</a:t>
              </a:r>
            </a:p>
            <a:p>
              <a:pPr marL="344488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• </a:t>
              </a:r>
              <a:r>
                <a:rPr kumimoji="0" lang="en-US" sz="2000" b="1" i="1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other tools: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see all ENSDF analysis and utility tools hosted at the IAEA Nuclear Data Services webpage: 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https://wwwnds.iaea.org/public/ensdf_pgm/</a:t>
              </a:r>
            </a:p>
          </p:txBody>
        </p:sp>
      </p:grp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76600"/>
            <a:ext cx="1269753" cy="1093681"/>
          </a:xfrm>
          <a:prstGeom prst="rect">
            <a:avLst/>
          </a:prstGeom>
        </p:spPr>
      </p:pic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2895600" y="1226936"/>
            <a:ext cx="6538574" cy="640080"/>
            <a:chOff x="721764" y="3242355"/>
            <a:chExt cx="8157671" cy="830490"/>
          </a:xfrm>
        </p:grpSpPr>
        <p:grpSp>
          <p:nvGrpSpPr>
            <p:cNvPr id="41" name="Group 40"/>
            <p:cNvGrpSpPr/>
            <p:nvPr/>
          </p:nvGrpSpPr>
          <p:grpSpPr>
            <a:xfrm>
              <a:off x="721764" y="3242355"/>
              <a:ext cx="1409226" cy="830490"/>
              <a:chOff x="1121" y="1595361"/>
              <a:chExt cx="1409226" cy="830490"/>
            </a:xfrm>
          </p:grpSpPr>
          <p:sp>
            <p:nvSpPr>
              <p:cNvPr id="60" name="Rounded Rectangle 59"/>
              <p:cNvSpPr/>
              <p:nvPr/>
            </p:nvSpPr>
            <p:spPr>
              <a:xfrm>
                <a:off x="1121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61" name="Rounded Rectangle 4"/>
              <p:cNvSpPr txBox="1"/>
              <p:nvPr/>
            </p:nvSpPr>
            <p:spPr>
              <a:xfrm>
                <a:off x="17337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Proposal Preparation</a:t>
                </a: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2340869" y="3459144"/>
              <a:ext cx="444941" cy="350856"/>
              <a:chOff x="1620226" y="1696763"/>
              <a:chExt cx="444941" cy="350856"/>
            </a:xfrm>
          </p:grpSpPr>
          <p:sp>
            <p:nvSpPr>
              <p:cNvPr id="58" name="Right Arrow 57"/>
              <p:cNvSpPr/>
              <p:nvPr/>
            </p:nvSpPr>
            <p:spPr>
              <a:xfrm>
                <a:off x="1620226" y="1696763"/>
                <a:ext cx="44494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9" name="Right Arrow 6"/>
              <p:cNvSpPr txBox="1"/>
              <p:nvPr/>
            </p:nvSpPr>
            <p:spPr>
              <a:xfrm>
                <a:off x="1620226" y="1766934"/>
                <a:ext cx="33968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2970503" y="3242355"/>
              <a:ext cx="1409226" cy="830490"/>
              <a:chOff x="2249860" y="1595361"/>
              <a:chExt cx="1409226" cy="830490"/>
            </a:xfrm>
          </p:grpSpPr>
          <p:sp>
            <p:nvSpPr>
              <p:cNvPr id="56" name="Rounded Rectangle 55"/>
              <p:cNvSpPr/>
              <p:nvPr/>
            </p:nvSpPr>
            <p:spPr>
              <a:xfrm>
                <a:off x="2249860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1488257"/>
                  <a:satOff val="8966"/>
                  <a:lumOff val="719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7" name="Rounded Rectangle 8"/>
              <p:cNvSpPr txBox="1"/>
              <p:nvPr/>
            </p:nvSpPr>
            <p:spPr>
              <a:xfrm>
                <a:off x="2266076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Taking</a:t>
                </a: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4589887" y="3459144"/>
              <a:ext cx="445531" cy="350856"/>
              <a:chOff x="3869244" y="1696763"/>
              <a:chExt cx="445531" cy="350856"/>
            </a:xfrm>
          </p:grpSpPr>
          <p:sp>
            <p:nvSpPr>
              <p:cNvPr id="54" name="Right Arrow 53"/>
              <p:cNvSpPr/>
              <p:nvPr/>
            </p:nvSpPr>
            <p:spPr>
              <a:xfrm>
                <a:off x="3869244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2232385"/>
                  <a:satOff val="13449"/>
                  <a:lumOff val="1078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5" name="Right Arrow 10"/>
              <p:cNvSpPr txBox="1"/>
              <p:nvPr/>
            </p:nvSpPr>
            <p:spPr>
              <a:xfrm>
                <a:off x="3869244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5220356" y="3242355"/>
              <a:ext cx="1409226" cy="830490"/>
              <a:chOff x="4499713" y="1595361"/>
              <a:chExt cx="1409226" cy="830490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4499713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2976513"/>
                  <a:satOff val="17933"/>
                  <a:lumOff val="1437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>
                <a:glow rad="228600">
                  <a:srgbClr val="537ABA"/>
                </a:glo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3" name="Rounded Rectangle 12"/>
              <p:cNvSpPr txBox="1"/>
              <p:nvPr/>
            </p:nvSpPr>
            <p:spPr>
              <a:xfrm>
                <a:off x="4515929" y="1611577"/>
                <a:ext cx="1376794" cy="521228"/>
              </a:xfrm>
              <a:prstGeom prst="rect">
                <a:avLst/>
              </a:prstGeom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Analysis</a:t>
                </a: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>
              <a:off x="6839739" y="3459144"/>
              <a:ext cx="445531" cy="350856"/>
              <a:chOff x="6119096" y="1696763"/>
              <a:chExt cx="445531" cy="350856"/>
            </a:xfrm>
          </p:grpSpPr>
          <p:sp>
            <p:nvSpPr>
              <p:cNvPr id="50" name="Right Arrow 49"/>
              <p:cNvSpPr/>
              <p:nvPr/>
            </p:nvSpPr>
            <p:spPr>
              <a:xfrm>
                <a:off x="6119096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1" name="Right Arrow 14"/>
              <p:cNvSpPr txBox="1"/>
              <p:nvPr/>
            </p:nvSpPr>
            <p:spPr>
              <a:xfrm>
                <a:off x="6119096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7470209" y="3242355"/>
              <a:ext cx="1409226" cy="830490"/>
              <a:chOff x="6749566" y="1595361"/>
              <a:chExt cx="1409226" cy="830490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6749566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9" name="Rounded Rectangle 16"/>
              <p:cNvSpPr txBox="1"/>
              <p:nvPr/>
            </p:nvSpPr>
            <p:spPr>
              <a:xfrm>
                <a:off x="6765782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Publication Preparation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7877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80060">
              <a:defRPr/>
            </a:pPr>
            <a:r>
              <a:rPr lang="en-US" smtClean="0"/>
              <a:t>J. Chen, 2022 NSDD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80060">
              <a:defRPr/>
            </a:pPr>
            <a:r>
              <a:rPr lang="en-US">
                <a:latin typeface="Arial" pitchFamily="34" charset="0"/>
              </a:rPr>
              <a:t>, Slide </a:t>
            </a:r>
            <a:fld id="{35AD4620-7552-4207-8973-898801ED212B}" type="slidenum">
              <a:rPr lang="en-US">
                <a:latin typeface="Arial" pitchFamily="34" charset="0"/>
              </a:rPr>
              <a:pPr defTabSz="480060">
                <a:defRPr/>
              </a:pPr>
              <a:t>12</a:t>
            </a:fld>
            <a:endParaRPr lang="en-US" dirty="0">
              <a:latin typeface="Arial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1" y="193544"/>
            <a:ext cx="8686800" cy="633592"/>
          </a:xfrm>
          <a:prstGeom prst="rect">
            <a:avLst/>
          </a:prstGeom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48" b="1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  <a:latin typeface="Arial"/>
              </a:rPr>
              <a:t>The</a:t>
            </a:r>
            <a:r>
              <a:rPr kumimoji="0" lang="en-US" sz="3048" b="1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  <a:t> FRIENDS project at FRIB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  <a:t/>
            </a:r>
            <a:b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215FAC"/>
                </a:solidFill>
                <a:effectLst/>
                <a:uLnTx/>
                <a:uFillTx/>
              </a:rPr>
            </a:b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</a:rPr>
              <a:t> 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" name="CustomShape 15"/>
          <p:cNvSpPr/>
          <p:nvPr/>
        </p:nvSpPr>
        <p:spPr>
          <a:xfrm>
            <a:off x="2187864" y="590321"/>
            <a:ext cx="5833739" cy="381967"/>
          </a:xfrm>
          <a:prstGeom prst="rect">
            <a:avLst/>
          </a:prstGeom>
          <a:noFill/>
          <a:ln>
            <a:noFill/>
          </a:ln>
        </p:spPr>
        <p:txBody>
          <a:bodyPr lIns="85720" tIns="42860" rIns="85720" bIns="42860"/>
          <a:lstStyle/>
          <a:p>
            <a:pPr defTabSz="8708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FR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IB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I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ntegral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E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xperimental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N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uclear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D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ata </a:t>
            </a:r>
            <a:r>
              <a:rPr lang="en-US" sz="2095" b="1" i="1" dirty="0">
                <a:solidFill>
                  <a:srgbClr val="53A4A5"/>
                </a:solidFill>
                <a:latin typeface="Arial"/>
                <a:ea typeface="Droid Sans Fallback"/>
              </a:rPr>
              <a:t>S</a:t>
            </a:r>
            <a:r>
              <a:rPr lang="en-US" sz="1905" i="1" dirty="0">
                <a:solidFill>
                  <a:srgbClr val="53A4A5"/>
                </a:solidFill>
                <a:latin typeface="Arial"/>
                <a:ea typeface="Droid Sans Fallback"/>
              </a:rPr>
              <a:t>ervices</a:t>
            </a:r>
            <a:endParaRPr sz="1714" dirty="0">
              <a:solidFill>
                <a:srgbClr val="53A4A5"/>
              </a:solidFill>
              <a:latin typeface="Arial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28600" y="1267189"/>
            <a:ext cx="1409226" cy="839363"/>
            <a:chOff x="1121" y="1372804"/>
            <a:chExt cx="1409226" cy="839363"/>
          </a:xfrm>
        </p:grpSpPr>
        <p:sp>
          <p:nvSpPr>
            <p:cNvPr id="16" name="Rounded Rectangle 15"/>
            <p:cNvSpPr/>
            <p:nvPr/>
          </p:nvSpPr>
          <p:spPr>
            <a:xfrm>
              <a:off x="1121" y="1372804"/>
              <a:ext cx="1409226" cy="839363"/>
            </a:xfrm>
            <a:prstGeom prst="roundRect">
              <a:avLst>
                <a:gd name="adj" fmla="val 10000"/>
              </a:avLst>
            </a:prstGeom>
            <a:solidFill>
              <a:srgbClr val="4BACC6"/>
            </a:solidFill>
            <a:ln w="254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</a:ln>
            <a:effectLst/>
          </p:spPr>
        </p:sp>
        <p:sp>
          <p:nvSpPr>
            <p:cNvPr id="26" name="Rounded Rectangle 4"/>
            <p:cNvSpPr txBox="1"/>
            <p:nvPr/>
          </p:nvSpPr>
          <p:spPr>
            <a:xfrm>
              <a:off x="1121" y="1372804"/>
              <a:ext cx="1409226" cy="55957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106680" tIns="106680" rIns="106680" bIns="57150" numCol="1" spcCol="1270" anchor="t" anchorCtr="0">
              <a:noAutofit/>
            </a:bodyPr>
            <a:lstStyle/>
            <a:p>
              <a:pPr marL="0" marR="0" lvl="0" indent="0" defTabSz="66675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</a:rPr>
                <a:t>Publication Preparation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730189" y="2172986"/>
            <a:ext cx="6956612" cy="4075414"/>
            <a:chOff x="289758" y="2029307"/>
            <a:chExt cx="1409226" cy="1296000"/>
          </a:xfrm>
        </p:grpSpPr>
        <p:sp>
          <p:nvSpPr>
            <p:cNvPr id="28" name="Rounded Rectangle 27"/>
            <p:cNvSpPr/>
            <p:nvPr/>
          </p:nvSpPr>
          <p:spPr>
            <a:xfrm>
              <a:off x="289758" y="2029307"/>
              <a:ext cx="1409226" cy="1296000"/>
            </a:xfrm>
            <a:prstGeom prst="roundRect">
              <a:avLst>
                <a:gd name="adj" fmla="val 10000"/>
              </a:avLst>
            </a:prstGeom>
            <a:solidFill>
              <a:sysClr val="window" lastClr="FFFFFF">
                <a:alpha val="90000"/>
                <a:hueOff val="0"/>
                <a:satOff val="0"/>
                <a:lumOff val="0"/>
                <a:alphaOff val="0"/>
              </a:sysClr>
            </a:solidFill>
            <a:ln w="25400" cap="flat" cmpd="sng" algn="ctr">
              <a:solidFill>
                <a:srgbClr val="4BACC6"/>
              </a:solidFill>
              <a:prstDash val="solid"/>
            </a:ln>
            <a:effectLst/>
          </p:spPr>
        </p:sp>
        <p:sp>
          <p:nvSpPr>
            <p:cNvPr id="29" name="Rounded Rectangle 4"/>
            <p:cNvSpPr txBox="1"/>
            <p:nvPr/>
          </p:nvSpPr>
          <p:spPr>
            <a:xfrm>
              <a:off x="327717" y="2067266"/>
              <a:ext cx="1333308" cy="12200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spcFirstLastPara="0" vert="horz" wrap="square" lIns="99568" tIns="99568" rIns="99568" bIns="99568" numCol="1" spcCol="1270" anchor="t" anchorCtr="0">
              <a:noAutofit/>
            </a:bodyPr>
            <a:lstStyle/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provides users with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prior-publication check on data 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to be published for consistency, correctness, validity, currency, format and presentation, in comparisons with existing data in ENSDF and XUNDL databases.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provides users with explanations on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1E56B5"/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rules, policies and procedures for evaluated and recommended data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, such as, rules and arguments (strong and weak) for spin-parity assignments, gamma-ray </a:t>
              </a:r>
              <a:r>
                <a:rPr kumimoji="0" lang="en-US" sz="20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multipolarity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alibri Light" panose="020F0302020204030204" pitchFamily="34" charset="0"/>
                  <a:cs typeface="Calibri Light" panose="020F0302020204030204" pitchFamily="34" charset="0"/>
                </a:rPr>
                <a:t> assignments, averaging methods, uncertainty propagation approaches.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276600"/>
            <a:ext cx="1269753" cy="1093681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1017495" y="6257365"/>
            <a:ext cx="838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215FAB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FRIENDS has also served to review experimental structure and decay data in proposals submitted to FRIB PAC1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215FAB"/>
              </a:solidFill>
              <a:effectLst/>
              <a:uLnTx/>
              <a:uFillTx/>
            </a:endParaRPr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2895600" y="1226936"/>
            <a:ext cx="6538574" cy="640080"/>
            <a:chOff x="721764" y="3242355"/>
            <a:chExt cx="8157671" cy="830490"/>
          </a:xfrm>
        </p:grpSpPr>
        <p:grpSp>
          <p:nvGrpSpPr>
            <p:cNvPr id="33" name="Group 32"/>
            <p:cNvGrpSpPr/>
            <p:nvPr/>
          </p:nvGrpSpPr>
          <p:grpSpPr>
            <a:xfrm>
              <a:off x="721764" y="3242355"/>
              <a:ext cx="1409226" cy="830490"/>
              <a:chOff x="1121" y="1595361"/>
              <a:chExt cx="1409226" cy="830490"/>
            </a:xfrm>
          </p:grpSpPr>
          <p:sp>
            <p:nvSpPr>
              <p:cNvPr id="52" name="Rounded Rectangle 51"/>
              <p:cNvSpPr/>
              <p:nvPr/>
            </p:nvSpPr>
            <p:spPr>
              <a:xfrm>
                <a:off x="1121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3" name="Rounded Rectangle 4"/>
              <p:cNvSpPr txBox="1"/>
              <p:nvPr/>
            </p:nvSpPr>
            <p:spPr>
              <a:xfrm>
                <a:off x="17337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Proposal Preparation</a:t>
                </a:r>
              </a:p>
            </p:txBody>
          </p:sp>
        </p:grpSp>
        <p:grpSp>
          <p:nvGrpSpPr>
            <p:cNvPr id="34" name="Group 33"/>
            <p:cNvGrpSpPr/>
            <p:nvPr/>
          </p:nvGrpSpPr>
          <p:grpSpPr>
            <a:xfrm>
              <a:off x="2340869" y="3459144"/>
              <a:ext cx="444941" cy="350856"/>
              <a:chOff x="1620226" y="1696763"/>
              <a:chExt cx="444941" cy="350856"/>
            </a:xfrm>
          </p:grpSpPr>
          <p:sp>
            <p:nvSpPr>
              <p:cNvPr id="50" name="Right Arrow 49"/>
              <p:cNvSpPr/>
              <p:nvPr/>
            </p:nvSpPr>
            <p:spPr>
              <a:xfrm>
                <a:off x="1620226" y="1696763"/>
                <a:ext cx="44494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51" name="Right Arrow 6"/>
              <p:cNvSpPr txBox="1"/>
              <p:nvPr/>
            </p:nvSpPr>
            <p:spPr>
              <a:xfrm>
                <a:off x="1620226" y="1766934"/>
                <a:ext cx="33968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>
              <a:off x="2970503" y="3242355"/>
              <a:ext cx="1409226" cy="830490"/>
              <a:chOff x="2249860" y="1595361"/>
              <a:chExt cx="1409226" cy="830490"/>
            </a:xfrm>
          </p:grpSpPr>
          <p:sp>
            <p:nvSpPr>
              <p:cNvPr id="48" name="Rounded Rectangle 47"/>
              <p:cNvSpPr/>
              <p:nvPr/>
            </p:nvSpPr>
            <p:spPr>
              <a:xfrm>
                <a:off x="2249860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1488257"/>
                  <a:satOff val="8966"/>
                  <a:lumOff val="719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9" name="Rounded Rectangle 8"/>
              <p:cNvSpPr txBox="1"/>
              <p:nvPr/>
            </p:nvSpPr>
            <p:spPr>
              <a:xfrm>
                <a:off x="2266076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Taking</a:t>
                </a: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4589887" y="3459144"/>
              <a:ext cx="445531" cy="350856"/>
              <a:chOff x="3869244" y="1696763"/>
              <a:chExt cx="445531" cy="350856"/>
            </a:xfrm>
          </p:grpSpPr>
          <p:sp>
            <p:nvSpPr>
              <p:cNvPr id="46" name="Right Arrow 45"/>
              <p:cNvSpPr/>
              <p:nvPr/>
            </p:nvSpPr>
            <p:spPr>
              <a:xfrm>
                <a:off x="3869244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2232385"/>
                  <a:satOff val="13449"/>
                  <a:lumOff val="1078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7" name="Right Arrow 10"/>
              <p:cNvSpPr txBox="1"/>
              <p:nvPr/>
            </p:nvSpPr>
            <p:spPr>
              <a:xfrm>
                <a:off x="3869244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5220356" y="3242355"/>
              <a:ext cx="1409226" cy="830490"/>
              <a:chOff x="4499713" y="1595361"/>
              <a:chExt cx="1409226" cy="830490"/>
            </a:xfrm>
          </p:grpSpPr>
          <p:sp>
            <p:nvSpPr>
              <p:cNvPr id="44" name="Rounded Rectangle 43"/>
              <p:cNvSpPr/>
              <p:nvPr/>
            </p:nvSpPr>
            <p:spPr>
              <a:xfrm>
                <a:off x="4499713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2976513"/>
                  <a:satOff val="17933"/>
                  <a:lumOff val="1437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5" name="Rounded Rectangle 12"/>
              <p:cNvSpPr txBox="1"/>
              <p:nvPr/>
            </p:nvSpPr>
            <p:spPr>
              <a:xfrm>
                <a:off x="4515929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Data Analysis</a:t>
                </a:r>
              </a:p>
            </p:txBody>
          </p:sp>
        </p:grpSp>
        <p:grpSp>
          <p:nvGrpSpPr>
            <p:cNvPr id="38" name="Group 37"/>
            <p:cNvGrpSpPr/>
            <p:nvPr/>
          </p:nvGrpSpPr>
          <p:grpSpPr>
            <a:xfrm>
              <a:off x="6839739" y="3459144"/>
              <a:ext cx="445531" cy="350856"/>
              <a:chOff x="6119096" y="1696763"/>
              <a:chExt cx="445531" cy="350856"/>
            </a:xfrm>
          </p:grpSpPr>
          <p:sp>
            <p:nvSpPr>
              <p:cNvPr id="42" name="Right Arrow 41"/>
              <p:cNvSpPr/>
              <p:nvPr/>
            </p:nvSpPr>
            <p:spPr>
              <a:xfrm>
                <a:off x="6119096" y="1696763"/>
                <a:ext cx="445531" cy="350856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3" name="Right Arrow 14"/>
              <p:cNvSpPr txBox="1"/>
              <p:nvPr/>
            </p:nvSpPr>
            <p:spPr>
              <a:xfrm>
                <a:off x="6119096" y="1766934"/>
                <a:ext cx="340274" cy="21051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100" kern="1200">
                  <a:solidFill>
                    <a:sysClr val="window" lastClr="FFFFFF"/>
                  </a:solidFill>
                  <a:latin typeface="Arial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oup 38"/>
            <p:cNvGrpSpPr/>
            <p:nvPr/>
          </p:nvGrpSpPr>
          <p:grpSpPr>
            <a:xfrm>
              <a:off x="7470209" y="3242355"/>
              <a:ext cx="1409226" cy="830490"/>
              <a:chOff x="6749566" y="1595361"/>
              <a:chExt cx="1409226" cy="830490"/>
            </a:xfrm>
          </p:grpSpPr>
          <p:sp>
            <p:nvSpPr>
              <p:cNvPr id="40" name="Rounded Rectangle 39"/>
              <p:cNvSpPr/>
              <p:nvPr/>
            </p:nvSpPr>
            <p:spPr>
              <a:xfrm>
                <a:off x="6749566" y="1595361"/>
                <a:ext cx="1409226" cy="830490"/>
              </a:xfrm>
              <a:prstGeom prst="roundRect">
                <a:avLst>
                  <a:gd name="adj" fmla="val 10000"/>
                </a:avLst>
              </a:prstGeom>
              <a:solidFill>
                <a:srgbClr val="8064A2">
                  <a:hueOff val="-4464770"/>
                  <a:satOff val="26899"/>
                  <a:lumOff val="2156"/>
                  <a:alphaOff val="0"/>
                </a:srgbClr>
              </a:solidFill>
              <a:ln w="2540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>
                <a:glow rad="228600">
                  <a:srgbClr val="4BACC6"/>
                </a:glo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41" name="Rounded Rectangle 16"/>
              <p:cNvSpPr txBox="1"/>
              <p:nvPr/>
            </p:nvSpPr>
            <p:spPr>
              <a:xfrm>
                <a:off x="6765782" y="1611577"/>
                <a:ext cx="1376794" cy="5212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9568" tIns="99568" rIns="99568" bIns="53340" numCol="1" spcCol="1270" anchor="t" anchorCtr="0">
                <a:noAutofit/>
              </a:bodyPr>
              <a:lstStyle/>
              <a:p>
                <a:pPr lvl="0" algn="l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200" kern="1200" dirty="0">
                    <a:solidFill>
                      <a:sysClr val="window" lastClr="FFFFFF"/>
                    </a:solidFill>
                    <a:latin typeface="Arial"/>
                    <a:ea typeface="+mn-ea"/>
                    <a:cs typeface="+mn-cs"/>
                  </a:rPr>
                  <a:t>Publication Preparation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9331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3.potx" id="{E9CBB5BD-46A4-4E36-9011-7FF427D97581}" vid="{1C89C330-5508-4835-AB19-825A3BA729BA}"/>
    </a:ext>
  </a:extLst>
</a:theme>
</file>

<file path=ppt/theme/theme2.xml><?xml version="1.0" encoding="utf-8"?>
<a:theme xmlns:a="http://schemas.openxmlformats.org/drawingml/2006/main" name="Theme2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2" id="{E6A4364E-4703-403D-9C31-05AE5BD7FCDC}" vid="{1B1787A7-ECCF-4C93-8867-39735060B324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Presentation3</Template>
  <TotalTime>4005</TotalTime>
  <Pages>23</Pages>
  <Words>1054</Words>
  <Application>Microsoft Office PowerPoint</Application>
  <PresentationFormat>Custom</PresentationFormat>
  <Paragraphs>205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Droid Sans Fallback</vt:lpstr>
      <vt:lpstr>Lucida Grande</vt:lpstr>
      <vt:lpstr>MS PGothic</vt:lpstr>
      <vt:lpstr>MS PGothic</vt:lpstr>
      <vt:lpstr>ヒラギノ角ゴ Pro W3</vt:lpstr>
      <vt:lpstr>Arial</vt:lpstr>
      <vt:lpstr>Calibri</vt:lpstr>
      <vt:lpstr>Calibri Light</vt:lpstr>
      <vt:lpstr>Comic Sans MS</vt:lpstr>
      <vt:lpstr>Courier New</vt:lpstr>
      <vt:lpstr>Helvetica</vt:lpstr>
      <vt:lpstr>Wingdings</vt:lpstr>
      <vt:lpstr>10_CKG FRIB no-line h</vt:lpstr>
      <vt:lpstr>Theme2</vt:lpstr>
      <vt:lpstr>Status Report of MSU Data Center  for the period of May 2021 – Oct 2022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NSCL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Beta decay spectroscopy studies of novae and x-ray bursts</dc:title>
  <dc:creator>Chen, Jun</dc:creator>
  <cp:lastModifiedBy>Chen, Jun</cp:lastModifiedBy>
  <cp:revision>381</cp:revision>
  <cp:lastPrinted>2003-05-09T03:33:16Z</cp:lastPrinted>
  <dcterms:created xsi:type="dcterms:W3CDTF">2017-10-11T15:47:58Z</dcterms:created>
  <dcterms:modified xsi:type="dcterms:W3CDTF">2022-10-19T21:04:03Z</dcterms:modified>
</cp:coreProperties>
</file>